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91" r:id="rId1"/>
  </p:sldMasterIdLst>
  <p:notesMasterIdLst>
    <p:notesMasterId r:id="rId33"/>
  </p:notesMasterIdLst>
  <p:handoutMasterIdLst>
    <p:handoutMasterId r:id="rId34"/>
  </p:handoutMasterIdLst>
  <p:sldIdLst>
    <p:sldId id="256" r:id="rId2"/>
    <p:sldId id="260" r:id="rId3"/>
    <p:sldId id="284" r:id="rId4"/>
    <p:sldId id="261" r:id="rId5"/>
    <p:sldId id="283" r:id="rId6"/>
    <p:sldId id="285" r:id="rId7"/>
    <p:sldId id="271" r:id="rId8"/>
    <p:sldId id="287" r:id="rId9"/>
    <p:sldId id="273" r:id="rId10"/>
    <p:sldId id="263" r:id="rId11"/>
    <p:sldId id="290" r:id="rId12"/>
    <p:sldId id="272" r:id="rId13"/>
    <p:sldId id="264" r:id="rId14"/>
    <p:sldId id="265" r:id="rId15"/>
    <p:sldId id="266" r:id="rId16"/>
    <p:sldId id="268" r:id="rId17"/>
    <p:sldId id="279" r:id="rId18"/>
    <p:sldId id="277" r:id="rId19"/>
    <p:sldId id="278" r:id="rId20"/>
    <p:sldId id="281" r:id="rId21"/>
    <p:sldId id="282" r:id="rId22"/>
    <p:sldId id="267" r:id="rId23"/>
    <p:sldId id="276" r:id="rId24"/>
    <p:sldId id="275" r:id="rId25"/>
    <p:sldId id="292" r:id="rId26"/>
    <p:sldId id="269" r:id="rId27"/>
    <p:sldId id="289" r:id="rId28"/>
    <p:sldId id="274" r:id="rId29"/>
    <p:sldId id="270" r:id="rId30"/>
    <p:sldId id="293" r:id="rId31"/>
    <p:sldId id="291"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86" autoAdjust="0"/>
    <p:restoredTop sz="96242" autoAdjust="0"/>
  </p:normalViewPr>
  <p:slideViewPr>
    <p:cSldViewPr snapToGrid="0">
      <p:cViewPr varScale="1">
        <p:scale>
          <a:sx n="106" d="100"/>
          <a:sy n="106" d="100"/>
        </p:scale>
        <p:origin x="184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39515BE-4AA5-49A0-91E9-4CA9D2301F9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CB415E19-FFCD-4F5E-ABE8-7DD4DED676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664C697-FED6-4E70-BD67-A766372CC660}" type="datetimeFigureOut">
              <a:rPr lang="en-US" smtClean="0"/>
              <a:t>4/19/2021</a:t>
            </a:fld>
            <a:endParaRPr lang="en-US"/>
          </a:p>
        </p:txBody>
      </p:sp>
      <p:sp>
        <p:nvSpPr>
          <p:cNvPr id="4" name="Footer Placeholder 3">
            <a:extLst>
              <a:ext uri="{FF2B5EF4-FFF2-40B4-BE49-F238E27FC236}">
                <a16:creationId xmlns:a16="http://schemas.microsoft.com/office/drawing/2014/main" id="{DCA49CEF-70B2-4455-BB05-7EFD3537A7C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5C49C41-5AF8-4974-8B5A-3E317B2E99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B2597F-BB84-4DFF-ABAF-590F780B0AC0}" type="slidenum">
              <a:rPr lang="en-US" smtClean="0"/>
              <a:t>‹#›</a:t>
            </a:fld>
            <a:endParaRPr lang="en-US"/>
          </a:p>
        </p:txBody>
      </p:sp>
    </p:spTree>
    <p:extLst>
      <p:ext uri="{BB962C8B-B14F-4D97-AF65-F5344CB8AC3E}">
        <p14:creationId xmlns:p14="http://schemas.microsoft.com/office/powerpoint/2010/main" val="317526146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r>
              <a:rPr lang="en-US" dirty="0"/>
              <a:t>Hello everyone!</a:t>
            </a:r>
          </a:p>
          <a:p>
            <a:pPr lvl="0">
              <a:spcBef>
                <a:spcPts val="0"/>
              </a:spcBef>
              <a:buNone/>
            </a:pPr>
            <a:r>
              <a:rPr lang="en-US" dirty="0"/>
              <a:t>My name is Yevgeniy Byeloborodov and my research advisor is Dr. Sherif Rashad.</a:t>
            </a:r>
          </a:p>
          <a:p>
            <a:pPr lvl="0">
              <a:spcBef>
                <a:spcPts val="0"/>
              </a:spcBef>
              <a:buNone/>
            </a:pPr>
            <a:endParaRPr lang="en-US" dirty="0"/>
          </a:p>
          <a:p>
            <a:pPr lvl="0">
              <a:spcBef>
                <a:spcPts val="0"/>
              </a:spcBef>
              <a:buNone/>
            </a:pPr>
            <a:r>
              <a:rPr lang="en-US" dirty="0"/>
              <a:t>Today I will tell you about the Design of Machine Learning Algorithm for Behavioral Prediction of Objects for Self-Driving Cars which is a work in progress research</a:t>
            </a:r>
            <a:endParaRPr dirty="0"/>
          </a:p>
        </p:txBody>
      </p:sp>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Researches for self-driving vehicles and their interactions with pedestrians focus primarily on the performance of object detection and recognition algorithms as well as pedestrian position estimation and movement tracking.</a:t>
            </a:r>
          </a:p>
          <a:p>
            <a:endParaRPr lang="en-US" dirty="0"/>
          </a:p>
          <a:p>
            <a:r>
              <a:rPr lang="en-US" dirty="0"/>
              <a:t>We want to improve the safety of self—driving vehicles. And it may also be accomplished by behavioral prediction of living objects that are situated in front of the car. Observation and classification of living objects like pedestrians of different ages and different kinds of animals can give a system another way to estimate and reduce risk of a collision with a living being</a:t>
            </a:r>
          </a:p>
        </p:txBody>
      </p:sp>
    </p:spTree>
    <p:extLst>
      <p:ext uri="{BB962C8B-B14F-4D97-AF65-F5344CB8AC3E}">
        <p14:creationId xmlns:p14="http://schemas.microsoft.com/office/powerpoint/2010/main" val="35999966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Important is to make self driving cars behave more like it was driven by a real person.</a:t>
            </a:r>
          </a:p>
          <a:p>
            <a:r>
              <a:rPr lang="en-US" sz="1100" b="1" kern="1200" dirty="0">
                <a:solidFill>
                  <a:schemeClr val="tx1"/>
                </a:solidFill>
                <a:effectLst/>
                <a:latin typeface="+mn-lt"/>
                <a:ea typeface="+mn-ea"/>
                <a:cs typeface="+mn-cs"/>
              </a:rPr>
              <a:t>This can be achieved</a:t>
            </a:r>
            <a:r>
              <a:rPr lang="en-US" sz="1100" kern="1200" dirty="0">
                <a:solidFill>
                  <a:schemeClr val="tx1"/>
                </a:solidFill>
                <a:effectLst/>
                <a:latin typeface="+mn-lt"/>
                <a:ea typeface="+mn-ea"/>
                <a:cs typeface="+mn-cs"/>
              </a:rPr>
              <a:t> by recognizing if there is a living or non-living object, identifying and recognizing different types of objects such as humans and animals, identifying the age of an object if it is a human and after that – predict whether the object will behave in a dangerous way.</a:t>
            </a: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This approach may improve safety for pedestrians and animals that </a:t>
            </a:r>
            <a:r>
              <a:rPr lang="en-US" dirty="0"/>
              <a:t>actively and passively interact with the </a:t>
            </a:r>
            <a:r>
              <a:rPr lang="en-US" dirty="0" err="1"/>
              <a:t>vehicle.Also</a:t>
            </a:r>
            <a:r>
              <a:rPr lang="en-US" dirty="0"/>
              <a:t> It may bring positive social impact and accelerate acceptability of the technology</a:t>
            </a:r>
          </a:p>
        </p:txBody>
      </p:sp>
    </p:spTree>
    <p:extLst>
      <p:ext uri="{BB962C8B-B14F-4D97-AF65-F5344CB8AC3E}">
        <p14:creationId xmlns:p14="http://schemas.microsoft.com/office/powerpoint/2010/main" val="1964841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It is important to identify what age subgroup it is as people behave very differently depending on how old </a:t>
            </a:r>
            <a:r>
              <a:rPr lang="en-US" dirty="0" err="1"/>
              <a:t>thgey</a:t>
            </a:r>
            <a:r>
              <a:rPr lang="en-US" dirty="0"/>
              <a:t> are especially near the road</a:t>
            </a:r>
          </a:p>
        </p:txBody>
      </p:sp>
    </p:spTree>
    <p:extLst>
      <p:ext uri="{BB962C8B-B14F-4D97-AF65-F5344CB8AC3E}">
        <p14:creationId xmlns:p14="http://schemas.microsoft.com/office/powerpoint/2010/main" val="509979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err="1"/>
              <a:t>Cnn</a:t>
            </a:r>
            <a:r>
              <a:rPr lang="en-US" dirty="0"/>
              <a:t> technique is a base for many object detection algorithms</a:t>
            </a:r>
          </a:p>
          <a:p>
            <a:endParaRPr lang="en-US" dirty="0"/>
          </a:p>
          <a:p>
            <a:r>
              <a:rPr lang="en-US" dirty="0" err="1"/>
              <a:t>Imput</a:t>
            </a:r>
            <a:r>
              <a:rPr lang="en-US" dirty="0"/>
              <a:t> separation onto color channels or turn into grayscale for reduced dimensionality</a:t>
            </a:r>
          </a:p>
          <a:p>
            <a:endParaRPr lang="en-US" dirty="0"/>
          </a:p>
          <a:p>
            <a:r>
              <a:rPr lang="en-US" dirty="0"/>
              <a:t>… repeated several times to extract features that we</a:t>
            </a:r>
          </a:p>
        </p:txBody>
      </p:sp>
    </p:spTree>
    <p:extLst>
      <p:ext uri="{BB962C8B-B14F-4D97-AF65-F5344CB8AC3E}">
        <p14:creationId xmlns:p14="http://schemas.microsoft.com/office/powerpoint/2010/main" val="1549173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Pascal VOC  challenge/ </a:t>
            </a:r>
            <a:r>
              <a:rPr lang="en-US" dirty="0" err="1"/>
              <a:t>nbenchmark</a:t>
            </a:r>
            <a:r>
              <a:rPr lang="en-US" dirty="0"/>
              <a:t> for object det </a:t>
            </a:r>
            <a:r>
              <a:rPr lang="en-US" dirty="0" err="1"/>
              <a:t>algs</a:t>
            </a:r>
            <a:endParaRPr lang="en-US" dirty="0"/>
          </a:p>
        </p:txBody>
      </p:sp>
    </p:spTree>
    <p:extLst>
      <p:ext uri="{BB962C8B-B14F-4D97-AF65-F5344CB8AC3E}">
        <p14:creationId xmlns:p14="http://schemas.microsoft.com/office/powerpoint/2010/main" val="1426009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A lot of </a:t>
            </a:r>
          </a:p>
        </p:txBody>
      </p:sp>
    </p:spTree>
    <p:extLst>
      <p:ext uri="{BB962C8B-B14F-4D97-AF65-F5344CB8AC3E}">
        <p14:creationId xmlns:p14="http://schemas.microsoft.com/office/powerpoint/2010/main" val="16383545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Computer vision grows because of demand and sensory technology.</a:t>
            </a:r>
          </a:p>
          <a:p>
            <a:endParaRPr lang="en-US" dirty="0"/>
          </a:p>
        </p:txBody>
      </p:sp>
    </p:spTree>
    <p:extLst>
      <p:ext uri="{BB962C8B-B14F-4D97-AF65-F5344CB8AC3E}">
        <p14:creationId xmlns:p14="http://schemas.microsoft.com/office/powerpoint/2010/main" val="1564887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r>
              <a:rPr lang="en-US" dirty="0"/>
              <a:t>In this presentation I am going to talk about </a:t>
            </a:r>
          </a:p>
          <a:p>
            <a:pPr lvl="0">
              <a:spcBef>
                <a:spcPts val="0"/>
              </a:spcBef>
              <a:buNone/>
            </a:pPr>
            <a:r>
              <a:rPr lang="en-US" dirty="0"/>
              <a:t>What has been done previously and what resources were looked into, what approaches, and technologies were used for self-driving vehicles -&gt;in the background and related work section </a:t>
            </a:r>
          </a:p>
          <a:p>
            <a:pPr lvl="0">
              <a:spcBef>
                <a:spcPts val="0"/>
              </a:spcBef>
              <a:buNone/>
            </a:pPr>
            <a:endParaRPr lang="en-US" dirty="0"/>
          </a:p>
          <a:p>
            <a:pPr lvl="0">
              <a:spcBef>
                <a:spcPts val="0"/>
              </a:spcBef>
              <a:buNone/>
            </a:pPr>
            <a:r>
              <a:rPr lang="en-US" dirty="0"/>
              <a:t>Next, I will tell you about the proposed methodology on the behavioral prediction … Machine learning techniques that can be used for such applications.</a:t>
            </a:r>
          </a:p>
          <a:p>
            <a:pPr lvl="0">
              <a:spcBef>
                <a:spcPts val="0"/>
              </a:spcBef>
              <a:buNone/>
            </a:pPr>
            <a:endParaRPr lang="en-US" dirty="0"/>
          </a:p>
          <a:p>
            <a:pPr lvl="0">
              <a:spcBef>
                <a:spcPts val="0"/>
              </a:spcBef>
              <a:buNone/>
            </a:pPr>
            <a:r>
              <a:rPr lang="en-US" dirty="0"/>
              <a:t>Next are going to be datasets that were selected.</a:t>
            </a:r>
          </a:p>
          <a:p>
            <a:pPr lvl="0">
              <a:spcBef>
                <a:spcPts val="0"/>
              </a:spcBef>
              <a:buNone/>
            </a:pPr>
            <a:endParaRPr lang="en-US" dirty="0"/>
          </a:p>
          <a:p>
            <a:pPr lvl="0">
              <a:spcBef>
                <a:spcPts val="0"/>
              </a:spcBef>
              <a:buNone/>
            </a:pPr>
            <a:r>
              <a:rPr lang="en-US" dirty="0"/>
              <a:t>Closer to the end I shall cover initial results of this research</a:t>
            </a:r>
          </a:p>
          <a:p>
            <a:pPr lvl="0">
              <a:spcBef>
                <a:spcPts val="0"/>
              </a:spcBef>
              <a:buNone/>
            </a:pPr>
            <a:r>
              <a:rPr lang="en-US" dirty="0"/>
              <a:t> and lastly – future work and conclusions</a:t>
            </a:r>
          </a:p>
          <a:p>
            <a:pPr lvl="0">
              <a:spcBef>
                <a:spcPts val="0"/>
              </a:spcBef>
              <a:buNone/>
            </a:pPr>
            <a:endParaRPr dirty="0"/>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sz="1100" kern="1200" dirty="0">
                <a:solidFill>
                  <a:schemeClr val="tx1"/>
                </a:solidFill>
                <a:effectLst/>
                <a:latin typeface="+mn-lt"/>
                <a:ea typeface="+mn-ea"/>
                <a:cs typeface="+mn-cs"/>
              </a:rPr>
              <a:t>The reasons for development of such systems can be explained by demand in different industries. Benefits of implementation of this technology may positively reflect on economic development by automation of public transportation and transportation of goods, increase of safety on the road for passengers and pedestrians and decrease of pollution by more efficient driving.</a:t>
            </a:r>
          </a:p>
          <a:p>
            <a:endParaRPr lang="en-US" sz="1100" kern="1200" dirty="0">
              <a:solidFill>
                <a:schemeClr val="tx1"/>
              </a:solidFill>
              <a:effectLst/>
              <a:latin typeface="+mn-lt"/>
              <a:ea typeface="+mn-ea"/>
              <a:cs typeface="+mn-cs"/>
            </a:endParaRP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With modern and ever-growing computing power the increased amount of data is processed with machine learning algorithms which over the years have evolved and became faster, more efficient and more accurate. Sensory technology has boosted the real-world implementation as well.</a:t>
            </a:r>
          </a:p>
          <a:p>
            <a:endParaRPr lang="en-US" dirty="0"/>
          </a:p>
        </p:txBody>
      </p:sp>
    </p:spTree>
    <p:extLst>
      <p:ext uri="{BB962C8B-B14F-4D97-AF65-F5344CB8AC3E}">
        <p14:creationId xmlns:p14="http://schemas.microsoft.com/office/powerpoint/2010/main" val="3832348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Society of Automotive Engineers established six levels of autonomy for automated driving systems.</a:t>
            </a: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Level 0 – no automation</a:t>
            </a:r>
          </a:p>
          <a:p>
            <a:r>
              <a:rPr lang="en-US" sz="1100" kern="1200" dirty="0">
                <a:solidFill>
                  <a:schemeClr val="tx1"/>
                </a:solidFill>
                <a:effectLst/>
                <a:latin typeface="+mn-lt"/>
                <a:ea typeface="+mn-ea"/>
                <a:cs typeface="+mn-cs"/>
              </a:rPr>
              <a:t>Level 1 – assistance by driver</a:t>
            </a:r>
          </a:p>
          <a:p>
            <a:r>
              <a:rPr lang="en-US" sz="1100" kern="1200" dirty="0">
                <a:solidFill>
                  <a:schemeClr val="tx1"/>
                </a:solidFill>
                <a:effectLst/>
                <a:latin typeface="+mn-lt"/>
                <a:ea typeface="+mn-ea"/>
                <a:cs typeface="+mn-cs"/>
              </a:rPr>
              <a:t>Level 2 – partial driving automation</a:t>
            </a: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Starting at Level 3 ADS can perform dynamic driving task in full when engaged. Level 3 is a conditional driving automation when human intrusion is suggested by the vehicle.</a:t>
            </a:r>
          </a:p>
          <a:p>
            <a:r>
              <a:rPr lang="en-US" sz="1100" kern="1200" dirty="0">
                <a:solidFill>
                  <a:schemeClr val="tx1"/>
                </a:solidFill>
                <a:effectLst/>
                <a:latin typeface="+mn-lt"/>
                <a:ea typeface="+mn-ea"/>
                <a:cs typeface="+mn-cs"/>
              </a:rPr>
              <a:t>Level 4 is high driving automation.</a:t>
            </a:r>
          </a:p>
          <a:p>
            <a:r>
              <a:rPr lang="en-US" sz="1100" kern="1200" dirty="0">
                <a:solidFill>
                  <a:schemeClr val="tx1"/>
                </a:solidFill>
                <a:effectLst/>
                <a:latin typeface="+mn-lt"/>
                <a:ea typeface="+mn-ea"/>
                <a:cs typeface="+mn-cs"/>
              </a:rPr>
              <a:t>Level 5 is for full driving automation where driver is not expected to take part at any point</a:t>
            </a:r>
          </a:p>
          <a:p>
            <a:endParaRPr lang="en-US" sz="11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37920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a:buNone/>
            </a:pPr>
            <a:r>
              <a:rPr lang="en-US" sz="1100" kern="1200" dirty="0">
                <a:solidFill>
                  <a:schemeClr val="tx1"/>
                </a:solidFill>
                <a:effectLst/>
                <a:latin typeface="+mn-lt"/>
                <a:ea typeface="+mn-ea"/>
                <a:cs typeface="+mn-cs"/>
              </a:rPr>
              <a:t>So, here are a couple significant points in self-driving technology history:</a:t>
            </a:r>
          </a:p>
          <a:p>
            <a:pPr>
              <a:buNone/>
            </a:pPr>
            <a:r>
              <a:rPr lang="en-US" dirty="0" err="1"/>
              <a:t>EurEka</a:t>
            </a:r>
            <a:r>
              <a:rPr lang="en-US" dirty="0"/>
              <a:t> Project </a:t>
            </a:r>
            <a:r>
              <a:rPr lang="en-US" sz="1100" kern="1200" dirty="0" err="1">
                <a:solidFill>
                  <a:schemeClr val="tx1"/>
                </a:solidFill>
                <a:effectLst/>
                <a:latin typeface="+mn-lt"/>
                <a:ea typeface="+mn-ea"/>
                <a:cs typeface="+mn-cs"/>
              </a:rPr>
              <a:t>PromEheus</a:t>
            </a:r>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The car successfully drove on the highway.</a:t>
            </a:r>
          </a:p>
          <a:p>
            <a:r>
              <a:rPr lang="en-US" sz="1100" kern="1200" dirty="0">
                <a:solidFill>
                  <a:schemeClr val="tx1"/>
                </a:solidFill>
                <a:effectLst/>
                <a:latin typeface="+mn-lt"/>
                <a:ea typeface="+mn-ea"/>
                <a:cs typeface="+mn-cs"/>
              </a:rPr>
              <a:t>It was one of Early significant contribution to automated driving studies </a:t>
            </a:r>
          </a:p>
          <a:p>
            <a:endParaRPr lang="en-US" sz="1100" kern="1200" dirty="0">
              <a:solidFill>
                <a:schemeClr val="tx1"/>
              </a:solidFill>
              <a:effectLst/>
              <a:latin typeface="+mn-lt"/>
              <a:ea typeface="+mn-ea"/>
              <a:cs typeface="+mn-cs"/>
            </a:endParaRPr>
          </a:p>
          <a:p>
            <a:pPr>
              <a:buNone/>
            </a:pPr>
            <a:r>
              <a:rPr lang="en-US" sz="1100" kern="1200" dirty="0" err="1">
                <a:solidFill>
                  <a:schemeClr val="tx1"/>
                </a:solidFill>
                <a:effectLst/>
                <a:latin typeface="+mn-lt"/>
                <a:ea typeface="+mn-ea"/>
                <a:cs typeface="+mn-cs"/>
              </a:rPr>
              <a:t>Darpa</a:t>
            </a:r>
            <a:endParaRPr lang="en-US" sz="1100" kern="1200" dirty="0">
              <a:solidFill>
                <a:schemeClr val="tx1"/>
              </a:solidFill>
              <a:effectLst/>
              <a:latin typeface="+mn-lt"/>
              <a:ea typeface="+mn-ea"/>
              <a:cs typeface="+mn-cs"/>
            </a:endParaRPr>
          </a:p>
          <a:p>
            <a:pPr>
              <a:buNone/>
            </a:pPr>
            <a:r>
              <a:rPr lang="en-US" sz="1100" kern="1200" dirty="0">
                <a:solidFill>
                  <a:schemeClr val="tx1"/>
                </a:solidFill>
                <a:effectLst/>
                <a:latin typeface="+mn-lt"/>
                <a:ea typeface="+mn-ea"/>
                <a:cs typeface="+mn-cs"/>
              </a:rPr>
              <a:t>Grand challenge organized by the </a:t>
            </a:r>
            <a:r>
              <a:rPr lang="en-US" dirty="0"/>
              <a:t>US Department of Defense  first in (2005)</a:t>
            </a:r>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teams were challenged to finish 150-mile road course which was not conquered by anyone. Until in 2007 six teams managed to finish the course of modelled urban driving</a:t>
            </a: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Gathered experience from such competitions showed a need for various sensors like RADAR, LIDAR, infrared and full spectrum cameras, ultrasonic sensors and different data processing techniques.</a:t>
            </a:r>
          </a:p>
          <a:p>
            <a:r>
              <a:rPr lang="en-US" sz="1100" kern="1200" dirty="0">
                <a:solidFill>
                  <a:schemeClr val="tx1"/>
                </a:solidFill>
                <a:effectLst/>
                <a:latin typeface="+mn-lt"/>
                <a:ea typeface="+mn-ea"/>
                <a:cs typeface="+mn-cs"/>
              </a:rPr>
              <a:t>And all of it had a chance to be tested</a:t>
            </a:r>
          </a:p>
          <a:p>
            <a:r>
              <a:rPr lang="en-US" sz="1100" kern="1200" dirty="0">
                <a:solidFill>
                  <a:schemeClr val="tx1"/>
                </a:solidFill>
                <a:effectLst/>
                <a:latin typeface="+mn-lt"/>
                <a:ea typeface="+mn-ea"/>
                <a:cs typeface="+mn-cs"/>
              </a:rPr>
              <a:t>from their experience, the most preferred approach was to use deep learning models.</a:t>
            </a: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Safety is the most critical… Accidents hurt trust in automated driving cars which may set back the full acceptance of technology. Accidents with Uber, Tesla that involve fatalities prove the immaturity of autonomous driving systems. On the other hand, overly cautious ADS don’t have a good reputation either as they can get very confusing for pedestrians and other drivers</a:t>
            </a:r>
          </a:p>
          <a:p>
            <a:endParaRPr lang="en-US" dirty="0"/>
          </a:p>
        </p:txBody>
      </p:sp>
    </p:spTree>
    <p:extLst>
      <p:ext uri="{BB962C8B-B14F-4D97-AF65-F5344CB8AC3E}">
        <p14:creationId xmlns:p14="http://schemas.microsoft.com/office/powerpoint/2010/main" val="3219652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sz="1100" kern="1200" dirty="0">
                <a:solidFill>
                  <a:schemeClr val="tx1"/>
                </a:solidFill>
                <a:effectLst/>
                <a:latin typeface="+mn-lt"/>
                <a:ea typeface="+mn-ea"/>
                <a:cs typeface="+mn-cs"/>
              </a:rPr>
              <a:t>For the purpose of this research we are going to be using data in form of images and </a:t>
            </a:r>
            <a:r>
              <a:rPr lang="en-US" sz="1100" kern="1200" dirty="0" err="1">
                <a:solidFill>
                  <a:schemeClr val="tx1"/>
                </a:solidFill>
                <a:effectLst/>
                <a:latin typeface="+mn-lt"/>
                <a:ea typeface="+mn-ea"/>
                <a:cs typeface="+mn-cs"/>
              </a:rPr>
              <a:t>visdeo</a:t>
            </a:r>
            <a:r>
              <a:rPr lang="en-US" sz="1100" kern="1200" dirty="0">
                <a:solidFill>
                  <a:schemeClr val="tx1"/>
                </a:solidFill>
                <a:effectLst/>
                <a:latin typeface="+mn-lt"/>
                <a:ea typeface="+mn-ea"/>
                <a:cs typeface="+mn-cs"/>
              </a:rPr>
              <a:t> recordings. Hence, we will be utilizing computer vision.</a:t>
            </a:r>
          </a:p>
          <a:p>
            <a:pPr marL="0" marR="0" lvl="0" indent="0" algn="l" defTabSz="914400" rtl="0" eaLnBrk="1" fontAlgn="auto" latinLnBrk="0" hangingPunct="1">
              <a:lnSpc>
                <a:spcPct val="100000"/>
              </a:lnSpc>
              <a:spcBef>
                <a:spcPts val="0"/>
              </a:spcBef>
              <a:spcAft>
                <a:spcPts val="0"/>
              </a:spcAft>
              <a:buClrTx/>
              <a:buSzPct val="100000"/>
              <a:buFontTx/>
              <a:buNone/>
              <a:tabLst/>
              <a:defRPr/>
            </a:pPr>
            <a:endParaRPr lang="en-US" sz="11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sz="1100" kern="1200" dirty="0">
                <a:solidFill>
                  <a:schemeClr val="tx1"/>
                </a:solidFill>
                <a:effectLst/>
                <a:latin typeface="+mn-lt"/>
                <a:ea typeface="+mn-ea"/>
                <a:cs typeface="+mn-cs"/>
              </a:rPr>
              <a:t>The most typical computer vision tasks </a:t>
            </a:r>
            <a:r>
              <a:rPr lang="en-US" sz="1100" kern="1200" dirty="0" err="1">
                <a:solidFill>
                  <a:schemeClr val="tx1"/>
                </a:solidFill>
                <a:effectLst/>
                <a:latin typeface="+mn-lt"/>
                <a:ea typeface="+mn-ea"/>
                <a:cs typeface="+mn-cs"/>
              </a:rPr>
              <a:t>fro</a:t>
            </a:r>
            <a:r>
              <a:rPr lang="en-US" sz="1100" kern="1200" dirty="0">
                <a:solidFill>
                  <a:schemeClr val="tx1"/>
                </a:solidFill>
                <a:effectLst/>
                <a:latin typeface="+mn-lt"/>
                <a:ea typeface="+mn-ea"/>
                <a:cs typeface="+mn-cs"/>
              </a:rPr>
              <a:t> self driving cars involve</a:t>
            </a:r>
          </a:p>
          <a:p>
            <a:pPr lvl="1"/>
            <a:r>
              <a:rPr lang="en-US" dirty="0"/>
              <a:t>Object recognition </a:t>
            </a:r>
          </a:p>
          <a:p>
            <a:pPr lvl="1"/>
            <a:r>
              <a:rPr lang="en-US" dirty="0"/>
              <a:t>Identification</a:t>
            </a:r>
          </a:p>
          <a:p>
            <a:pPr lvl="1"/>
            <a:r>
              <a:rPr lang="en-US" dirty="0"/>
              <a:t>Detection</a:t>
            </a:r>
          </a:p>
          <a:p>
            <a:pPr marL="0" marR="0" lvl="0" indent="0" algn="l" defTabSz="914400" rtl="0" eaLnBrk="1" fontAlgn="auto" latinLnBrk="0" hangingPunct="1">
              <a:lnSpc>
                <a:spcPct val="100000"/>
              </a:lnSpc>
              <a:spcBef>
                <a:spcPts val="0"/>
              </a:spcBef>
              <a:spcAft>
                <a:spcPts val="0"/>
              </a:spcAft>
              <a:buClrTx/>
              <a:buSzPct val="100000"/>
              <a:buFontTx/>
              <a:buNone/>
              <a:tabLst/>
              <a:defRPr/>
            </a:pPr>
            <a:endParaRPr lang="en-US" sz="11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sz="1100" kern="1200" dirty="0">
                <a:solidFill>
                  <a:schemeClr val="tx1"/>
                </a:solidFill>
                <a:effectLst/>
                <a:latin typeface="+mn-lt"/>
                <a:ea typeface="+mn-ea"/>
                <a:cs typeface="+mn-cs"/>
              </a:rPr>
              <a:t>As mentioned before, deep </a:t>
            </a:r>
            <a:r>
              <a:rPr lang="en-US" sz="1100" kern="1200" dirty="0" err="1">
                <a:solidFill>
                  <a:schemeClr val="tx1"/>
                </a:solidFill>
                <a:effectLst/>
                <a:latin typeface="+mn-lt"/>
                <a:ea typeface="+mn-ea"/>
                <a:cs typeface="+mn-cs"/>
              </a:rPr>
              <a:t>neuralk</a:t>
            </a:r>
            <a:r>
              <a:rPr lang="en-US" sz="1100" kern="1200" dirty="0">
                <a:solidFill>
                  <a:schemeClr val="tx1"/>
                </a:solidFill>
                <a:effectLst/>
                <a:latin typeface="+mn-lt"/>
                <a:ea typeface="+mn-ea"/>
                <a:cs typeface="+mn-cs"/>
              </a:rPr>
              <a:t> networks is a widely used machine learning technique for self driving cars data processing.</a:t>
            </a:r>
          </a:p>
          <a:p>
            <a:pPr marL="0" marR="0" lvl="0" indent="0" algn="l" defTabSz="914400" rtl="0" eaLnBrk="1" fontAlgn="auto" latinLnBrk="0" hangingPunct="1">
              <a:lnSpc>
                <a:spcPct val="100000"/>
              </a:lnSpc>
              <a:spcBef>
                <a:spcPts val="0"/>
              </a:spcBef>
              <a:spcAft>
                <a:spcPts val="0"/>
              </a:spcAft>
              <a:buClrTx/>
              <a:buSzPct val="100000"/>
              <a:buFontTx/>
              <a:buNone/>
              <a:tabLst/>
              <a:defRPr/>
            </a:pPr>
            <a:endParaRPr lang="en-US" sz="11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Pct val="100000"/>
              <a:buFontTx/>
              <a:buNone/>
              <a:tabLst/>
              <a:defRPr/>
            </a:pPr>
            <a:r>
              <a:rPr lang="en-US" sz="1100" kern="1200" dirty="0">
                <a:solidFill>
                  <a:schemeClr val="tx1"/>
                </a:solidFill>
                <a:effectLst/>
                <a:latin typeface="+mn-lt"/>
                <a:ea typeface="+mn-ea"/>
                <a:cs typeface="+mn-cs"/>
              </a:rPr>
              <a:t>These include Convolutional NN, Regional-CNN, Fast and faster R-</a:t>
            </a:r>
            <a:r>
              <a:rPr lang="en-US" sz="1100" kern="1200" dirty="0" err="1">
                <a:solidFill>
                  <a:schemeClr val="tx1"/>
                </a:solidFill>
                <a:effectLst/>
                <a:latin typeface="+mn-lt"/>
                <a:ea typeface="+mn-ea"/>
                <a:cs typeface="+mn-cs"/>
              </a:rPr>
              <a:t>cnn</a:t>
            </a:r>
            <a:r>
              <a:rPr lang="en-US" sz="1100" kern="1200" dirty="0">
                <a:solidFill>
                  <a:schemeClr val="tx1"/>
                </a:solidFill>
                <a:effectLst/>
                <a:latin typeface="+mn-lt"/>
                <a:ea typeface="+mn-ea"/>
                <a:cs typeface="+mn-cs"/>
              </a:rPr>
              <a:t>,, SSD and yolo – will be discussed later in this presentation</a:t>
            </a:r>
          </a:p>
          <a:p>
            <a:endParaRPr lang="en-US" dirty="0"/>
          </a:p>
        </p:txBody>
      </p:sp>
    </p:spTree>
    <p:extLst>
      <p:ext uri="{BB962C8B-B14F-4D97-AF65-F5344CB8AC3E}">
        <p14:creationId xmlns:p14="http://schemas.microsoft.com/office/powerpoint/2010/main" val="676428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sz="1100" kern="1200" dirty="0">
                <a:solidFill>
                  <a:schemeClr val="tx1"/>
                </a:solidFill>
                <a:effectLst/>
                <a:latin typeface="+mn-lt"/>
                <a:ea typeface="+mn-ea"/>
                <a:cs typeface="+mn-cs"/>
              </a:rPr>
              <a:t>Deep convolutional neural networks are divided in 2 types: </a:t>
            </a:r>
            <a:r>
              <a:rPr lang="en-US" dirty="0"/>
              <a:t>single-stage detection and regional proposal detection frameworks</a:t>
            </a:r>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Single-stage algorithm uses single network to identify object location and class at the same time.</a:t>
            </a:r>
          </a:p>
          <a:p>
            <a:r>
              <a:rPr lang="en-US" sz="1100" kern="1200" dirty="0">
                <a:solidFill>
                  <a:schemeClr val="tx1"/>
                </a:solidFill>
                <a:effectLst/>
                <a:latin typeface="+mn-lt"/>
                <a:ea typeface="+mn-ea"/>
                <a:cs typeface="+mn-cs"/>
              </a:rPr>
              <a:t>Regional proposal framework first suggests a region where the object is located and then with separate classifier network categorizes it. </a:t>
            </a:r>
          </a:p>
          <a:p>
            <a:r>
              <a:rPr lang="en-US" sz="1100" kern="1200" dirty="0">
                <a:solidFill>
                  <a:schemeClr val="tx1"/>
                </a:solidFill>
                <a:effectLst/>
                <a:latin typeface="+mn-lt"/>
                <a:ea typeface="+mn-ea"/>
                <a:cs typeface="+mn-cs"/>
              </a:rPr>
              <a:t>Regional proposal method is faster but requires higher computational power.</a:t>
            </a:r>
          </a:p>
          <a:p>
            <a:endParaRPr lang="en-US" sz="1100" kern="1200" dirty="0">
              <a:solidFill>
                <a:schemeClr val="tx1"/>
              </a:solidFill>
              <a:effectLst/>
              <a:latin typeface="+mn-lt"/>
              <a:ea typeface="+mn-ea"/>
              <a:cs typeface="+mn-cs"/>
            </a:endParaRPr>
          </a:p>
          <a:p>
            <a:r>
              <a:rPr lang="en-US" sz="1100" kern="1200" dirty="0">
                <a:solidFill>
                  <a:schemeClr val="tx1"/>
                </a:solidFill>
                <a:effectLst/>
                <a:latin typeface="+mn-lt"/>
                <a:ea typeface="+mn-ea"/>
                <a:cs typeface="+mn-cs"/>
              </a:rPr>
              <a:t> Single-stage detection algorithms can be better suited for ADS as they have fast inference time and low memory cost.</a:t>
            </a:r>
          </a:p>
          <a:p>
            <a:endParaRPr lang="en-US" dirty="0"/>
          </a:p>
          <a:p>
            <a:r>
              <a:rPr lang="en-US" sz="1100" kern="1200" dirty="0">
                <a:solidFill>
                  <a:schemeClr val="tx1"/>
                </a:solidFill>
                <a:effectLst/>
                <a:latin typeface="+mn-lt"/>
                <a:ea typeface="+mn-ea"/>
                <a:cs typeface="+mn-cs"/>
              </a:rPr>
              <a:t>#Can tell later ::: YOLO is designed to use a fully-connected neural network to predict class probabilities and bounding box parameters for each cell of an extracted coarse image grid.</a:t>
            </a:r>
          </a:p>
          <a:p>
            <a:r>
              <a:rPr lang="en-US" sz="1100" kern="1200" dirty="0">
                <a:solidFill>
                  <a:schemeClr val="tx1"/>
                </a:solidFill>
                <a:effectLst/>
                <a:latin typeface="+mn-lt"/>
                <a:ea typeface="+mn-ea"/>
                <a:cs typeface="+mn-cs"/>
              </a:rPr>
              <a:t>But it has Issues with small objects.</a:t>
            </a:r>
          </a:p>
          <a:p>
            <a:r>
              <a:rPr lang="en-US" sz="1100" kern="1200" dirty="0">
                <a:solidFill>
                  <a:schemeClr val="tx1"/>
                </a:solidFill>
                <a:effectLst/>
                <a:latin typeface="+mn-lt"/>
                <a:ea typeface="+mn-ea"/>
                <a:cs typeface="+mn-cs"/>
              </a:rPr>
              <a:t>SSD solves that issue</a:t>
            </a:r>
          </a:p>
          <a:p>
            <a:endParaRPr lang="en-US" dirty="0"/>
          </a:p>
        </p:txBody>
      </p:sp>
    </p:spTree>
    <p:extLst>
      <p:ext uri="{BB962C8B-B14F-4D97-AF65-F5344CB8AC3E}">
        <p14:creationId xmlns:p14="http://schemas.microsoft.com/office/powerpoint/2010/main" val="3473670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Pct val="100000"/>
              <a:buFontTx/>
              <a:buChar char="●"/>
              <a:tabLst/>
              <a:defRPr/>
            </a:pPr>
            <a:r>
              <a:rPr lang="en-US" i="1" dirty="0"/>
              <a:t>Perfectly </a:t>
            </a:r>
            <a:r>
              <a:rPr lang="en-US" dirty="0"/>
              <a:t>classifies children and classifies adults with 64.5% accuracy</a:t>
            </a:r>
          </a:p>
          <a:p>
            <a:endParaRPr lang="en-US" dirty="0"/>
          </a:p>
          <a:p>
            <a:endParaRPr lang="en-US" dirty="0"/>
          </a:p>
        </p:txBody>
      </p:sp>
    </p:spTree>
    <p:extLst>
      <p:ext uri="{BB962C8B-B14F-4D97-AF65-F5344CB8AC3E}">
        <p14:creationId xmlns:p14="http://schemas.microsoft.com/office/powerpoint/2010/main" val="1699480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https://www.intelligent-mobility-xperience.com/5-top-autonomous-vehicle-companies-to-watch-in-2020-a-958065/</a:t>
            </a:r>
          </a:p>
        </p:txBody>
      </p:sp>
    </p:spTree>
    <p:extLst>
      <p:ext uri="{BB962C8B-B14F-4D97-AF65-F5344CB8AC3E}">
        <p14:creationId xmlns:p14="http://schemas.microsoft.com/office/powerpoint/2010/main" val="1864840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412305"/>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272971270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7831493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368118671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0272668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320618776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7506298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98323346"/>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Title Slide w Images">
    <p:spTree>
      <p:nvGrpSpPr>
        <p:cNvPr id="1" name="Shape 56"/>
        <p:cNvGrpSpPr/>
        <p:nvPr/>
      </p:nvGrpSpPr>
      <p:grpSpPr>
        <a:xfrm>
          <a:off x="0" y="0"/>
          <a:ext cx="0" cy="0"/>
          <a:chOff x="0" y="0"/>
          <a:chExt cx="0" cy="0"/>
        </a:xfrm>
      </p:grpSpPr>
      <p:sp>
        <p:nvSpPr>
          <p:cNvPr id="57" name="Shape 57"/>
          <p:cNvSpPr txBox="1">
            <a:spLocks noGrp="1"/>
          </p:cNvSpPr>
          <p:nvPr>
            <p:ph type="ctrTitle"/>
          </p:nvPr>
        </p:nvSpPr>
        <p:spPr>
          <a:xfrm>
            <a:off x="694118" y="1666155"/>
            <a:ext cx="7772400" cy="903922"/>
          </a:xfrm>
          <a:prstGeom prst="rect">
            <a:avLst/>
          </a:prstGeom>
          <a:noFill/>
          <a:ln>
            <a:noFill/>
          </a:ln>
        </p:spPr>
        <p:txBody>
          <a:bodyPr wrap="square" lIns="91425" tIns="91425" rIns="91425" bIns="91425" anchor="t" anchorCtr="0"/>
          <a:lstStyle>
            <a:lvl1pPr marL="0" marR="0" lvl="0" indent="0" algn="l" rtl="0">
              <a:lnSpc>
                <a:spcPct val="90000"/>
              </a:lnSpc>
              <a:spcBef>
                <a:spcPts val="0"/>
              </a:spcBef>
              <a:buClr>
                <a:srgbClr val="0066A1"/>
              </a:buClr>
              <a:buSzPct val="100000"/>
              <a:buFont typeface="Calibri"/>
              <a:buNone/>
              <a:defRPr sz="4400" b="1" i="0" u="none" strike="noStrike" cap="none">
                <a:solidFill>
                  <a:srgbClr val="0066A1"/>
                </a:solidFill>
                <a:latin typeface="Calibri"/>
                <a:ea typeface="Calibri"/>
                <a:cs typeface="Calibri"/>
                <a:sym typeface="Calibri"/>
              </a:defRPr>
            </a:lvl1pPr>
            <a:lvl2pPr lvl="1" indent="0">
              <a:spcBef>
                <a:spcPts val="0"/>
              </a:spcBef>
              <a:buSzPct val="77777"/>
              <a:buNone/>
              <a:defRPr sz="1800"/>
            </a:lvl2pPr>
            <a:lvl3pPr lvl="2" indent="0">
              <a:spcBef>
                <a:spcPts val="0"/>
              </a:spcBef>
              <a:buSzPct val="77777"/>
              <a:buNone/>
              <a:defRPr sz="1800"/>
            </a:lvl3pPr>
            <a:lvl4pPr lvl="3" indent="0">
              <a:spcBef>
                <a:spcPts val="0"/>
              </a:spcBef>
              <a:buSzPct val="77777"/>
              <a:buNone/>
              <a:defRPr sz="1800"/>
            </a:lvl4pPr>
            <a:lvl5pPr lvl="4" indent="0">
              <a:spcBef>
                <a:spcPts val="0"/>
              </a:spcBef>
              <a:buSzPct val="77777"/>
              <a:buNone/>
              <a:defRPr sz="1800"/>
            </a:lvl5pPr>
            <a:lvl6pPr lvl="5" indent="0">
              <a:spcBef>
                <a:spcPts val="0"/>
              </a:spcBef>
              <a:buSzPct val="77777"/>
              <a:buNone/>
              <a:defRPr sz="1800"/>
            </a:lvl6pPr>
            <a:lvl7pPr lvl="6" indent="0">
              <a:spcBef>
                <a:spcPts val="0"/>
              </a:spcBef>
              <a:buSzPct val="77777"/>
              <a:buNone/>
              <a:defRPr sz="1800"/>
            </a:lvl7pPr>
            <a:lvl8pPr lvl="7" indent="0">
              <a:spcBef>
                <a:spcPts val="0"/>
              </a:spcBef>
              <a:buSzPct val="77777"/>
              <a:buNone/>
              <a:defRPr sz="1800"/>
            </a:lvl8pPr>
            <a:lvl9pPr lvl="8" indent="0">
              <a:spcBef>
                <a:spcPts val="0"/>
              </a:spcBef>
              <a:buSzPct val="77777"/>
              <a:buNone/>
              <a:defRPr sz="1800"/>
            </a:lvl9pPr>
          </a:lstStyle>
          <a:p>
            <a:endParaRPr dirty="0"/>
          </a:p>
        </p:txBody>
      </p:sp>
      <p:sp>
        <p:nvSpPr>
          <p:cNvPr id="58" name="Shape 58"/>
          <p:cNvSpPr txBox="1">
            <a:spLocks noGrp="1"/>
          </p:cNvSpPr>
          <p:nvPr>
            <p:ph type="subTitle" idx="1"/>
          </p:nvPr>
        </p:nvSpPr>
        <p:spPr>
          <a:xfrm>
            <a:off x="685800" y="4425316"/>
            <a:ext cx="7772400" cy="1244282"/>
          </a:xfrm>
          <a:prstGeom prst="rect">
            <a:avLst/>
          </a:prstGeom>
          <a:noFill/>
          <a:ln>
            <a:noFill/>
          </a:ln>
        </p:spPr>
        <p:txBody>
          <a:bodyPr wrap="square" lIns="91425" tIns="91425" rIns="91425" bIns="91425" anchor="t" anchorCtr="0"/>
          <a:lstStyle>
            <a:lvl1pPr marL="0" marR="0" lvl="0" indent="0" algn="l" rtl="0">
              <a:lnSpc>
                <a:spcPct val="90000"/>
              </a:lnSpc>
              <a:spcBef>
                <a:spcPts val="1000"/>
              </a:spcBef>
              <a:buClr>
                <a:srgbClr val="0066A1"/>
              </a:buClr>
              <a:buSzPct val="100000"/>
              <a:buFont typeface="Noto Sans Symbols"/>
              <a:buNone/>
              <a:defRPr sz="2800" b="1" i="1" u="none" strike="noStrike" cap="none">
                <a:solidFill>
                  <a:srgbClr val="7F7F7F"/>
                </a:solidFill>
                <a:latin typeface="Calibri"/>
                <a:ea typeface="Calibri"/>
                <a:cs typeface="Calibri"/>
                <a:sym typeface="Calibri"/>
              </a:defRPr>
            </a:lvl1pPr>
            <a:lvl2pPr marL="457200" marR="0" lvl="1" indent="0" algn="ctr" rtl="0">
              <a:lnSpc>
                <a:spcPct val="90000"/>
              </a:lnSpc>
              <a:spcBef>
                <a:spcPts val="500"/>
              </a:spcBef>
              <a:buClr>
                <a:srgbClr val="0066A1"/>
              </a:buClr>
              <a:buSzPct val="100000"/>
              <a:buFont typeface="Noto Sans Symbols"/>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buClr>
                <a:srgbClr val="0066A1"/>
              </a:buClr>
              <a:buSzPct val="100000"/>
              <a:buFont typeface="Noto Sans Symbols"/>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3975770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Content Slide_OneColumnBullets">
    <p:spTree>
      <p:nvGrpSpPr>
        <p:cNvPr id="1" name="Shape 81"/>
        <p:cNvGrpSpPr/>
        <p:nvPr/>
      </p:nvGrpSpPr>
      <p:grpSpPr>
        <a:xfrm>
          <a:off x="0" y="0"/>
          <a:ext cx="0" cy="0"/>
          <a:chOff x="0" y="0"/>
          <a:chExt cx="0" cy="0"/>
        </a:xfrm>
      </p:grpSpPr>
      <p:sp>
        <p:nvSpPr>
          <p:cNvPr id="82" name="Shape 82"/>
          <p:cNvSpPr txBox="1">
            <a:spLocks noGrp="1"/>
          </p:cNvSpPr>
          <p:nvPr>
            <p:ph type="ctrTitle"/>
          </p:nvPr>
        </p:nvSpPr>
        <p:spPr>
          <a:xfrm>
            <a:off x="396815" y="565421"/>
            <a:ext cx="8419381" cy="521507"/>
          </a:xfrm>
          <a:prstGeom prst="rect">
            <a:avLst/>
          </a:prstGeom>
          <a:noFill/>
          <a:ln>
            <a:noFill/>
          </a:ln>
        </p:spPr>
        <p:txBody>
          <a:bodyPr wrap="square" lIns="91425" tIns="91425" rIns="91425" bIns="91425" anchor="t" anchorCtr="0"/>
          <a:lstStyle>
            <a:lvl1pPr marL="0" marR="0" lvl="0" indent="0" algn="l" rtl="0">
              <a:lnSpc>
                <a:spcPct val="90000"/>
              </a:lnSpc>
              <a:spcBef>
                <a:spcPts val="0"/>
              </a:spcBef>
              <a:buClr>
                <a:srgbClr val="0066A1"/>
              </a:buClr>
              <a:buSzPct val="100000"/>
              <a:buFont typeface="Calibri"/>
              <a:buNone/>
              <a:defRPr sz="3400" b="1" i="0" u="none" strike="noStrike" cap="none">
                <a:solidFill>
                  <a:srgbClr val="0066A1"/>
                </a:solidFill>
                <a:latin typeface="Calibri"/>
                <a:ea typeface="Calibri"/>
                <a:cs typeface="Calibri"/>
                <a:sym typeface="Calibri"/>
              </a:defRPr>
            </a:lvl1pPr>
            <a:lvl2pPr lvl="1" indent="0">
              <a:spcBef>
                <a:spcPts val="0"/>
              </a:spcBef>
              <a:buSzPct val="77777"/>
              <a:buNone/>
              <a:defRPr sz="1800"/>
            </a:lvl2pPr>
            <a:lvl3pPr lvl="2" indent="0">
              <a:spcBef>
                <a:spcPts val="0"/>
              </a:spcBef>
              <a:buSzPct val="77777"/>
              <a:buNone/>
              <a:defRPr sz="1800"/>
            </a:lvl3pPr>
            <a:lvl4pPr lvl="3" indent="0">
              <a:spcBef>
                <a:spcPts val="0"/>
              </a:spcBef>
              <a:buSzPct val="77777"/>
              <a:buNone/>
              <a:defRPr sz="1800"/>
            </a:lvl4pPr>
            <a:lvl5pPr lvl="4" indent="0">
              <a:spcBef>
                <a:spcPts val="0"/>
              </a:spcBef>
              <a:buSzPct val="77777"/>
              <a:buNone/>
              <a:defRPr sz="1800"/>
            </a:lvl5pPr>
            <a:lvl6pPr lvl="5" indent="0">
              <a:spcBef>
                <a:spcPts val="0"/>
              </a:spcBef>
              <a:buSzPct val="77777"/>
              <a:buNone/>
              <a:defRPr sz="1800"/>
            </a:lvl6pPr>
            <a:lvl7pPr lvl="6" indent="0">
              <a:spcBef>
                <a:spcPts val="0"/>
              </a:spcBef>
              <a:buSzPct val="77777"/>
              <a:buNone/>
              <a:defRPr sz="1800"/>
            </a:lvl7pPr>
            <a:lvl8pPr lvl="7" indent="0">
              <a:spcBef>
                <a:spcPts val="0"/>
              </a:spcBef>
              <a:buSzPct val="77777"/>
              <a:buNone/>
              <a:defRPr sz="1800"/>
            </a:lvl8pPr>
            <a:lvl9pPr lvl="8" indent="0">
              <a:spcBef>
                <a:spcPts val="0"/>
              </a:spcBef>
              <a:buSzPct val="77777"/>
              <a:buNone/>
              <a:defRPr sz="1800"/>
            </a:lvl9pPr>
          </a:lstStyle>
          <a:p>
            <a:endParaRPr/>
          </a:p>
        </p:txBody>
      </p:sp>
      <p:sp>
        <p:nvSpPr>
          <p:cNvPr id="83" name="Shape 83"/>
          <p:cNvSpPr txBox="1">
            <a:spLocks noGrp="1"/>
          </p:cNvSpPr>
          <p:nvPr>
            <p:ph type="subTitle" idx="1"/>
          </p:nvPr>
        </p:nvSpPr>
        <p:spPr>
          <a:xfrm>
            <a:off x="396815" y="1199109"/>
            <a:ext cx="8419381" cy="422657"/>
          </a:xfrm>
          <a:prstGeom prst="rect">
            <a:avLst/>
          </a:prstGeom>
          <a:noFill/>
          <a:ln>
            <a:noFill/>
          </a:ln>
        </p:spPr>
        <p:txBody>
          <a:bodyPr wrap="square" lIns="91425" tIns="91425" rIns="91425" bIns="91425" anchor="t" anchorCtr="0"/>
          <a:lstStyle>
            <a:lvl1pPr marL="0" marR="0" lvl="0" indent="0" algn="l" rtl="0">
              <a:lnSpc>
                <a:spcPct val="90000"/>
              </a:lnSpc>
              <a:spcBef>
                <a:spcPts val="1000"/>
              </a:spcBef>
              <a:buClr>
                <a:srgbClr val="7F7F7F"/>
              </a:buClr>
              <a:buSzPct val="100000"/>
              <a:buFont typeface="Arial"/>
              <a:buNone/>
              <a:defRPr sz="2400" b="1" i="1" u="none" strike="noStrike" cap="none">
                <a:solidFill>
                  <a:srgbClr val="7F7F7F"/>
                </a:solidFill>
                <a:latin typeface="Calibri"/>
                <a:ea typeface="Calibri"/>
                <a:cs typeface="Calibri"/>
                <a:sym typeface="Calibri"/>
              </a:defRPr>
            </a:lvl1pPr>
            <a:lvl2pPr marL="457200" marR="0" lvl="1" indent="0" algn="ctr" rtl="0">
              <a:lnSpc>
                <a:spcPct val="90000"/>
              </a:lnSpc>
              <a:spcBef>
                <a:spcPts val="500"/>
              </a:spcBef>
              <a:buClr>
                <a:schemeClr val="dk1"/>
              </a:buClr>
              <a:buSzPct val="100000"/>
              <a:buFont typeface="Arial"/>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buClr>
                <a:schemeClr val="dk1"/>
              </a:buClr>
              <a:buSzPct val="100000"/>
              <a:buFont typeface="Arial"/>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buClr>
                <a:schemeClr val="dk1"/>
              </a:buClr>
              <a:buSzPct val="100000"/>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body" idx="2"/>
          </p:nvPr>
        </p:nvSpPr>
        <p:spPr>
          <a:xfrm>
            <a:off x="396815" y="1825625"/>
            <a:ext cx="8419381" cy="4143854"/>
          </a:xfrm>
          <a:prstGeom prst="rect">
            <a:avLst/>
          </a:prstGeom>
          <a:noFill/>
          <a:ln>
            <a:noFill/>
          </a:ln>
        </p:spPr>
        <p:txBody>
          <a:bodyPr wrap="square" lIns="91425" tIns="91425" rIns="91425" bIns="91425" anchor="t" anchorCtr="0"/>
          <a:lstStyle>
            <a:lvl1pPr marL="457200" marR="0" lvl="0" indent="-381000" algn="l" rtl="0">
              <a:lnSpc>
                <a:spcPct val="90000"/>
              </a:lnSpc>
              <a:spcBef>
                <a:spcPts val="1000"/>
              </a:spcBef>
              <a:buClr>
                <a:srgbClr val="0066A1"/>
              </a:buClr>
              <a:buSzPct val="60000"/>
              <a:buFont typeface="Merriweather Sans"/>
              <a:buChar char="▶"/>
              <a:defRPr sz="2000" b="0" i="0" u="none" strike="noStrike" cap="none">
                <a:solidFill>
                  <a:schemeClr val="dk1"/>
                </a:solidFill>
                <a:latin typeface="Calibri"/>
                <a:ea typeface="Calibri"/>
                <a:cs typeface="Calibri"/>
                <a:sym typeface="Calibri"/>
              </a:defRPr>
            </a:lvl1pPr>
            <a:lvl2pPr marL="800100" marR="0" lvl="1" indent="-228600" algn="l" rtl="0">
              <a:lnSpc>
                <a:spcPct val="90000"/>
              </a:lnSpc>
              <a:spcBef>
                <a:spcPts val="500"/>
              </a:spcBef>
              <a:buClr>
                <a:srgbClr val="0066A1"/>
              </a:buClr>
              <a:buSzPct val="100000"/>
              <a:buFont typeface="Noto Sans Symbols"/>
              <a:buChar char="▪"/>
              <a:defRPr sz="1800" b="0" i="0" u="none" strike="noStrike" cap="none">
                <a:solidFill>
                  <a:schemeClr val="dk1"/>
                </a:solidFill>
                <a:latin typeface="Calibri"/>
                <a:ea typeface="Calibri"/>
                <a:cs typeface="Calibri"/>
                <a:sym typeface="Calibri"/>
              </a:defRPr>
            </a:lvl2pPr>
            <a:lvl3pPr marL="1257300" marR="0" lvl="2" indent="-241300" algn="l" rtl="0">
              <a:lnSpc>
                <a:spcPct val="90000"/>
              </a:lnSpc>
              <a:spcBef>
                <a:spcPts val="500"/>
              </a:spcBef>
              <a:buClr>
                <a:srgbClr val="0066A1"/>
              </a:buClr>
              <a:buSzPct val="100000"/>
              <a:buFont typeface="Noto Sans Symbols"/>
              <a:buChar char="▪"/>
              <a:defRPr sz="1600" b="0" i="0" u="none" strike="noStrike" cap="none">
                <a:solidFill>
                  <a:schemeClr val="dk1"/>
                </a:solidFill>
                <a:latin typeface="Calibri"/>
                <a:ea typeface="Calibri"/>
                <a:cs typeface="Calibri"/>
                <a:sym typeface="Calibri"/>
              </a:defRPr>
            </a:lvl3pPr>
            <a:lvl4pPr marL="1657350" marR="0" lvl="3" indent="-196850" algn="l" rtl="0">
              <a:lnSpc>
                <a:spcPct val="90000"/>
              </a:lnSpc>
              <a:spcBef>
                <a:spcPts val="5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4pPr>
            <a:lvl5pPr marL="2114550" marR="0" lvl="4" indent="-196850" algn="l" rtl="0">
              <a:lnSpc>
                <a:spcPct val="90000"/>
              </a:lnSpc>
              <a:spcBef>
                <a:spcPts val="500"/>
              </a:spcBef>
              <a:buClr>
                <a:srgbClr val="0066A1"/>
              </a:buClr>
              <a:buSzPct val="100000"/>
              <a:buFont typeface="Noto Sans Symbols"/>
              <a:buChar char="▪"/>
              <a:defRPr sz="1400" b="0" i="0" u="none" strike="noStrike" cap="none">
                <a:solidFill>
                  <a:schemeClr val="dk1"/>
                </a:solidFill>
                <a:latin typeface="Calibri"/>
                <a:ea typeface="Calibri"/>
                <a:cs typeface="Calibri"/>
                <a:sym typeface="Calibri"/>
              </a:defRPr>
            </a:lvl5pPr>
            <a:lvl6pPr marL="2514600" marR="0" lvl="5"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lnSpc>
                <a:spcPct val="90000"/>
              </a:lnSpc>
              <a:spcBef>
                <a:spcPts val="5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200771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896255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7483531"/>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227122362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3561495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2438559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lvl="0">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971205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1843327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4/19/2021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301699476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4/19/2021</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pPr lvl="0" algn="r">
              <a:spcBef>
                <a:spcPts val="0"/>
              </a:spcBef>
              <a:buNone/>
            </a:pPr>
            <a:fld id="{00000000-1234-1234-1234-123412341234}" type="slidenum">
              <a:rPr lang="en" sz="1000" smtClean="0">
                <a:solidFill>
                  <a:schemeClr val="dk2"/>
                </a:solidFill>
              </a:rPr>
              <a:t>‹#›</a:t>
            </a:fld>
            <a:endParaRPr lang="en" sz="1000">
              <a:solidFill>
                <a:schemeClr val="dk2"/>
              </a:solidFill>
            </a:endParaRPr>
          </a:p>
        </p:txBody>
      </p:sp>
    </p:spTree>
    <p:extLst>
      <p:ext uri="{BB962C8B-B14F-4D97-AF65-F5344CB8AC3E}">
        <p14:creationId xmlns:p14="http://schemas.microsoft.com/office/powerpoint/2010/main" val="3976513526"/>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 id="2147483809" r:id="rId18"/>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hyperlink" Target="mailto:Yevgeniy.byelob@outlook.com" TargetMode="External"/><Relationship Id="rId2" Type="http://schemas.openxmlformats.org/officeDocument/2006/relationships/hyperlink" Target="mailto:y.Byeloborodov@moreheadstate.edu" TargetMode="Externa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ctrTitle"/>
          </p:nvPr>
        </p:nvSpPr>
        <p:spPr>
          <a:xfrm>
            <a:off x="434081" y="847078"/>
            <a:ext cx="6720753" cy="1550573"/>
          </a:xfrm>
          <a:prstGeom prst="rect">
            <a:avLst/>
          </a:prstGeom>
          <a:noFill/>
          <a:ln>
            <a:noFill/>
          </a:ln>
        </p:spPr>
        <p:txBody>
          <a:bodyPr wrap="square" lIns="91425" tIns="45700" rIns="91425" bIns="45700" anchor="t" anchorCtr="0">
            <a:noAutofit/>
          </a:bodyPr>
          <a:lstStyle/>
          <a:p>
            <a:pPr lvl="0" indent="-279400" algn="ctr"/>
            <a:r>
              <a:rPr lang="en-US" dirty="0"/>
              <a:t>Design of Machine Learning Algorithm for Behavioral Prediction of Objects for Self-Driving Cars</a:t>
            </a:r>
            <a:br>
              <a:rPr lang="en-US" sz="3600" dirty="0">
                <a:effectLst>
                  <a:outerShdw blurRad="38100" dist="38100" dir="2700000" algn="tl">
                    <a:srgbClr val="000000">
                      <a:alpha val="43137"/>
                    </a:srgbClr>
                  </a:outerShdw>
                </a:effectLst>
              </a:rPr>
            </a:br>
            <a:endParaRPr sz="3600" i="0" u="none" strike="noStrike" cap="none" dirty="0">
              <a:solidFill>
                <a:srgbClr val="0066A1"/>
              </a:solidFill>
              <a:effectLst>
                <a:outerShdw blurRad="38100" dist="38100" dir="2700000" algn="tl">
                  <a:srgbClr val="000000">
                    <a:alpha val="43137"/>
                  </a:srgbClr>
                </a:outerShdw>
              </a:effectLst>
              <a:sym typeface="Calibri"/>
            </a:endParaRPr>
          </a:p>
        </p:txBody>
      </p:sp>
      <p:sp>
        <p:nvSpPr>
          <p:cNvPr id="6" name="Shape 155">
            <a:extLst>
              <a:ext uri="{FF2B5EF4-FFF2-40B4-BE49-F238E27FC236}">
                <a16:creationId xmlns:a16="http://schemas.microsoft.com/office/drawing/2014/main" id="{813625CB-4FE7-4062-9AC0-8A4C56CC548E}"/>
              </a:ext>
            </a:extLst>
          </p:cNvPr>
          <p:cNvSpPr txBox="1">
            <a:spLocks/>
          </p:cNvSpPr>
          <p:nvPr/>
        </p:nvSpPr>
        <p:spPr>
          <a:xfrm>
            <a:off x="1193148" y="3647028"/>
            <a:ext cx="5202621" cy="1264298"/>
          </a:xfrm>
          <a:prstGeom prst="rect">
            <a:avLst/>
          </a:prstGeom>
          <a:noFill/>
          <a:ln>
            <a:noFill/>
          </a:ln>
        </p:spPr>
        <p:txBody>
          <a:bodyPr wrap="square" lIns="91425" tIns="45700" rIns="91425" bIns="45700" anchor="t" anchorCtr="0">
            <a:noAutofit/>
          </a:bodyPr>
          <a:lstStyle>
            <a:defPPr marR="0" lvl="0" algn="l" rtl="0">
              <a:lnSpc>
                <a:spcPct val="100000"/>
              </a:lnSpc>
              <a:spcBef>
                <a:spcPts val="0"/>
              </a:spcBef>
              <a:spcAft>
                <a:spcPts val="0"/>
              </a:spcAft>
            </a:defPPr>
            <a:lvl1pPr marL="0" marR="0" lvl="0" indent="0" algn="l" rtl="0">
              <a:lnSpc>
                <a:spcPct val="90000"/>
              </a:lnSpc>
              <a:spcBef>
                <a:spcPts val="1000"/>
              </a:spcBef>
              <a:spcAft>
                <a:spcPts val="0"/>
              </a:spcAft>
              <a:buClr>
                <a:srgbClr val="0066A1"/>
              </a:buClr>
              <a:buSzPct val="100000"/>
              <a:buFont typeface="Noto Sans Symbols"/>
              <a:buNone/>
              <a:defRPr sz="2800" b="1" i="1" u="none" strike="noStrike" cap="none">
                <a:solidFill>
                  <a:srgbClr val="7F7F7F"/>
                </a:solidFill>
                <a:latin typeface="Calibri"/>
                <a:ea typeface="Calibri"/>
                <a:cs typeface="Calibri"/>
                <a:sym typeface="Calibri"/>
              </a:defRPr>
            </a:lvl1pPr>
            <a:lvl2pPr marL="457200" marR="0" lvl="1" indent="0" algn="ctr" rtl="0">
              <a:lnSpc>
                <a:spcPct val="90000"/>
              </a:lnSpc>
              <a:spcBef>
                <a:spcPts val="500"/>
              </a:spcBef>
              <a:spcAft>
                <a:spcPts val="0"/>
              </a:spcAft>
              <a:buClr>
                <a:srgbClr val="0066A1"/>
              </a:buClr>
              <a:buSzPct val="100000"/>
              <a:buFont typeface="Noto Sans Symbols"/>
              <a:buNone/>
              <a:defRPr sz="2000" b="0" i="0" u="none" strike="noStrike" cap="none">
                <a:solidFill>
                  <a:schemeClr val="dk1"/>
                </a:solidFill>
                <a:latin typeface="Calibri"/>
                <a:ea typeface="Calibri"/>
                <a:cs typeface="Calibri"/>
                <a:sym typeface="Calibri"/>
              </a:defRPr>
            </a:lvl2pPr>
            <a:lvl3pPr marL="914400" marR="0" lvl="2" indent="0" algn="ctr" rtl="0">
              <a:lnSpc>
                <a:spcPct val="90000"/>
              </a:lnSpc>
              <a:spcBef>
                <a:spcPts val="500"/>
              </a:spcBef>
              <a:spcAft>
                <a:spcPts val="0"/>
              </a:spcAft>
              <a:buClr>
                <a:srgbClr val="0066A1"/>
              </a:buClr>
              <a:buSzPct val="100000"/>
              <a:buFont typeface="Noto Sans Symbols"/>
              <a:buNone/>
              <a:defRPr sz="1800" b="0" i="0" u="none" strike="noStrike" cap="none">
                <a:solidFill>
                  <a:schemeClr val="dk1"/>
                </a:solidFill>
                <a:latin typeface="Calibri"/>
                <a:ea typeface="Calibri"/>
                <a:cs typeface="Calibri"/>
                <a:sym typeface="Calibri"/>
              </a:defRPr>
            </a:lvl3pPr>
            <a:lvl4pPr marL="1371600" marR="0" lvl="3" indent="0" algn="ctr" rtl="0">
              <a:lnSpc>
                <a:spcPct val="90000"/>
              </a:lnSpc>
              <a:spcBef>
                <a:spcPts val="500"/>
              </a:spcBef>
              <a:spcAft>
                <a:spcPts val="0"/>
              </a:spcAft>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4pPr>
            <a:lvl5pPr marL="1828800" marR="0" lvl="4" indent="0" algn="ctr" rtl="0">
              <a:lnSpc>
                <a:spcPct val="90000"/>
              </a:lnSpc>
              <a:spcBef>
                <a:spcPts val="500"/>
              </a:spcBef>
              <a:spcAft>
                <a:spcPts val="0"/>
              </a:spcAft>
              <a:buClr>
                <a:srgbClr val="0066A1"/>
              </a:buClr>
              <a:buSzPct val="100000"/>
              <a:buFont typeface="Noto Sans Symbols"/>
              <a:buNone/>
              <a:defRPr sz="1600" b="0" i="0" u="none" strike="noStrike" cap="none">
                <a:solidFill>
                  <a:schemeClr val="dk1"/>
                </a:solidFill>
                <a:latin typeface="Calibri"/>
                <a:ea typeface="Calibri"/>
                <a:cs typeface="Calibri"/>
                <a:sym typeface="Calibri"/>
              </a:defRPr>
            </a:lvl5pPr>
            <a:lvl6pPr marL="2286000" marR="0" lvl="5"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6pPr>
            <a:lvl7pPr marL="2743200" marR="0" lvl="6"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7pPr>
            <a:lvl8pPr marL="3200400" marR="0" lvl="7"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8pPr>
            <a:lvl9pPr marL="3657600" marR="0" lvl="8" indent="0" algn="ctr" rtl="0">
              <a:lnSpc>
                <a:spcPct val="90000"/>
              </a:lnSpc>
              <a:spcBef>
                <a:spcPts val="500"/>
              </a:spcBef>
              <a:spcAft>
                <a:spcPts val="0"/>
              </a:spcAft>
              <a:buClr>
                <a:schemeClr val="dk1"/>
              </a:buClr>
              <a:buSzPct val="100000"/>
              <a:buFont typeface="Arial"/>
              <a:buNone/>
              <a:defRPr sz="1600" b="0" i="0" u="none" strike="noStrike" cap="none">
                <a:solidFill>
                  <a:schemeClr val="dk1"/>
                </a:solidFill>
                <a:latin typeface="Calibri"/>
                <a:ea typeface="Calibri"/>
                <a:cs typeface="Calibri"/>
                <a:sym typeface="Calibri"/>
              </a:defRPr>
            </a:lvl9pPr>
          </a:lstStyle>
          <a:p>
            <a:pPr indent="-177800" algn="ctr">
              <a:spcBef>
                <a:spcPts val="600"/>
              </a:spcBef>
            </a:pPr>
            <a:r>
              <a:rPr lang="en-US" sz="1800" dirty="0">
                <a:solidFill>
                  <a:schemeClr val="tx1">
                    <a:lumMod val="65000"/>
                    <a:lumOff val="35000"/>
                  </a:schemeClr>
                </a:solidFill>
              </a:rPr>
              <a:t>Yevgeniy Byeloborodov, Sherif Rashad</a:t>
            </a:r>
          </a:p>
          <a:p>
            <a:pPr indent="-177800" algn="ctr">
              <a:spcBef>
                <a:spcPts val="600"/>
              </a:spcBef>
            </a:pPr>
            <a:r>
              <a:rPr lang="en-US" sz="1800" dirty="0">
                <a:solidFill>
                  <a:schemeClr val="tx1">
                    <a:lumMod val="65000"/>
                    <a:lumOff val="35000"/>
                  </a:schemeClr>
                </a:solidFill>
              </a:rPr>
              <a:t>School of Engineering and Computer Science</a:t>
            </a:r>
          </a:p>
          <a:p>
            <a:pPr indent="-177800" algn="ctr">
              <a:spcBef>
                <a:spcPts val="600"/>
              </a:spcBef>
            </a:pPr>
            <a:r>
              <a:rPr lang="en-US" sz="1800" dirty="0">
                <a:solidFill>
                  <a:schemeClr val="tx1">
                    <a:lumMod val="65000"/>
                    <a:lumOff val="35000"/>
                  </a:schemeClr>
                </a:solidFill>
              </a:rPr>
              <a:t>Morehead State University</a:t>
            </a:r>
          </a:p>
          <a:p>
            <a:pPr indent="-177800" algn="ctr">
              <a:spcBef>
                <a:spcPts val="600"/>
              </a:spcBef>
            </a:pPr>
            <a:r>
              <a:rPr lang="en-US" sz="1800" dirty="0">
                <a:solidFill>
                  <a:schemeClr val="tx1">
                    <a:lumMod val="65000"/>
                    <a:lumOff val="35000"/>
                  </a:schemeClr>
                </a:solidFill>
              </a:rPr>
              <a:t>Morehead, KY, USA</a:t>
            </a:r>
          </a:p>
        </p:txBody>
      </p:sp>
      <p:pic>
        <p:nvPicPr>
          <p:cNvPr id="1026" name="Picture 2" descr="https://libapps.s3.amazonaws.com/accounts/84497/images/M_Logo_Transparent_bg.PNG">
            <a:extLst>
              <a:ext uri="{FF2B5EF4-FFF2-40B4-BE49-F238E27FC236}">
                <a16:creationId xmlns:a16="http://schemas.microsoft.com/office/drawing/2014/main" id="{A071ACB5-3E60-44F0-A3E3-65EB0661C4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9927" y="4419312"/>
            <a:ext cx="1388534" cy="9840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Tm="20298"/>
    </mc:Choice>
    <mc:Fallback xmlns="">
      <p:transition spd="slow" advTm="2029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Proposed Methodology</a:t>
            </a:r>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p:txBody>
          <a:bodyPr/>
          <a:lstStyle/>
          <a:p>
            <a:r>
              <a:rPr lang="en-US" dirty="0"/>
              <a:t>Available researches for self-driving vehicles and their interactions with pedestrians focus primarily on the performance of object detection and recognition algorithms, pedestrian position estimation and movement tracking.</a:t>
            </a:r>
          </a:p>
          <a:p>
            <a:r>
              <a:rPr lang="en-US" dirty="0"/>
              <a:t>Observation and classification of living objects like pedestrians of different ages and different kinds of animals can improve the safety of self-driving vehicles by offering a behavioral prediction of such objects.</a:t>
            </a:r>
          </a:p>
          <a:p>
            <a:endParaRPr lang="en-US" dirty="0">
              <a:highlight>
                <a:srgbClr val="FFFF00"/>
              </a:highlight>
            </a:endParaRPr>
          </a:p>
        </p:txBody>
      </p:sp>
    </p:spTree>
    <p:extLst>
      <p:ext uri="{BB962C8B-B14F-4D97-AF65-F5344CB8AC3E}">
        <p14:creationId xmlns:p14="http://schemas.microsoft.com/office/powerpoint/2010/main" val="20644790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Proposed Methodology</a:t>
            </a:r>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p:txBody>
          <a:bodyPr/>
          <a:lstStyle/>
          <a:p>
            <a:r>
              <a:rPr lang="en-US" dirty="0"/>
              <a:t>We propose an algorithm that will give a self-driving vehicle behavior like it was driven by a human driver. This algorithm shall detect living objects whether it would be a human or an animal. Then it shall categorize pedestrians by age group and animals by type. And finally, give a prediction on potential object behavior.</a:t>
            </a:r>
          </a:p>
          <a:p>
            <a:r>
              <a:rPr lang="en-US" dirty="0"/>
              <a:t>Such systems improvement can increase the safety of self-driving vehicles, safety of pedestrians and animals that actively and passively interact with the vehicle. It may bring positive social impact and accelerate acceptability of the technology</a:t>
            </a:r>
          </a:p>
          <a:p>
            <a:endParaRPr lang="en-US" dirty="0">
              <a:highlight>
                <a:srgbClr val="FFFF00"/>
              </a:highlight>
            </a:endParaRPr>
          </a:p>
        </p:txBody>
      </p:sp>
    </p:spTree>
    <p:extLst>
      <p:ext uri="{BB962C8B-B14F-4D97-AF65-F5344CB8AC3E}">
        <p14:creationId xmlns:p14="http://schemas.microsoft.com/office/powerpoint/2010/main" val="10431807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Proposed Methodology</a:t>
            </a:r>
          </a:p>
        </p:txBody>
      </p:sp>
      <p:pic>
        <p:nvPicPr>
          <p:cNvPr id="5" name="Picture 4">
            <a:extLst>
              <a:ext uri="{FF2B5EF4-FFF2-40B4-BE49-F238E27FC236}">
                <a16:creationId xmlns:a16="http://schemas.microsoft.com/office/drawing/2014/main" id="{8926208D-8CB7-4186-A510-D046C20EAE7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7774" y="1086928"/>
            <a:ext cx="4750408" cy="5324886"/>
          </a:xfrm>
          <a:prstGeom prst="rect">
            <a:avLst/>
          </a:prstGeom>
          <a:noFill/>
          <a:ln>
            <a:noFill/>
          </a:ln>
        </p:spPr>
      </p:pic>
    </p:spTree>
    <p:extLst>
      <p:ext uri="{BB962C8B-B14F-4D97-AF65-F5344CB8AC3E}">
        <p14:creationId xmlns:p14="http://schemas.microsoft.com/office/powerpoint/2010/main" val="2285613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Proposed Methodology</a:t>
            </a:r>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Steps of proposed Algorithms</a:t>
            </a:r>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a:xfrm>
            <a:off x="396815" y="1825625"/>
            <a:ext cx="5071112" cy="4143854"/>
          </a:xfrm>
        </p:spPr>
        <p:txBody>
          <a:bodyPr/>
          <a:lstStyle/>
          <a:p>
            <a:pPr marL="76200" indent="0">
              <a:buNone/>
            </a:pPr>
            <a:r>
              <a:rPr lang="en-US" dirty="0"/>
              <a:t>Video Import.</a:t>
            </a:r>
          </a:p>
          <a:p>
            <a:pPr marL="76200" indent="0">
              <a:buNone/>
            </a:pPr>
            <a:endParaRPr lang="en-US" dirty="0"/>
          </a:p>
          <a:p>
            <a:pPr marL="76200" indent="0">
              <a:buNone/>
            </a:pPr>
            <a:r>
              <a:rPr lang="en-US" dirty="0"/>
              <a:t>Object Detection.</a:t>
            </a:r>
          </a:p>
          <a:p>
            <a:endParaRPr lang="en-US" dirty="0"/>
          </a:p>
          <a:p>
            <a:pPr marL="76200" indent="0">
              <a:buNone/>
            </a:pPr>
            <a:r>
              <a:rPr lang="en-US" dirty="0"/>
              <a:t>First Layer of Object Classification:</a:t>
            </a:r>
          </a:p>
          <a:p>
            <a:r>
              <a:rPr lang="en-US" dirty="0"/>
              <a:t>What living object it is</a:t>
            </a:r>
          </a:p>
          <a:p>
            <a:pPr lvl="1"/>
            <a:r>
              <a:rPr lang="en-US" dirty="0"/>
              <a:t>Human</a:t>
            </a:r>
          </a:p>
          <a:p>
            <a:pPr lvl="1"/>
            <a:r>
              <a:rPr lang="en-US" dirty="0"/>
              <a:t>Animal</a:t>
            </a:r>
          </a:p>
          <a:p>
            <a:pPr lvl="1"/>
            <a:endParaRPr lang="en-US" dirty="0"/>
          </a:p>
        </p:txBody>
      </p:sp>
      <p:pic>
        <p:nvPicPr>
          <p:cNvPr id="6" name="Picture 5">
            <a:extLst>
              <a:ext uri="{FF2B5EF4-FFF2-40B4-BE49-F238E27FC236}">
                <a16:creationId xmlns:a16="http://schemas.microsoft.com/office/drawing/2014/main" id="{95335796-D3C5-4CAF-8E61-6B9695165A8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85148" y="1199109"/>
            <a:ext cx="3362037" cy="4143854"/>
          </a:xfrm>
          <a:prstGeom prst="rect">
            <a:avLst/>
          </a:prstGeom>
          <a:noFill/>
          <a:ln>
            <a:noFill/>
          </a:ln>
        </p:spPr>
      </p:pic>
    </p:spTree>
    <p:extLst>
      <p:ext uri="{BB962C8B-B14F-4D97-AF65-F5344CB8AC3E}">
        <p14:creationId xmlns:p14="http://schemas.microsoft.com/office/powerpoint/2010/main" val="2080424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Proposed Methodology</a:t>
            </a:r>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Steps of proposed Algorithms</a:t>
            </a:r>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a:xfrm>
            <a:off x="396815" y="1825625"/>
            <a:ext cx="5283549" cy="4143854"/>
          </a:xfrm>
        </p:spPr>
        <p:txBody>
          <a:bodyPr/>
          <a:lstStyle/>
          <a:p>
            <a:pPr marL="76200" indent="0">
              <a:buNone/>
            </a:pPr>
            <a:r>
              <a:rPr lang="en-US" dirty="0"/>
              <a:t>Second Layer of Object Classification</a:t>
            </a:r>
          </a:p>
          <a:p>
            <a:r>
              <a:rPr lang="en-US" dirty="0"/>
              <a:t>Pedestrian age subgroup</a:t>
            </a:r>
          </a:p>
          <a:p>
            <a:pPr lvl="1"/>
            <a:r>
              <a:rPr lang="en-US" dirty="0"/>
              <a:t>Child</a:t>
            </a:r>
          </a:p>
          <a:p>
            <a:pPr lvl="1"/>
            <a:r>
              <a:rPr lang="en-US" dirty="0"/>
              <a:t>Adult</a:t>
            </a:r>
          </a:p>
          <a:p>
            <a:pPr lvl="1"/>
            <a:r>
              <a:rPr lang="en-US" dirty="0"/>
              <a:t>Senior</a:t>
            </a:r>
          </a:p>
          <a:p>
            <a:r>
              <a:rPr lang="en-US" dirty="0"/>
              <a:t>Animal subgroup</a:t>
            </a:r>
          </a:p>
          <a:p>
            <a:pPr lvl="1"/>
            <a:r>
              <a:rPr lang="en-US" dirty="0"/>
              <a:t>Dog</a:t>
            </a:r>
          </a:p>
          <a:p>
            <a:pPr lvl="1"/>
            <a:r>
              <a:rPr lang="en-US" dirty="0"/>
              <a:t>Deer</a:t>
            </a:r>
          </a:p>
          <a:p>
            <a:pPr lvl="1"/>
            <a:r>
              <a:rPr lang="en-US" dirty="0"/>
              <a:t>…</a:t>
            </a:r>
          </a:p>
          <a:p>
            <a:pPr marL="571500" lvl="1" indent="0">
              <a:buNone/>
            </a:pPr>
            <a:endParaRPr lang="en-US" dirty="0"/>
          </a:p>
        </p:txBody>
      </p:sp>
      <p:pic>
        <p:nvPicPr>
          <p:cNvPr id="5" name="Picture 4">
            <a:extLst>
              <a:ext uri="{FF2B5EF4-FFF2-40B4-BE49-F238E27FC236}">
                <a16:creationId xmlns:a16="http://schemas.microsoft.com/office/drawing/2014/main" id="{F4E37835-E062-4B66-9B18-E5A48A15E5E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5148" y="1199109"/>
            <a:ext cx="3362037" cy="4143854"/>
          </a:xfrm>
          <a:prstGeom prst="rect">
            <a:avLst/>
          </a:prstGeom>
          <a:noFill/>
          <a:ln>
            <a:noFill/>
          </a:ln>
        </p:spPr>
      </p:pic>
    </p:spTree>
    <p:extLst>
      <p:ext uri="{BB962C8B-B14F-4D97-AF65-F5344CB8AC3E}">
        <p14:creationId xmlns:p14="http://schemas.microsoft.com/office/powerpoint/2010/main" val="28363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Proposed Methodology</a:t>
            </a:r>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Steps of proposed Algorithms</a:t>
            </a:r>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a:xfrm>
            <a:off x="396815" y="1825625"/>
            <a:ext cx="5412857" cy="4143854"/>
          </a:xfrm>
        </p:spPr>
        <p:txBody>
          <a:bodyPr/>
          <a:lstStyle/>
          <a:p>
            <a:pPr marL="76200" indent="0">
              <a:buNone/>
            </a:pPr>
            <a:r>
              <a:rPr lang="en-US" dirty="0"/>
              <a:t>Third Layer of Object Classification</a:t>
            </a:r>
          </a:p>
          <a:p>
            <a:r>
              <a:rPr lang="en-US" dirty="0"/>
              <a:t>Prediction of potential movement of the object.</a:t>
            </a:r>
          </a:p>
          <a:p>
            <a:r>
              <a:rPr lang="en-US" dirty="0"/>
              <a:t>Classify whether object poses danger to itself and a vehicle or not.</a:t>
            </a:r>
          </a:p>
          <a:p>
            <a:endParaRPr lang="en-US" dirty="0"/>
          </a:p>
          <a:p>
            <a:pPr marL="76200" indent="0">
              <a:buNone/>
            </a:pPr>
            <a:r>
              <a:rPr lang="en-US" dirty="0"/>
              <a:t>This algorithm will be developed and implemented using Machine Learning including Neural Networks, as well as Computer Vision techniques for processing images and videos from self-driving cars datasets.</a:t>
            </a:r>
          </a:p>
          <a:p>
            <a:endParaRPr lang="en-US" dirty="0"/>
          </a:p>
        </p:txBody>
      </p:sp>
      <p:pic>
        <p:nvPicPr>
          <p:cNvPr id="5" name="Picture 4">
            <a:extLst>
              <a:ext uri="{FF2B5EF4-FFF2-40B4-BE49-F238E27FC236}">
                <a16:creationId xmlns:a16="http://schemas.microsoft.com/office/drawing/2014/main" id="{EF004BDE-D774-476E-8172-D9C721AAF4D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85148" y="1199109"/>
            <a:ext cx="3362037" cy="4143854"/>
          </a:xfrm>
          <a:prstGeom prst="rect">
            <a:avLst/>
          </a:prstGeom>
          <a:noFill/>
          <a:ln>
            <a:noFill/>
          </a:ln>
        </p:spPr>
      </p:pic>
    </p:spTree>
    <p:extLst>
      <p:ext uri="{BB962C8B-B14F-4D97-AF65-F5344CB8AC3E}">
        <p14:creationId xmlns:p14="http://schemas.microsoft.com/office/powerpoint/2010/main" val="2126131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Machine Learning Techniques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Algorithms</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lstStyle/>
          <a:p>
            <a:r>
              <a:rPr lang="en-US" dirty="0"/>
              <a:t>Convolutional Neural Network (CNN)</a:t>
            </a:r>
          </a:p>
          <a:p>
            <a:r>
              <a:rPr lang="en-US" dirty="0"/>
              <a:t>Region based Convolutional Neural Network (R-CNN)</a:t>
            </a:r>
          </a:p>
          <a:p>
            <a:r>
              <a:rPr lang="en-US" dirty="0"/>
              <a:t>Fast R-CNN</a:t>
            </a:r>
          </a:p>
          <a:p>
            <a:r>
              <a:rPr lang="en-US" dirty="0"/>
              <a:t>Faster R-CNN</a:t>
            </a:r>
          </a:p>
          <a:p>
            <a:r>
              <a:rPr lang="en-US" dirty="0"/>
              <a:t>You Only Look Once (YOLO)</a:t>
            </a:r>
          </a:p>
          <a:p>
            <a:r>
              <a:rPr lang="en-US" dirty="0"/>
              <a:t>Long Short-Term Memory (LSTM)</a:t>
            </a:r>
          </a:p>
          <a:p>
            <a:pPr marL="76200" indent="0">
              <a:buNone/>
            </a:pPr>
            <a:endParaRPr lang="en-US" dirty="0"/>
          </a:p>
        </p:txBody>
      </p:sp>
    </p:spTree>
    <p:extLst>
      <p:ext uri="{BB962C8B-B14F-4D97-AF65-F5344CB8AC3E}">
        <p14:creationId xmlns:p14="http://schemas.microsoft.com/office/powerpoint/2010/main" val="11398016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Machine Learning Techniques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Algorithms : CNN</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lstStyle/>
          <a:p>
            <a:r>
              <a:rPr lang="en-US" dirty="0"/>
              <a:t>Image input</a:t>
            </a:r>
          </a:p>
          <a:p>
            <a:r>
              <a:rPr lang="en-US" dirty="0"/>
              <a:t>Convolution by filtering with randomly selected weight matrices</a:t>
            </a:r>
          </a:p>
          <a:p>
            <a:r>
              <a:rPr lang="en-US" dirty="0"/>
              <a:t>Stacking into Activation Map</a:t>
            </a:r>
          </a:p>
          <a:p>
            <a:r>
              <a:rPr lang="en-US" dirty="0"/>
              <a:t>Pooling</a:t>
            </a:r>
          </a:p>
          <a:p>
            <a:r>
              <a:rPr lang="en-US" dirty="0"/>
              <a:t>Adding fully connected Neural Network</a:t>
            </a:r>
          </a:p>
          <a:p>
            <a:r>
              <a:rPr lang="en-US" dirty="0" err="1"/>
              <a:t>Softmax</a:t>
            </a:r>
            <a:r>
              <a:rPr lang="en-US" dirty="0"/>
              <a:t> Loss function applied for multiple-class output</a:t>
            </a:r>
          </a:p>
          <a:p>
            <a:endParaRPr lang="en-US" dirty="0"/>
          </a:p>
        </p:txBody>
      </p:sp>
      <p:pic>
        <p:nvPicPr>
          <p:cNvPr id="5" name="Picture 4">
            <a:extLst>
              <a:ext uri="{FF2B5EF4-FFF2-40B4-BE49-F238E27FC236}">
                <a16:creationId xmlns:a16="http://schemas.microsoft.com/office/drawing/2014/main" id="{F52795E0-B48A-4F3E-B391-E2CA798F3A8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607" y="4281805"/>
            <a:ext cx="8820785" cy="2576195"/>
          </a:xfrm>
          <a:prstGeom prst="rect">
            <a:avLst/>
          </a:prstGeom>
          <a:noFill/>
          <a:ln>
            <a:noFill/>
          </a:ln>
        </p:spPr>
      </p:pic>
    </p:spTree>
    <p:extLst>
      <p:ext uri="{BB962C8B-B14F-4D97-AF65-F5344CB8AC3E}">
        <p14:creationId xmlns:p14="http://schemas.microsoft.com/office/powerpoint/2010/main" val="30652804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Machine Learning Techniques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Algorithms: R-CNN, Fast R-CNN, Faster R-CNN and YOLO</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lstStyle/>
          <a:p>
            <a:r>
              <a:rPr lang="en-US" dirty="0"/>
              <a:t>Region based Convolutional Neural Network (R-CNN) - ~2000 regions of interest (</a:t>
            </a:r>
            <a:r>
              <a:rPr lang="en-US" dirty="0" err="1"/>
              <a:t>RoI</a:t>
            </a:r>
            <a:r>
              <a:rPr lang="en-US" dirty="0"/>
              <a:t>) are passed through CNN</a:t>
            </a:r>
          </a:p>
          <a:p>
            <a:r>
              <a:rPr lang="en-US" dirty="0"/>
              <a:t>Fast R-CNN – </a:t>
            </a:r>
            <a:r>
              <a:rPr lang="en-US" dirty="0" err="1"/>
              <a:t>RoI</a:t>
            </a:r>
            <a:r>
              <a:rPr lang="en-US" dirty="0"/>
              <a:t> selected after creating convolutional feature map</a:t>
            </a:r>
          </a:p>
          <a:p>
            <a:r>
              <a:rPr lang="en-US" dirty="0"/>
              <a:t>Faster R-CNN – after CNN generated feature map it is processed through Region Proposal Network</a:t>
            </a:r>
          </a:p>
        </p:txBody>
      </p:sp>
    </p:spTree>
    <p:extLst>
      <p:ext uri="{BB962C8B-B14F-4D97-AF65-F5344CB8AC3E}">
        <p14:creationId xmlns:p14="http://schemas.microsoft.com/office/powerpoint/2010/main" val="1678101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Machine Learning Techniques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Algorithms: YOLO</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lstStyle/>
          <a:p>
            <a:r>
              <a:rPr lang="en-US" dirty="0"/>
              <a:t>An input image is marked by a grid and divided into equal regions/cells</a:t>
            </a:r>
          </a:p>
          <a:p>
            <a:r>
              <a:rPr lang="en-US" dirty="0"/>
              <a:t>The image is put through CNN and each cell will have an output that contains:</a:t>
            </a:r>
          </a:p>
          <a:p>
            <a:pPr lvl="1"/>
            <a:r>
              <a:rPr lang="en-US" dirty="0"/>
              <a:t>Information on the probability of object presence</a:t>
            </a:r>
          </a:p>
          <a:p>
            <a:pPr lvl="1"/>
            <a:r>
              <a:rPr lang="en-US" dirty="0"/>
              <a:t>A coordinate of the center</a:t>
            </a:r>
          </a:p>
          <a:p>
            <a:pPr lvl="1"/>
            <a:r>
              <a:rPr lang="en-US" dirty="0"/>
              <a:t>Size of the anchor box</a:t>
            </a:r>
          </a:p>
          <a:p>
            <a:pPr lvl="1"/>
            <a:r>
              <a:rPr lang="en-US" dirty="0"/>
              <a:t>Information about the class it belongs to</a:t>
            </a:r>
          </a:p>
          <a:p>
            <a:r>
              <a:rPr lang="en-US" dirty="0"/>
              <a:t>Anchoring boxes determined</a:t>
            </a:r>
          </a:p>
          <a:p>
            <a:r>
              <a:rPr lang="en-US" dirty="0"/>
              <a:t>Bounding boxes predicted</a:t>
            </a:r>
          </a:p>
        </p:txBody>
      </p:sp>
    </p:spTree>
    <p:extLst>
      <p:ext uri="{BB962C8B-B14F-4D97-AF65-F5344CB8AC3E}">
        <p14:creationId xmlns:p14="http://schemas.microsoft.com/office/powerpoint/2010/main" val="3739745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ctrTitle"/>
          </p:nvPr>
        </p:nvSpPr>
        <p:spPr>
          <a:prstGeom prst="rect">
            <a:avLst/>
          </a:prstGeom>
          <a:noFill/>
          <a:ln>
            <a:noFill/>
          </a:ln>
        </p:spPr>
        <p:txBody>
          <a:bodyPr wrap="square" lIns="91425" tIns="45700" rIns="91425" bIns="45700" anchor="t" anchorCtr="0">
            <a:noAutofit/>
          </a:bodyPr>
          <a:lstStyle/>
          <a:p>
            <a:pPr marL="0" marR="0" lvl="0" indent="-194310" algn="l" rtl="0">
              <a:lnSpc>
                <a:spcPct val="90000"/>
              </a:lnSpc>
              <a:spcBef>
                <a:spcPts val="0"/>
              </a:spcBef>
              <a:buClr>
                <a:srgbClr val="0066A1"/>
              </a:buClr>
              <a:buSzPct val="100000"/>
              <a:buFont typeface="Calibri"/>
              <a:buNone/>
            </a:pPr>
            <a:r>
              <a:rPr lang="en-US" sz="3600" b="1" i="0" u="none" strike="noStrike" cap="none" dirty="0">
                <a:solidFill>
                  <a:srgbClr val="0066A1"/>
                </a:solidFill>
                <a:latin typeface="Calibri"/>
                <a:ea typeface="Calibri"/>
                <a:cs typeface="Calibri"/>
                <a:sym typeface="Calibri"/>
              </a:rPr>
              <a:t>Outline</a:t>
            </a:r>
            <a:endParaRPr sz="3600" b="1" i="0" u="none" strike="noStrike" cap="none" dirty="0">
              <a:solidFill>
                <a:srgbClr val="0066A1"/>
              </a:solidFill>
              <a:latin typeface="Calibri"/>
              <a:ea typeface="Calibri"/>
              <a:cs typeface="Calibri"/>
              <a:sym typeface="Calibri"/>
            </a:endParaRPr>
          </a:p>
        </p:txBody>
      </p:sp>
      <p:sp>
        <p:nvSpPr>
          <p:cNvPr id="182" name="Shape 182"/>
          <p:cNvSpPr txBox="1">
            <a:spLocks noGrp="1"/>
          </p:cNvSpPr>
          <p:nvPr>
            <p:ph type="body" idx="2"/>
          </p:nvPr>
        </p:nvSpPr>
        <p:spPr>
          <a:xfrm>
            <a:off x="396814" y="1357073"/>
            <a:ext cx="8419381" cy="4143854"/>
          </a:xfrm>
          <a:prstGeom prst="rect">
            <a:avLst/>
          </a:prstGeom>
          <a:noFill/>
          <a:ln>
            <a:noFill/>
          </a:ln>
        </p:spPr>
        <p:txBody>
          <a:bodyPr wrap="square" lIns="91425" tIns="45700" rIns="91425" bIns="45700" anchor="t" anchorCtr="0">
            <a:noAutofit/>
          </a:bodyPr>
          <a:lstStyle/>
          <a:p>
            <a:pPr lvl="0" indent="-457200">
              <a:lnSpc>
                <a:spcPct val="150000"/>
              </a:lnSpc>
              <a:spcBef>
                <a:spcPts val="0"/>
              </a:spcBef>
              <a:buFont typeface="+mj-lt"/>
              <a:buAutoNum type="arabicPeriod"/>
            </a:pPr>
            <a:r>
              <a:rPr lang="en-US" sz="2400" dirty="0"/>
              <a:t>Background and Related Work</a:t>
            </a:r>
          </a:p>
          <a:p>
            <a:pPr lvl="0" indent="-457200">
              <a:lnSpc>
                <a:spcPct val="150000"/>
              </a:lnSpc>
              <a:spcBef>
                <a:spcPts val="0"/>
              </a:spcBef>
              <a:buFont typeface="+mj-lt"/>
              <a:buAutoNum type="arabicPeriod"/>
            </a:pPr>
            <a:r>
              <a:rPr lang="en-US" sz="2400" dirty="0"/>
              <a:t>Proposed Methodology</a:t>
            </a:r>
          </a:p>
          <a:p>
            <a:pPr lvl="0" indent="-457200">
              <a:lnSpc>
                <a:spcPct val="150000"/>
              </a:lnSpc>
              <a:spcBef>
                <a:spcPts val="0"/>
              </a:spcBef>
              <a:buFont typeface="+mj-lt"/>
              <a:buAutoNum type="arabicPeriod"/>
            </a:pPr>
            <a:r>
              <a:rPr lang="en-US" sz="2400" dirty="0"/>
              <a:t>Machine Learning Techniques</a:t>
            </a:r>
          </a:p>
          <a:p>
            <a:pPr lvl="0" indent="-457200">
              <a:lnSpc>
                <a:spcPct val="150000"/>
              </a:lnSpc>
              <a:spcBef>
                <a:spcPts val="0"/>
              </a:spcBef>
              <a:buFont typeface="+mj-lt"/>
              <a:buAutoNum type="arabicPeriod"/>
            </a:pPr>
            <a:r>
              <a:rPr lang="en-US" sz="2400" dirty="0"/>
              <a:t>Datasets</a:t>
            </a:r>
          </a:p>
          <a:p>
            <a:pPr lvl="0" indent="-457200">
              <a:lnSpc>
                <a:spcPct val="150000"/>
              </a:lnSpc>
              <a:spcBef>
                <a:spcPts val="0"/>
              </a:spcBef>
              <a:buFont typeface="+mj-lt"/>
              <a:buAutoNum type="arabicPeriod"/>
            </a:pPr>
            <a:r>
              <a:rPr lang="en-US" sz="2400" dirty="0"/>
              <a:t>Initial Results</a:t>
            </a:r>
          </a:p>
          <a:p>
            <a:pPr lvl="0" indent="-457200">
              <a:lnSpc>
                <a:spcPct val="150000"/>
              </a:lnSpc>
              <a:spcBef>
                <a:spcPts val="0"/>
              </a:spcBef>
              <a:buFont typeface="+mj-lt"/>
              <a:buAutoNum type="arabicPeriod"/>
            </a:pPr>
            <a:r>
              <a:rPr lang="en-US" sz="2400" dirty="0"/>
              <a:t>Future Work and Conclusion</a:t>
            </a:r>
          </a:p>
          <a:p>
            <a:pPr marL="457200" marR="0" lvl="0" indent="-457200" algn="l" rtl="0">
              <a:lnSpc>
                <a:spcPct val="90000"/>
              </a:lnSpc>
              <a:spcBef>
                <a:spcPts val="0"/>
              </a:spcBef>
              <a:buClr>
                <a:srgbClr val="0066A1"/>
              </a:buClr>
              <a:buSzPct val="60000"/>
              <a:buFont typeface="Merriweather Sans"/>
              <a:buNone/>
            </a:pPr>
            <a:endParaRPr sz="20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Machine Learning Techniques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Algorithms comparison</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a:xfrm>
            <a:off x="396815" y="1825625"/>
            <a:ext cx="4387621" cy="4143854"/>
          </a:xfrm>
        </p:spPr>
        <p:txBody>
          <a:bodyPr/>
          <a:lstStyle/>
          <a:p>
            <a:r>
              <a:rPr lang="en-US" dirty="0"/>
              <a:t>Table of comparison of Mean Average Precision from Pascal VOC (Visual Object Classes Challenge) 2007</a:t>
            </a:r>
          </a:p>
          <a:p>
            <a:endParaRPr lang="en-US" dirty="0"/>
          </a:p>
          <a:p>
            <a:pPr marL="76200" indent="0">
              <a:buNone/>
            </a:pPr>
            <a:endParaRPr lang="en-US" dirty="0"/>
          </a:p>
        </p:txBody>
      </p:sp>
      <p:pic>
        <p:nvPicPr>
          <p:cNvPr id="5" name="Picture 4" descr="A screenshot of a cell phone&#10;&#10;Description automatically generated">
            <a:extLst>
              <a:ext uri="{FF2B5EF4-FFF2-40B4-BE49-F238E27FC236}">
                <a16:creationId xmlns:a16="http://schemas.microsoft.com/office/drawing/2014/main" id="{94357214-03E2-4F16-BDC1-98C8F9CDDA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0667" y="2022764"/>
            <a:ext cx="5701975" cy="2312266"/>
          </a:xfrm>
          <a:prstGeom prst="rect">
            <a:avLst/>
          </a:prstGeom>
        </p:spPr>
      </p:pic>
    </p:spTree>
    <p:extLst>
      <p:ext uri="{BB962C8B-B14F-4D97-AF65-F5344CB8AC3E}">
        <p14:creationId xmlns:p14="http://schemas.microsoft.com/office/powerpoint/2010/main" val="307275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Machine Learning Techniques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Algorithms</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lstStyle/>
          <a:p>
            <a:r>
              <a:rPr lang="en-US" dirty="0"/>
              <a:t>Other algorithms that may be considered for use for the purpose of this research:</a:t>
            </a:r>
          </a:p>
          <a:p>
            <a:pPr lvl="1"/>
            <a:r>
              <a:rPr lang="en-US" dirty="0"/>
              <a:t>Single Shot Detector (SSD)</a:t>
            </a:r>
          </a:p>
          <a:p>
            <a:pPr lvl="1"/>
            <a:r>
              <a:rPr lang="en-US" dirty="0"/>
              <a:t>Mask R-CNN - for estimation of human pose</a:t>
            </a:r>
          </a:p>
          <a:p>
            <a:endParaRPr lang="en-US" dirty="0">
              <a:highlight>
                <a:srgbClr val="FFFF00"/>
              </a:highlight>
            </a:endParaRPr>
          </a:p>
        </p:txBody>
      </p:sp>
    </p:spTree>
    <p:extLst>
      <p:ext uri="{BB962C8B-B14F-4D97-AF65-F5344CB8AC3E}">
        <p14:creationId xmlns:p14="http://schemas.microsoft.com/office/powerpoint/2010/main" val="17681911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Datasets</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lstStyle/>
          <a:p>
            <a:r>
              <a:rPr lang="en-US" dirty="0"/>
              <a:t>For self-driving cars:</a:t>
            </a:r>
          </a:p>
          <a:p>
            <a:pPr lvl="1"/>
            <a:r>
              <a:rPr lang="en-US" dirty="0"/>
              <a:t>Oxford </a:t>
            </a:r>
            <a:r>
              <a:rPr lang="en-US" dirty="0" err="1"/>
              <a:t>RobotCar</a:t>
            </a:r>
            <a:r>
              <a:rPr lang="en-US" dirty="0"/>
              <a:t> Dataset – from Oxford, UK</a:t>
            </a:r>
          </a:p>
          <a:p>
            <a:pPr lvl="1"/>
            <a:r>
              <a:rPr lang="en-US" dirty="0"/>
              <a:t>Berkley Deep Drive – by UC Berkeley, Cornell University, UC San Diego, Element, Inc</a:t>
            </a:r>
          </a:p>
          <a:p>
            <a:pPr lvl="1"/>
            <a:r>
              <a:rPr lang="en-US" dirty="0"/>
              <a:t>KITTI -project of Karlsruhe Institute of Technology and Toyota Technological Institute at Chicago</a:t>
            </a:r>
          </a:p>
          <a:p>
            <a:pPr lvl="1"/>
            <a:r>
              <a:rPr lang="en-US" dirty="0"/>
              <a:t>WAYMO – formerly Google</a:t>
            </a:r>
          </a:p>
          <a:p>
            <a:r>
              <a:rPr lang="en-US" dirty="0"/>
              <a:t>For pedestrian age:</a:t>
            </a:r>
          </a:p>
          <a:p>
            <a:pPr lvl="1"/>
            <a:r>
              <a:rPr lang="en-US" dirty="0"/>
              <a:t>Caltech Roadside Pedestrians (CRP) – fine-grained categorization of people using the entire human body</a:t>
            </a:r>
          </a:p>
          <a:p>
            <a:pPr lvl="1"/>
            <a:r>
              <a:rPr lang="en-US" dirty="0"/>
              <a:t>Joint Attention in Autonomous Driving (JAAD) - dataset is produced with the intention of demonstrating the behavioral variability of traffic participants</a:t>
            </a:r>
            <a:endParaRPr lang="en-US" dirty="0">
              <a:highlight>
                <a:srgbClr val="FFFF00"/>
              </a:highlight>
            </a:endParaRPr>
          </a:p>
        </p:txBody>
      </p:sp>
    </p:spTree>
    <p:extLst>
      <p:ext uri="{BB962C8B-B14F-4D97-AF65-F5344CB8AC3E}">
        <p14:creationId xmlns:p14="http://schemas.microsoft.com/office/powerpoint/2010/main" val="3990795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Datasets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Selected dataset for self-driving cars</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lstStyle/>
          <a:p>
            <a:r>
              <a:rPr lang="en-US" dirty="0"/>
              <a:t>Berkley Deep Drive</a:t>
            </a:r>
          </a:p>
          <a:p>
            <a:pPr lvl="1"/>
            <a:r>
              <a:rPr lang="en-US" dirty="0"/>
              <a:t>100,000 40-second HD video sequences </a:t>
            </a:r>
          </a:p>
          <a:p>
            <a:pPr lvl="1"/>
            <a:r>
              <a:rPr lang="en-US" dirty="0"/>
              <a:t>1,100 hours of driving</a:t>
            </a:r>
          </a:p>
          <a:p>
            <a:pPr lvl="1"/>
            <a:r>
              <a:rPr lang="en-US" dirty="0"/>
              <a:t>Covers New York, San Francisco, Bay Area and Berkeley areas</a:t>
            </a:r>
          </a:p>
          <a:p>
            <a:pPr lvl="1"/>
            <a:r>
              <a:rPr lang="en-US" dirty="0"/>
              <a:t>86,047 people detected in the dataset </a:t>
            </a:r>
          </a:p>
          <a:p>
            <a:endParaRPr lang="en-US" dirty="0">
              <a:highlight>
                <a:srgbClr val="FFFF00"/>
              </a:highlight>
            </a:endParaRPr>
          </a:p>
        </p:txBody>
      </p:sp>
    </p:spTree>
    <p:extLst>
      <p:ext uri="{BB962C8B-B14F-4D97-AF65-F5344CB8AC3E}">
        <p14:creationId xmlns:p14="http://schemas.microsoft.com/office/powerpoint/2010/main" val="4544397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Datasets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Dataset for pedestrian age</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normAutofit lnSpcReduction="10000"/>
          </a:bodyPr>
          <a:lstStyle/>
          <a:p>
            <a:pPr marL="76200" indent="0">
              <a:buNone/>
            </a:pPr>
            <a:r>
              <a:rPr lang="en-US" dirty="0"/>
              <a:t>Caltech Roadside Pedestrians (CRP)</a:t>
            </a:r>
          </a:p>
          <a:p>
            <a:r>
              <a:rPr lang="en-US" sz="1800" dirty="0"/>
              <a:t>Fine-grained categorization of people using the entire human body</a:t>
            </a:r>
            <a:endParaRPr lang="en-US" sz="1800" dirty="0">
              <a:highlight>
                <a:srgbClr val="FFFF00"/>
              </a:highlight>
            </a:endParaRPr>
          </a:p>
          <a:p>
            <a:r>
              <a:rPr lang="en-US" sz="1800" dirty="0"/>
              <a:t>27,454 bounding box and pose labels – suitable for training deep-networks.</a:t>
            </a:r>
          </a:p>
          <a:p>
            <a:r>
              <a:rPr lang="en-US" sz="1800" dirty="0"/>
              <a:t>5 age classes:</a:t>
            </a:r>
          </a:p>
          <a:p>
            <a:pPr lvl="1"/>
            <a:r>
              <a:rPr lang="en-US" sz="1600" dirty="0"/>
              <a:t>Child</a:t>
            </a:r>
          </a:p>
          <a:p>
            <a:pPr lvl="1"/>
            <a:r>
              <a:rPr lang="en-US" sz="1600" dirty="0"/>
              <a:t>Teen</a:t>
            </a:r>
          </a:p>
          <a:p>
            <a:pPr lvl="1"/>
            <a:r>
              <a:rPr lang="en-US" sz="1600" dirty="0"/>
              <a:t>Young adult</a:t>
            </a:r>
          </a:p>
          <a:p>
            <a:pPr lvl="1"/>
            <a:r>
              <a:rPr lang="en-US" sz="1600" dirty="0"/>
              <a:t>Middle aged</a:t>
            </a:r>
          </a:p>
          <a:p>
            <a:pPr lvl="1"/>
            <a:r>
              <a:rPr lang="en-US" sz="1600" dirty="0"/>
              <a:t>Senior</a:t>
            </a:r>
          </a:p>
          <a:p>
            <a:r>
              <a:rPr lang="en-US" sz="1800" dirty="0"/>
              <a:t>Additional labeled categories:</a:t>
            </a:r>
          </a:p>
          <a:p>
            <a:pPr lvl="1"/>
            <a:r>
              <a:rPr lang="en-US" sz="1600" dirty="0"/>
              <a:t>Sex</a:t>
            </a:r>
          </a:p>
          <a:p>
            <a:pPr lvl="1"/>
            <a:r>
              <a:rPr lang="en-US" sz="1600" dirty="0"/>
              <a:t>Weight</a:t>
            </a:r>
          </a:p>
          <a:p>
            <a:pPr lvl="1"/>
            <a:r>
              <a:rPr lang="en-US" sz="1600" dirty="0"/>
              <a:t>Clothing type</a:t>
            </a:r>
          </a:p>
        </p:txBody>
      </p:sp>
    </p:spTree>
    <p:extLst>
      <p:ext uri="{BB962C8B-B14F-4D97-AF65-F5344CB8AC3E}">
        <p14:creationId xmlns:p14="http://schemas.microsoft.com/office/powerpoint/2010/main" val="18892576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6D953-7544-459F-AC39-709886402482}"/>
              </a:ext>
            </a:extLst>
          </p:cNvPr>
          <p:cNvSpPr>
            <a:spLocks noGrp="1"/>
          </p:cNvSpPr>
          <p:nvPr>
            <p:ph type="ctrTitle"/>
          </p:nvPr>
        </p:nvSpPr>
        <p:spPr/>
        <p:txBody>
          <a:bodyPr>
            <a:normAutofit fontScale="90000"/>
          </a:bodyPr>
          <a:lstStyle/>
          <a:p>
            <a:r>
              <a:rPr lang="en-US" dirty="0"/>
              <a:t>Datasets</a:t>
            </a:r>
          </a:p>
        </p:txBody>
      </p:sp>
      <p:sp>
        <p:nvSpPr>
          <p:cNvPr id="3" name="Subtitle 2">
            <a:extLst>
              <a:ext uri="{FF2B5EF4-FFF2-40B4-BE49-F238E27FC236}">
                <a16:creationId xmlns:a16="http://schemas.microsoft.com/office/drawing/2014/main" id="{EF4748DA-EC82-4BF2-815F-751395041FF1}"/>
              </a:ext>
            </a:extLst>
          </p:cNvPr>
          <p:cNvSpPr>
            <a:spLocks noGrp="1"/>
          </p:cNvSpPr>
          <p:nvPr>
            <p:ph type="subTitle" idx="1"/>
          </p:nvPr>
        </p:nvSpPr>
        <p:spPr/>
        <p:txBody>
          <a:bodyPr>
            <a:normAutofit fontScale="85000" lnSpcReduction="20000"/>
          </a:bodyPr>
          <a:lstStyle/>
          <a:p>
            <a:r>
              <a:rPr lang="en-US" dirty="0"/>
              <a:t>Dataset for pedestrian age</a:t>
            </a:r>
          </a:p>
        </p:txBody>
      </p:sp>
      <p:sp>
        <p:nvSpPr>
          <p:cNvPr id="4" name="Text Placeholder 3">
            <a:extLst>
              <a:ext uri="{FF2B5EF4-FFF2-40B4-BE49-F238E27FC236}">
                <a16:creationId xmlns:a16="http://schemas.microsoft.com/office/drawing/2014/main" id="{C449689D-0511-4FD0-8FE4-0F48E5472119}"/>
              </a:ext>
            </a:extLst>
          </p:cNvPr>
          <p:cNvSpPr>
            <a:spLocks noGrp="1"/>
          </p:cNvSpPr>
          <p:nvPr>
            <p:ph type="body" idx="2"/>
          </p:nvPr>
        </p:nvSpPr>
        <p:spPr/>
        <p:txBody>
          <a:bodyPr>
            <a:normAutofit fontScale="92500" lnSpcReduction="20000"/>
          </a:bodyPr>
          <a:lstStyle/>
          <a:p>
            <a:pPr marL="76200" indent="0">
              <a:buNone/>
            </a:pPr>
            <a:r>
              <a:rPr lang="en-US" sz="2200" dirty="0"/>
              <a:t>Joint Attention in Autonomous Driving (JAAD)</a:t>
            </a:r>
          </a:p>
          <a:p>
            <a:r>
              <a:rPr lang="en-US" sz="1800" dirty="0"/>
              <a:t>Produced with the intention of demonstrating the behavioral variability of traffic participants </a:t>
            </a:r>
          </a:p>
          <a:p>
            <a:r>
              <a:rPr lang="en-US" sz="1800" dirty="0"/>
              <a:t>Each participant in the driver-pedestrian interaction is labeled</a:t>
            </a:r>
          </a:p>
          <a:p>
            <a:r>
              <a:rPr lang="en-US" sz="1800" dirty="0"/>
              <a:t>4 age classes:</a:t>
            </a:r>
          </a:p>
          <a:p>
            <a:pPr lvl="1"/>
            <a:r>
              <a:rPr lang="en-US" sz="1800" dirty="0"/>
              <a:t>Child</a:t>
            </a:r>
          </a:p>
          <a:p>
            <a:pPr lvl="1"/>
            <a:r>
              <a:rPr lang="en-US" sz="1800" dirty="0"/>
              <a:t>Young</a:t>
            </a:r>
          </a:p>
          <a:p>
            <a:pPr lvl="1"/>
            <a:r>
              <a:rPr lang="en-US" sz="1800" dirty="0"/>
              <a:t>Adult</a:t>
            </a:r>
          </a:p>
          <a:p>
            <a:pPr lvl="1"/>
            <a:r>
              <a:rPr lang="en-US" sz="1800" dirty="0"/>
              <a:t>Senior</a:t>
            </a:r>
            <a:endParaRPr lang="en-US" sz="1600" dirty="0"/>
          </a:p>
          <a:p>
            <a:r>
              <a:rPr lang="en-US" sz="1800" dirty="0"/>
              <a:t>Additional labeled categories:</a:t>
            </a:r>
          </a:p>
          <a:p>
            <a:pPr lvl="1"/>
            <a:r>
              <a:rPr lang="en-US" dirty="0"/>
              <a:t>age_gender</a:t>
            </a:r>
          </a:p>
          <a:p>
            <a:pPr lvl="1"/>
            <a:r>
              <a:rPr lang="en-US" dirty="0"/>
              <a:t>designated_crossing</a:t>
            </a:r>
          </a:p>
          <a:p>
            <a:r>
              <a:rPr lang="en-US" sz="1800" dirty="0"/>
              <a:t>Behavior events:</a:t>
            </a:r>
          </a:p>
          <a:p>
            <a:pPr lvl="1"/>
            <a:r>
              <a:rPr lang="en-US" dirty="0"/>
              <a:t>Crossing, Stopped, Moving fast, Moving slow, Speed up, Slow down, Clear path, Looking</a:t>
            </a:r>
          </a:p>
        </p:txBody>
      </p:sp>
    </p:spTree>
    <p:extLst>
      <p:ext uri="{BB962C8B-B14F-4D97-AF65-F5344CB8AC3E}">
        <p14:creationId xmlns:p14="http://schemas.microsoft.com/office/powerpoint/2010/main" val="37435716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AF4C5-8795-4704-AEB7-7A3C56BC6C93}"/>
              </a:ext>
            </a:extLst>
          </p:cNvPr>
          <p:cNvSpPr>
            <a:spLocks noGrp="1"/>
          </p:cNvSpPr>
          <p:nvPr>
            <p:ph type="ctrTitle"/>
          </p:nvPr>
        </p:nvSpPr>
        <p:spPr/>
        <p:txBody>
          <a:bodyPr>
            <a:normAutofit fontScale="90000"/>
          </a:bodyPr>
          <a:lstStyle/>
          <a:p>
            <a:r>
              <a:rPr lang="en-US" dirty="0"/>
              <a:t>Initial Results (Work-In-Progress)</a:t>
            </a:r>
          </a:p>
        </p:txBody>
      </p:sp>
      <p:sp>
        <p:nvSpPr>
          <p:cNvPr id="3" name="Subtitle 2">
            <a:extLst>
              <a:ext uri="{FF2B5EF4-FFF2-40B4-BE49-F238E27FC236}">
                <a16:creationId xmlns:a16="http://schemas.microsoft.com/office/drawing/2014/main" id="{A4A1BACC-7FA0-4691-A7B4-69D314E13E72}"/>
              </a:ext>
            </a:extLst>
          </p:cNvPr>
          <p:cNvSpPr>
            <a:spLocks noGrp="1"/>
          </p:cNvSpPr>
          <p:nvPr>
            <p:ph type="subTitle" idx="1"/>
          </p:nvPr>
        </p:nvSpPr>
        <p:spPr/>
        <p:txBody>
          <a:bodyPr>
            <a:normAutofit fontScale="85000" lnSpcReduction="20000"/>
          </a:bodyPr>
          <a:lstStyle/>
          <a:p>
            <a:r>
              <a:rPr lang="en-US" dirty="0"/>
              <a:t>OpenCV</a:t>
            </a:r>
          </a:p>
        </p:txBody>
      </p:sp>
      <p:sp>
        <p:nvSpPr>
          <p:cNvPr id="4" name="Text Placeholder 3">
            <a:extLst>
              <a:ext uri="{FF2B5EF4-FFF2-40B4-BE49-F238E27FC236}">
                <a16:creationId xmlns:a16="http://schemas.microsoft.com/office/drawing/2014/main" id="{B2FE505D-BE30-4225-95EE-E829AB74D0D1}"/>
              </a:ext>
            </a:extLst>
          </p:cNvPr>
          <p:cNvSpPr>
            <a:spLocks noGrp="1"/>
          </p:cNvSpPr>
          <p:nvPr>
            <p:ph type="body" idx="2"/>
          </p:nvPr>
        </p:nvSpPr>
        <p:spPr>
          <a:xfrm>
            <a:off x="396816" y="1825625"/>
            <a:ext cx="5311258" cy="4143854"/>
          </a:xfrm>
        </p:spPr>
        <p:txBody>
          <a:bodyPr>
            <a:normAutofit/>
          </a:bodyPr>
          <a:lstStyle/>
          <a:p>
            <a:r>
              <a:rPr lang="en-US" dirty="0"/>
              <a:t>Selected an image from BKK100K dataset</a:t>
            </a:r>
          </a:p>
          <a:p>
            <a:r>
              <a:rPr lang="en-US" dirty="0"/>
              <a:t>With use of OpenCV library</a:t>
            </a:r>
          </a:p>
          <a:p>
            <a:pPr lvl="1"/>
            <a:r>
              <a:rPr lang="en-US" dirty="0"/>
              <a:t>Imported image.</a:t>
            </a:r>
          </a:p>
          <a:p>
            <a:pPr lvl="1"/>
            <a:r>
              <a:rPr lang="en-US" dirty="0"/>
              <a:t>Transformed into black and white image.</a:t>
            </a:r>
          </a:p>
          <a:p>
            <a:pPr lvl="1"/>
            <a:r>
              <a:rPr lang="en-US" dirty="0"/>
              <a:t>Filtered for noise reduction.</a:t>
            </a:r>
          </a:p>
          <a:p>
            <a:pPr lvl="1"/>
            <a:r>
              <a:rPr lang="en-US" dirty="0"/>
              <a:t>A region of interest was manually selected</a:t>
            </a:r>
          </a:p>
          <a:p>
            <a:pPr lvl="1"/>
            <a:r>
              <a:rPr lang="en-US" dirty="0"/>
              <a:t>The rest on an image removed.</a:t>
            </a:r>
          </a:p>
          <a:p>
            <a:pPr lvl="1"/>
            <a:r>
              <a:rPr lang="en-US" dirty="0"/>
              <a:t>Mask out the region of interest showing edges of objects.</a:t>
            </a:r>
          </a:p>
          <a:p>
            <a:r>
              <a:rPr lang="en-US" dirty="0"/>
              <a:t>These steps are often used in image or video preprocessing</a:t>
            </a:r>
          </a:p>
          <a:p>
            <a:endParaRPr lang="en-US" dirty="0"/>
          </a:p>
        </p:txBody>
      </p:sp>
      <p:pic>
        <p:nvPicPr>
          <p:cNvPr id="5" name="Picture 4">
            <a:extLst>
              <a:ext uri="{FF2B5EF4-FFF2-40B4-BE49-F238E27FC236}">
                <a16:creationId xmlns:a16="http://schemas.microsoft.com/office/drawing/2014/main" id="{93735DD7-4D1C-4492-8C6D-028A32623C6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10493" y="1621766"/>
            <a:ext cx="2974889" cy="4347713"/>
          </a:xfrm>
          <a:prstGeom prst="rect">
            <a:avLst/>
          </a:prstGeom>
          <a:noFill/>
          <a:ln>
            <a:noFill/>
          </a:ln>
        </p:spPr>
      </p:pic>
    </p:spTree>
    <p:extLst>
      <p:ext uri="{BB962C8B-B14F-4D97-AF65-F5344CB8AC3E}">
        <p14:creationId xmlns:p14="http://schemas.microsoft.com/office/powerpoint/2010/main" val="21118376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AF4C5-8795-4704-AEB7-7A3C56BC6C93}"/>
              </a:ext>
            </a:extLst>
          </p:cNvPr>
          <p:cNvSpPr>
            <a:spLocks noGrp="1"/>
          </p:cNvSpPr>
          <p:nvPr>
            <p:ph type="ctrTitle"/>
          </p:nvPr>
        </p:nvSpPr>
        <p:spPr/>
        <p:txBody>
          <a:bodyPr>
            <a:normAutofit fontScale="90000"/>
          </a:bodyPr>
          <a:lstStyle/>
          <a:p>
            <a:r>
              <a:rPr lang="en-US" dirty="0"/>
              <a:t>Initial Results (Work-In-Progress)</a:t>
            </a:r>
          </a:p>
        </p:txBody>
      </p:sp>
      <p:sp>
        <p:nvSpPr>
          <p:cNvPr id="3" name="Subtitle 2">
            <a:extLst>
              <a:ext uri="{FF2B5EF4-FFF2-40B4-BE49-F238E27FC236}">
                <a16:creationId xmlns:a16="http://schemas.microsoft.com/office/drawing/2014/main" id="{A4A1BACC-7FA0-4691-A7B4-69D314E13E72}"/>
              </a:ext>
            </a:extLst>
          </p:cNvPr>
          <p:cNvSpPr>
            <a:spLocks noGrp="1"/>
          </p:cNvSpPr>
          <p:nvPr>
            <p:ph type="subTitle" idx="1"/>
          </p:nvPr>
        </p:nvSpPr>
        <p:spPr/>
        <p:txBody>
          <a:bodyPr>
            <a:normAutofit fontScale="85000" lnSpcReduction="20000"/>
          </a:bodyPr>
          <a:lstStyle/>
          <a:p>
            <a:r>
              <a:rPr lang="en-US" dirty="0"/>
              <a:t>YOLOV3</a:t>
            </a:r>
          </a:p>
        </p:txBody>
      </p:sp>
      <p:sp>
        <p:nvSpPr>
          <p:cNvPr id="4" name="Text Placeholder 3">
            <a:extLst>
              <a:ext uri="{FF2B5EF4-FFF2-40B4-BE49-F238E27FC236}">
                <a16:creationId xmlns:a16="http://schemas.microsoft.com/office/drawing/2014/main" id="{B2FE505D-BE30-4225-95EE-E829AB74D0D1}"/>
              </a:ext>
            </a:extLst>
          </p:cNvPr>
          <p:cNvSpPr>
            <a:spLocks noGrp="1"/>
          </p:cNvSpPr>
          <p:nvPr>
            <p:ph type="body" idx="2"/>
          </p:nvPr>
        </p:nvSpPr>
        <p:spPr>
          <a:xfrm>
            <a:off x="396815" y="1825625"/>
            <a:ext cx="5394385" cy="4143854"/>
          </a:xfrm>
        </p:spPr>
        <p:txBody>
          <a:bodyPr/>
          <a:lstStyle/>
          <a:p>
            <a:r>
              <a:rPr lang="en-US" dirty="0"/>
              <a:t>Selected a video from BKK100K dataset.</a:t>
            </a:r>
          </a:p>
          <a:p>
            <a:r>
              <a:rPr lang="en-US" dirty="0"/>
              <a:t>Use of YOLO Version 3 for object detection.</a:t>
            </a:r>
          </a:p>
          <a:p>
            <a:r>
              <a:rPr lang="en-US" dirty="0"/>
              <a:t>YOLOV3 is trained using COCO dataset to distinguish between class “person”, several types of animals like “dog”, “deer”, and others.</a:t>
            </a:r>
          </a:p>
          <a:p>
            <a:r>
              <a:rPr lang="en-US" dirty="0"/>
              <a:t>Bounding boxes and labels for detected objects are shown on the sample frame from video with detected objects.</a:t>
            </a:r>
          </a:p>
        </p:txBody>
      </p:sp>
      <p:pic>
        <p:nvPicPr>
          <p:cNvPr id="5" name="Picture 4">
            <a:extLst>
              <a:ext uri="{FF2B5EF4-FFF2-40B4-BE49-F238E27FC236}">
                <a16:creationId xmlns:a16="http://schemas.microsoft.com/office/drawing/2014/main" id="{94C4366D-BAFF-4B03-862A-3B109B398FDB}"/>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32409" y="1984952"/>
            <a:ext cx="3611591" cy="2152939"/>
          </a:xfrm>
          <a:prstGeom prst="rect">
            <a:avLst/>
          </a:prstGeom>
          <a:noFill/>
          <a:ln>
            <a:noFill/>
          </a:ln>
        </p:spPr>
      </p:pic>
    </p:spTree>
    <p:extLst>
      <p:ext uri="{BB962C8B-B14F-4D97-AF65-F5344CB8AC3E}">
        <p14:creationId xmlns:p14="http://schemas.microsoft.com/office/powerpoint/2010/main" val="502398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AF4C5-8795-4704-AEB7-7A3C56BC6C93}"/>
              </a:ext>
            </a:extLst>
          </p:cNvPr>
          <p:cNvSpPr>
            <a:spLocks noGrp="1"/>
          </p:cNvSpPr>
          <p:nvPr>
            <p:ph type="ctrTitle"/>
          </p:nvPr>
        </p:nvSpPr>
        <p:spPr/>
        <p:txBody>
          <a:bodyPr>
            <a:normAutofit fontScale="90000"/>
          </a:bodyPr>
          <a:lstStyle/>
          <a:p>
            <a:r>
              <a:rPr lang="en-US" dirty="0"/>
              <a:t>Future Work</a:t>
            </a:r>
          </a:p>
        </p:txBody>
      </p:sp>
      <p:sp>
        <p:nvSpPr>
          <p:cNvPr id="4" name="Text Placeholder 3">
            <a:extLst>
              <a:ext uri="{FF2B5EF4-FFF2-40B4-BE49-F238E27FC236}">
                <a16:creationId xmlns:a16="http://schemas.microsoft.com/office/drawing/2014/main" id="{B2FE505D-BE30-4225-95EE-E829AB74D0D1}"/>
              </a:ext>
            </a:extLst>
          </p:cNvPr>
          <p:cNvSpPr>
            <a:spLocks noGrp="1"/>
          </p:cNvSpPr>
          <p:nvPr>
            <p:ph type="body" idx="2"/>
          </p:nvPr>
        </p:nvSpPr>
        <p:spPr>
          <a:xfrm>
            <a:off x="362309" y="1309945"/>
            <a:ext cx="8419381" cy="5093470"/>
          </a:xfrm>
        </p:spPr>
        <p:txBody>
          <a:bodyPr>
            <a:normAutofit/>
          </a:bodyPr>
          <a:lstStyle/>
          <a:p>
            <a:r>
              <a:rPr lang="en-US" dirty="0"/>
              <a:t>Use a modified version of YOLOV3 algorithm for first layer of classification to determine whether object is human or a type of animal.</a:t>
            </a:r>
          </a:p>
          <a:p>
            <a:r>
              <a:rPr lang="en-US" dirty="0"/>
              <a:t>Age classification:</a:t>
            </a:r>
          </a:p>
          <a:p>
            <a:pPr lvl="1"/>
            <a:r>
              <a:rPr lang="en-US" dirty="0"/>
              <a:t>Objects of interest regions are determined which helps to extract features of a person in a bounded box. </a:t>
            </a:r>
          </a:p>
          <a:p>
            <a:pPr lvl="1"/>
            <a:r>
              <a:rPr lang="en-US" dirty="0"/>
              <a:t>Features of a persons are extracted and classified by age.</a:t>
            </a:r>
          </a:p>
          <a:p>
            <a:pPr lvl="1"/>
            <a:r>
              <a:rPr lang="en-US" dirty="0"/>
              <a:t>Train age classifier using CRP dataset.</a:t>
            </a:r>
          </a:p>
          <a:p>
            <a:r>
              <a:rPr lang="en-US" dirty="0"/>
              <a:t>Build a model that calculates a quantified prediction for how dangerous the situation on the road is for behavioral prediction.</a:t>
            </a:r>
          </a:p>
          <a:p>
            <a:r>
              <a:rPr lang="en-US" dirty="0"/>
              <a:t>Additional considerations:</a:t>
            </a:r>
          </a:p>
          <a:p>
            <a:pPr lvl="1"/>
            <a:r>
              <a:rPr lang="en-US" dirty="0"/>
              <a:t>If objects are positioned in clusters as an adult with a kid or a person with a stroller, person on a bicycle or a scooter.</a:t>
            </a:r>
          </a:p>
          <a:p>
            <a:pPr lvl="1"/>
            <a:r>
              <a:rPr lang="en-US" dirty="0"/>
              <a:t>Direction in which person is looking.</a:t>
            </a:r>
          </a:p>
          <a:p>
            <a:pPr lvl="1"/>
            <a:r>
              <a:rPr lang="en-US" dirty="0"/>
              <a:t>Direction in which the person is currently moving.</a:t>
            </a:r>
          </a:p>
        </p:txBody>
      </p:sp>
    </p:spTree>
    <p:extLst>
      <p:ext uri="{BB962C8B-B14F-4D97-AF65-F5344CB8AC3E}">
        <p14:creationId xmlns:p14="http://schemas.microsoft.com/office/powerpoint/2010/main" val="19440920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E49BB-BC61-4E54-97DA-7FA91EAB481E}"/>
              </a:ext>
            </a:extLst>
          </p:cNvPr>
          <p:cNvSpPr>
            <a:spLocks noGrp="1"/>
          </p:cNvSpPr>
          <p:nvPr>
            <p:ph type="ctrTitle"/>
          </p:nvPr>
        </p:nvSpPr>
        <p:spPr/>
        <p:txBody>
          <a:bodyPr>
            <a:normAutofit fontScale="90000"/>
          </a:bodyPr>
          <a:lstStyle/>
          <a:p>
            <a:r>
              <a:rPr lang="en-US" dirty="0"/>
              <a:t>Conclusions</a:t>
            </a:r>
          </a:p>
        </p:txBody>
      </p:sp>
      <p:sp>
        <p:nvSpPr>
          <p:cNvPr id="4" name="Text Placeholder 3">
            <a:extLst>
              <a:ext uri="{FF2B5EF4-FFF2-40B4-BE49-F238E27FC236}">
                <a16:creationId xmlns:a16="http://schemas.microsoft.com/office/drawing/2014/main" id="{734C4089-16E4-4B40-BCC5-1E9BF790BC81}"/>
              </a:ext>
            </a:extLst>
          </p:cNvPr>
          <p:cNvSpPr>
            <a:spLocks noGrp="1"/>
          </p:cNvSpPr>
          <p:nvPr>
            <p:ph type="body" idx="2"/>
          </p:nvPr>
        </p:nvSpPr>
        <p:spPr/>
        <p:txBody>
          <a:bodyPr/>
          <a:lstStyle/>
          <a:p>
            <a:r>
              <a:rPr lang="en-US" dirty="0"/>
              <a:t>Computer vision is an extremely powerful technology that is progresses every day with help of improvements in computing power and advances in image, video and sensory data processing algorithms.</a:t>
            </a:r>
          </a:p>
          <a:p>
            <a:r>
              <a:rPr lang="en-US" dirty="0"/>
              <a:t>Amount and quality of available research results, algorithms and public datasets is constantly growing and gives more research opportunity for different knowledge levels.</a:t>
            </a:r>
          </a:p>
          <a:p>
            <a:r>
              <a:rPr lang="en-US" dirty="0"/>
              <a:t>With the combination of Machine Learning techniques and available datasets it will be possible to create a model that predicts behavior of an object in front of a self-driving car based on detection of specific objects of interest as human or an animal, classification of humans by age and taking in consideration the combination of these objects together.</a:t>
            </a:r>
          </a:p>
        </p:txBody>
      </p:sp>
    </p:spTree>
    <p:extLst>
      <p:ext uri="{BB962C8B-B14F-4D97-AF65-F5344CB8AC3E}">
        <p14:creationId xmlns:p14="http://schemas.microsoft.com/office/powerpoint/2010/main" val="2244059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Background and Related Work</a:t>
            </a:r>
            <a:br>
              <a:rPr lang="en-US" sz="3600" dirty="0"/>
            </a:br>
            <a:endParaRPr lang="en-US" dirty="0"/>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History and current state</a:t>
            </a:r>
          </a:p>
          <a:p>
            <a:endParaRPr lang="en-US" dirty="0"/>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a:xfrm>
            <a:off x="396816" y="1825625"/>
            <a:ext cx="4497913" cy="4177142"/>
          </a:xfrm>
        </p:spPr>
        <p:txBody>
          <a:bodyPr/>
          <a:lstStyle/>
          <a:p>
            <a:r>
              <a:rPr lang="en-US" dirty="0"/>
              <a:t>Research in self driving cars has been exponentially growing in recent years</a:t>
            </a:r>
          </a:p>
          <a:p>
            <a:r>
              <a:rPr lang="en-US" dirty="0"/>
              <a:t>Environmental, economic, social and safety reasons</a:t>
            </a:r>
          </a:p>
          <a:p>
            <a:r>
              <a:rPr lang="en-US" dirty="0"/>
              <a:t>Sensory technology and computing power accelerate the development</a:t>
            </a:r>
          </a:p>
        </p:txBody>
      </p:sp>
      <p:pic>
        <p:nvPicPr>
          <p:cNvPr id="5" name="Content Placeholder 4" descr="A car parked on the side of a road&#10;&#10;Description automatically generated">
            <a:extLst>
              <a:ext uri="{FF2B5EF4-FFF2-40B4-BE49-F238E27FC236}">
                <a16:creationId xmlns:a16="http://schemas.microsoft.com/office/drawing/2014/main" id="{01EFDB27-6973-4B05-A04F-E67A20A463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7799" y="1828732"/>
            <a:ext cx="3756429" cy="2028471"/>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
        <p:nvSpPr>
          <p:cNvPr id="6" name="Rectangle 5">
            <a:extLst>
              <a:ext uri="{FF2B5EF4-FFF2-40B4-BE49-F238E27FC236}">
                <a16:creationId xmlns:a16="http://schemas.microsoft.com/office/drawing/2014/main" id="{70623D1E-398A-4368-93E4-3B19D337838F}"/>
              </a:ext>
            </a:extLst>
          </p:cNvPr>
          <p:cNvSpPr/>
          <p:nvPr/>
        </p:nvSpPr>
        <p:spPr>
          <a:xfrm>
            <a:off x="5058889" y="3914196"/>
            <a:ext cx="4180114" cy="430887"/>
          </a:xfrm>
          <a:prstGeom prst="rect">
            <a:avLst/>
          </a:prstGeom>
        </p:spPr>
        <p:txBody>
          <a:bodyPr wrap="square">
            <a:spAutoFit/>
          </a:bodyPr>
          <a:lstStyle/>
          <a:p>
            <a:r>
              <a:rPr lang="en-US" sz="1100" dirty="0"/>
              <a:t>By </a:t>
            </a:r>
            <a:r>
              <a:rPr lang="en-US" sz="1100" dirty="0" err="1"/>
              <a:t>Dllu</a:t>
            </a:r>
            <a:r>
              <a:rPr lang="en-US" sz="1100" dirty="0"/>
              <a:t> - Own work, CC BY-SA 4.0, https://commons.wikimedia.org/w/index.php?curid=64517567</a:t>
            </a:r>
          </a:p>
        </p:txBody>
      </p:sp>
    </p:spTree>
    <p:extLst>
      <p:ext uri="{BB962C8B-B14F-4D97-AF65-F5344CB8AC3E}">
        <p14:creationId xmlns:p14="http://schemas.microsoft.com/office/powerpoint/2010/main" val="3172236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91A44-4F28-4B1B-B74A-B6D5DAF69D36}"/>
              </a:ext>
            </a:extLst>
          </p:cNvPr>
          <p:cNvSpPr>
            <a:spLocks noGrp="1"/>
          </p:cNvSpPr>
          <p:nvPr>
            <p:ph type="ctrTitle"/>
          </p:nvPr>
        </p:nvSpPr>
        <p:spPr>
          <a:xfrm>
            <a:off x="266700" y="110377"/>
            <a:ext cx="8419381" cy="521507"/>
          </a:xfrm>
        </p:spPr>
        <p:txBody>
          <a:bodyPr>
            <a:normAutofit fontScale="90000"/>
          </a:bodyPr>
          <a:lstStyle/>
          <a:p>
            <a:r>
              <a:rPr lang="en-US" dirty="0"/>
              <a:t>References</a:t>
            </a:r>
          </a:p>
        </p:txBody>
      </p:sp>
      <p:sp>
        <p:nvSpPr>
          <p:cNvPr id="4" name="Text Placeholder 3">
            <a:extLst>
              <a:ext uri="{FF2B5EF4-FFF2-40B4-BE49-F238E27FC236}">
                <a16:creationId xmlns:a16="http://schemas.microsoft.com/office/drawing/2014/main" id="{FAB5403E-C778-4DCB-B37C-C8E8ED39DC57}"/>
              </a:ext>
            </a:extLst>
          </p:cNvPr>
          <p:cNvSpPr>
            <a:spLocks noGrp="1"/>
          </p:cNvSpPr>
          <p:nvPr>
            <p:ph type="body" idx="2"/>
          </p:nvPr>
        </p:nvSpPr>
        <p:spPr>
          <a:xfrm>
            <a:off x="266700" y="636383"/>
            <a:ext cx="8549496" cy="6111240"/>
          </a:xfrm>
        </p:spPr>
        <p:txBody>
          <a:bodyPr numCol="2">
            <a:normAutofit lnSpcReduction="10000"/>
          </a:bodyPr>
          <a:lstStyle/>
          <a:p>
            <a:pPr marL="76200" indent="0">
              <a:lnSpc>
                <a:spcPct val="120000"/>
              </a:lnSpc>
              <a:spcBef>
                <a:spcPts val="700"/>
              </a:spcBef>
              <a:buNone/>
            </a:pPr>
            <a:r>
              <a:rPr lang="en-US" sz="900" b="0" i="0" u="none" strike="noStrike" baseline="0" dirty="0">
                <a:latin typeface="TimesNewRomanPSMT"/>
              </a:rPr>
              <a:t>[1] SAE, “Taxonomy and definitions for terms related to driving automation systems for on-road motor vehicles,” SAE J3016, 2018, Tech. Rep</a:t>
            </a:r>
          </a:p>
          <a:p>
            <a:pPr marL="76200" indent="0">
              <a:lnSpc>
                <a:spcPct val="120000"/>
              </a:lnSpc>
              <a:spcBef>
                <a:spcPts val="700"/>
              </a:spcBef>
              <a:buNone/>
            </a:pPr>
            <a:r>
              <a:rPr lang="en-US" sz="900" b="0" i="0" u="none" strike="noStrike" baseline="0" dirty="0">
                <a:latin typeface="TimesNewRomanPSMT"/>
              </a:rPr>
              <a:t>[2] E. </a:t>
            </a:r>
            <a:r>
              <a:rPr lang="en-US" sz="900" b="0" i="0" u="none" strike="noStrike" baseline="0" dirty="0" err="1">
                <a:latin typeface="TimesNewRomanPSMT"/>
              </a:rPr>
              <a:t>Yurtsever</a:t>
            </a:r>
            <a:r>
              <a:rPr lang="en-US" sz="900" b="0" i="0" u="none" strike="noStrike" baseline="0" dirty="0">
                <a:latin typeface="TimesNewRomanPSMT"/>
              </a:rPr>
              <a:t>, J. Lambert, A. Carballo, K. Takeda, “A Survey of Autonomous Driving: Common Practices and Emerging Technologies” IEEE Access 8 (2020): 58443–58469. </a:t>
            </a:r>
            <a:r>
              <a:rPr lang="en-US" sz="900" b="0" i="0" u="none" strike="noStrike" baseline="0" dirty="0" err="1">
                <a:latin typeface="TimesNewRomanPSMT"/>
              </a:rPr>
              <a:t>Crossref</a:t>
            </a:r>
            <a:r>
              <a:rPr lang="en-US" sz="900" b="0" i="0" u="none" strike="noStrike" baseline="0" dirty="0">
                <a:latin typeface="TimesNewRomanPSMT"/>
              </a:rPr>
              <a:t>. Web.</a:t>
            </a:r>
          </a:p>
          <a:p>
            <a:pPr marL="76200" indent="0">
              <a:lnSpc>
                <a:spcPct val="120000"/>
              </a:lnSpc>
              <a:spcBef>
                <a:spcPts val="700"/>
              </a:spcBef>
              <a:buNone/>
            </a:pPr>
            <a:r>
              <a:rPr lang="en-US" sz="900" b="0" i="0" u="none" strike="noStrike" baseline="0" dirty="0">
                <a:latin typeface="TimesNewRomanPSMT"/>
              </a:rPr>
              <a:t>[3] R. McAllister, Y. Gal, A. Kendall, M. Van Der Wilk, A. Shah, R. </a:t>
            </a:r>
            <a:r>
              <a:rPr lang="en-US" sz="900" b="0" i="0" u="none" strike="noStrike" baseline="0" dirty="0" err="1">
                <a:latin typeface="TimesNewRomanPSMT"/>
              </a:rPr>
              <a:t>Cipolla</a:t>
            </a:r>
            <a:r>
              <a:rPr lang="en-US" sz="900" b="0" i="0" u="none" strike="noStrike" baseline="0" dirty="0">
                <a:latin typeface="TimesNewRomanPSMT"/>
              </a:rPr>
              <a:t>, and A. V. Weller, “Concrete problems for autonomous vehicle safety: advantages of </a:t>
            </a:r>
            <a:r>
              <a:rPr lang="en-US" sz="900" b="0" i="0" u="none" strike="noStrike" baseline="0" dirty="0" err="1">
                <a:latin typeface="TimesNewRomanPSMT"/>
              </a:rPr>
              <a:t>bayesian</a:t>
            </a:r>
            <a:r>
              <a:rPr lang="en-US" sz="900" b="0" i="0" u="none" strike="noStrike" baseline="0" dirty="0">
                <a:latin typeface="TimesNewRomanPSMT"/>
              </a:rPr>
              <a:t> deep learning.” International Joint Conferences on Artificial Intelligence, Inc., 2017</a:t>
            </a:r>
          </a:p>
          <a:p>
            <a:pPr marL="76200" indent="0">
              <a:lnSpc>
                <a:spcPct val="120000"/>
              </a:lnSpc>
              <a:spcBef>
                <a:spcPts val="700"/>
              </a:spcBef>
              <a:buNone/>
            </a:pPr>
            <a:r>
              <a:rPr lang="en-US" sz="900" b="0" i="0" u="none" strike="noStrike" baseline="0" dirty="0">
                <a:latin typeface="TimesNewRomanPSMT"/>
              </a:rPr>
              <a:t>[4] J. </a:t>
            </a:r>
            <a:r>
              <a:rPr lang="en-US" sz="900" b="0" i="0" u="none" strike="noStrike" baseline="0" dirty="0" err="1">
                <a:latin typeface="TimesNewRomanPSMT"/>
              </a:rPr>
              <a:t>D’Onfro</a:t>
            </a:r>
            <a:r>
              <a:rPr lang="en-US" sz="900" b="0" i="0" u="none" strike="noStrike" baseline="0" dirty="0">
                <a:latin typeface="TimesNewRomanPSMT"/>
              </a:rPr>
              <a:t>. “I hate them’: Locals reportedly are frustrated with alphabet’s self-driving cars.” </a:t>
            </a:r>
            <a:r>
              <a:rPr lang="en-US" sz="900" b="0" i="1" u="none" strike="noStrike" baseline="0" dirty="0">
                <a:latin typeface="TimesNewRomanPS-ItalicMT"/>
              </a:rPr>
              <a:t>CNBC</a:t>
            </a:r>
            <a:r>
              <a:rPr lang="en-US" sz="900" b="0" i="0" u="none" strike="noStrike" baseline="0" dirty="0">
                <a:latin typeface="TimesNewRomanPSMT"/>
              </a:rPr>
              <a:t>, Aug 29, 2018. [Online]. Available: </a:t>
            </a:r>
            <a:r>
              <a:rPr lang="en-US" sz="900" dirty="0">
                <a:latin typeface="TimesNewRomanPSMT"/>
              </a:rPr>
              <a:t>https://www.cnbc.com/2018/08/28/locals-reportedly-frustrated-withalphabets-</a:t>
            </a:r>
            <a:r>
              <a:rPr lang="en-US" sz="900" b="0" i="0" u="none" strike="noStrike" baseline="0" dirty="0">
                <a:latin typeface="TimesNewRomanPSMT"/>
              </a:rPr>
              <a:t>waymo-self-driving-cars.html. [Accessed Feb 26, 2020].</a:t>
            </a:r>
          </a:p>
          <a:p>
            <a:pPr marL="76200" indent="0">
              <a:lnSpc>
                <a:spcPct val="120000"/>
              </a:lnSpc>
              <a:spcBef>
                <a:spcPts val="700"/>
              </a:spcBef>
              <a:buNone/>
            </a:pPr>
            <a:r>
              <a:rPr lang="en-US" sz="900" b="0" i="0" u="none" strike="noStrike" baseline="0" dirty="0">
                <a:latin typeface="TimesNewRomanPSMT"/>
              </a:rPr>
              <a:t>[5] </a:t>
            </a:r>
            <a:r>
              <a:rPr lang="en-US" sz="900" b="0" i="0" u="none" strike="noStrike" baseline="0" dirty="0" err="1">
                <a:latin typeface="TimesNewRomanPSMT"/>
              </a:rPr>
              <a:t>Dalal</a:t>
            </a:r>
            <a:r>
              <a:rPr lang="en-US" sz="900" b="0" i="0" u="none" strike="noStrike" baseline="0" dirty="0">
                <a:latin typeface="TimesNewRomanPSMT"/>
              </a:rPr>
              <a:t>, N., </a:t>
            </a:r>
            <a:r>
              <a:rPr lang="en-US" sz="900" b="0" i="0" u="none" strike="noStrike" baseline="0" dirty="0" err="1">
                <a:latin typeface="TimesNewRomanPSMT"/>
              </a:rPr>
              <a:t>Triggs</a:t>
            </a:r>
            <a:r>
              <a:rPr lang="en-US" sz="900" b="0" i="0" u="none" strike="noStrike" baseline="0" dirty="0">
                <a:latin typeface="TimesNewRomanPSMT"/>
              </a:rPr>
              <a:t>, B., “Histograms of oriented gradients for human detection,” in: Computer Vision and Pattern Recognition, 2005. CVPR 2005. IEEE Computer Society Conference on. Vol. 1. pp. 886–893 vol. 1.</a:t>
            </a:r>
          </a:p>
          <a:p>
            <a:pPr marL="76200" indent="0">
              <a:lnSpc>
                <a:spcPct val="120000"/>
              </a:lnSpc>
              <a:spcBef>
                <a:spcPts val="700"/>
              </a:spcBef>
              <a:buNone/>
            </a:pPr>
            <a:r>
              <a:rPr lang="en-US" sz="900" b="0" i="0" u="none" strike="noStrike" baseline="0" dirty="0">
                <a:latin typeface="TimesNewRomanPSMT"/>
              </a:rPr>
              <a:t>[6] R. </a:t>
            </a:r>
            <a:r>
              <a:rPr lang="en-US" sz="900" b="0" i="0" u="none" strike="noStrike" baseline="0" dirty="0" err="1">
                <a:latin typeface="TimesNewRomanPSMT"/>
              </a:rPr>
              <a:t>Girshick</a:t>
            </a:r>
            <a:r>
              <a:rPr lang="en-US" sz="900" b="0" i="0" u="none" strike="noStrike" baseline="0" dirty="0">
                <a:latin typeface="TimesNewRomanPSMT"/>
              </a:rPr>
              <a:t>, J. Donahue, T. Darrell and J. Malik, "Rich feature hierarchies for accurate object detection and semantic segmentation", Proc. IEEE </a:t>
            </a:r>
            <a:r>
              <a:rPr lang="fr-FR" sz="900" b="0" i="0" u="none" strike="noStrike" baseline="0" dirty="0">
                <a:latin typeface="TimesNewRomanPSMT"/>
              </a:rPr>
              <a:t>Conf. Comput. Vis. Pattern </a:t>
            </a:r>
            <a:r>
              <a:rPr lang="fr-FR" sz="900" b="0" i="0" u="none" strike="noStrike" baseline="0" dirty="0" err="1">
                <a:latin typeface="TimesNewRomanPSMT"/>
              </a:rPr>
              <a:t>Recognit</a:t>
            </a:r>
            <a:r>
              <a:rPr lang="fr-FR" sz="900" b="0" i="0" u="none" strike="noStrike" baseline="0" dirty="0">
                <a:latin typeface="TimesNewRomanPSMT"/>
              </a:rPr>
              <a:t>., pp. 580-587, Jun. 2014.</a:t>
            </a:r>
          </a:p>
          <a:p>
            <a:pPr marL="76200" indent="0">
              <a:lnSpc>
                <a:spcPct val="120000"/>
              </a:lnSpc>
              <a:spcBef>
                <a:spcPts val="700"/>
              </a:spcBef>
              <a:buNone/>
            </a:pPr>
            <a:r>
              <a:rPr lang="en-US" sz="900" b="0" i="0" u="none" strike="noStrike" baseline="0" dirty="0">
                <a:latin typeface="TimesNewRomanPSMT"/>
              </a:rPr>
              <a:t>[7] R. </a:t>
            </a:r>
            <a:r>
              <a:rPr lang="en-US" sz="900" b="0" i="0" u="none" strike="noStrike" baseline="0" dirty="0" err="1">
                <a:latin typeface="TimesNewRomanPSMT"/>
              </a:rPr>
              <a:t>Girshick</a:t>
            </a:r>
            <a:r>
              <a:rPr lang="en-US" sz="900" b="0" i="0" u="none" strike="noStrike" baseline="0" dirty="0">
                <a:latin typeface="TimesNewRomanPSMT"/>
              </a:rPr>
              <a:t>, "Fast R-CNN", Proc. IEEE Int. Conf. </a:t>
            </a:r>
            <a:r>
              <a:rPr lang="en-US" sz="900" b="0" i="0" u="none" strike="noStrike" baseline="0" dirty="0" err="1">
                <a:latin typeface="TimesNewRomanPSMT"/>
              </a:rPr>
              <a:t>Comput</a:t>
            </a:r>
            <a:r>
              <a:rPr lang="en-US" sz="900" b="0" i="0" u="none" strike="noStrike" baseline="0" dirty="0">
                <a:latin typeface="TimesNewRomanPSMT"/>
              </a:rPr>
              <a:t>. Vis., pp. 1440-1448, 2015.</a:t>
            </a:r>
          </a:p>
          <a:p>
            <a:pPr marL="76200" indent="0">
              <a:lnSpc>
                <a:spcPct val="120000"/>
              </a:lnSpc>
              <a:spcBef>
                <a:spcPts val="700"/>
              </a:spcBef>
              <a:buNone/>
            </a:pPr>
            <a:r>
              <a:rPr lang="en-US" sz="900" b="0" i="0" u="none" strike="noStrike" baseline="0" dirty="0">
                <a:latin typeface="TimesNewRomanPSMT"/>
              </a:rPr>
              <a:t>[8] S. Ren, K. He, R. </a:t>
            </a:r>
            <a:r>
              <a:rPr lang="en-US" sz="900" b="0" i="0" u="none" strike="noStrike" baseline="0" dirty="0" err="1">
                <a:latin typeface="TimesNewRomanPSMT"/>
              </a:rPr>
              <a:t>Girshick</a:t>
            </a:r>
            <a:r>
              <a:rPr lang="en-US" sz="900" b="0" i="0" u="none" strike="noStrike" baseline="0" dirty="0">
                <a:latin typeface="TimesNewRomanPSMT"/>
              </a:rPr>
              <a:t> and J. Sun, "Faster R-CNN: Towards real-time object detection with region proposal networks", IEEE Trans. Pattern Anal. Mach. </a:t>
            </a:r>
            <a:r>
              <a:rPr lang="en-US" sz="900" b="0" i="0" u="none" strike="noStrike" baseline="0" dirty="0" err="1">
                <a:latin typeface="TimesNewRomanPSMT"/>
              </a:rPr>
              <a:t>Intell</a:t>
            </a:r>
            <a:r>
              <a:rPr lang="en-US" sz="900" b="0" i="0" u="none" strike="noStrike" baseline="0" dirty="0">
                <a:latin typeface="TimesNewRomanPSMT"/>
              </a:rPr>
              <a:t>., vol. 39, no. 6, pp. 1137-1149, Jun. 2017.</a:t>
            </a:r>
          </a:p>
          <a:p>
            <a:pPr marL="76200" indent="0">
              <a:lnSpc>
                <a:spcPct val="120000"/>
              </a:lnSpc>
              <a:spcBef>
                <a:spcPts val="700"/>
              </a:spcBef>
              <a:buNone/>
            </a:pPr>
            <a:r>
              <a:rPr lang="en-US" sz="900" b="0" i="0" u="none" strike="noStrike" baseline="0" dirty="0">
                <a:latin typeface="TimesNewRomanPSMT"/>
              </a:rPr>
              <a:t>[9] J. Redmon, S. </a:t>
            </a:r>
            <a:r>
              <a:rPr lang="en-US" sz="900" b="0" i="0" u="none" strike="noStrike" baseline="0" dirty="0" err="1">
                <a:latin typeface="TimesNewRomanPSMT"/>
              </a:rPr>
              <a:t>Divvala</a:t>
            </a:r>
            <a:r>
              <a:rPr lang="en-US" sz="900" b="0" i="0" u="none" strike="noStrike" baseline="0" dirty="0">
                <a:latin typeface="TimesNewRomanPSMT"/>
              </a:rPr>
              <a:t>, R. </a:t>
            </a:r>
            <a:r>
              <a:rPr lang="en-US" sz="900" b="0" i="0" u="none" strike="noStrike" baseline="0" dirty="0" err="1">
                <a:latin typeface="TimesNewRomanPSMT"/>
              </a:rPr>
              <a:t>Girshick</a:t>
            </a:r>
            <a:r>
              <a:rPr lang="en-US" sz="900" b="0" i="0" u="none" strike="noStrike" baseline="0" dirty="0">
                <a:latin typeface="TimesNewRomanPSMT"/>
              </a:rPr>
              <a:t> and A. Farhadi, "You Only Look Once: Unified real-time object detection", IEEE Conference </a:t>
            </a:r>
            <a:r>
              <a:rPr lang="en-US" sz="900" b="0" i="0" u="none" strike="noStrike" baseline="0" dirty="0" err="1">
                <a:latin typeface="TimesNewRomanPSMT"/>
              </a:rPr>
              <a:t>ComputerVision</a:t>
            </a:r>
            <a:r>
              <a:rPr lang="en-US" sz="900" b="0" i="0" u="none" strike="noStrike" baseline="0" dirty="0">
                <a:latin typeface="TimesNewRomanPSMT"/>
              </a:rPr>
              <a:t> and Pattern Recognition (CVPR), 2016.</a:t>
            </a:r>
          </a:p>
          <a:p>
            <a:pPr marL="76200" indent="0">
              <a:lnSpc>
                <a:spcPct val="120000"/>
              </a:lnSpc>
              <a:spcBef>
                <a:spcPts val="700"/>
              </a:spcBef>
              <a:buNone/>
            </a:pPr>
            <a:r>
              <a:rPr lang="en-US" sz="900" b="0" i="0" u="none" strike="noStrike" baseline="0" dirty="0">
                <a:latin typeface="TimesNewRomanPSMT"/>
              </a:rPr>
              <a:t>[10] O. Ince, I. Ince, J. Park, J. Song and B. Yoon, “Child and adult classification using biometric features based on video analytics,” ICIC International, 2017 ISSN 2185-2766, pp. 819–825.</a:t>
            </a:r>
          </a:p>
          <a:p>
            <a:pPr marL="76200" indent="0">
              <a:lnSpc>
                <a:spcPct val="120000"/>
              </a:lnSpc>
              <a:spcBef>
                <a:spcPts val="700"/>
              </a:spcBef>
              <a:buNone/>
            </a:pPr>
            <a:r>
              <a:rPr lang="en-US" sz="900" b="0" i="0" u="none" strike="noStrike" baseline="0" dirty="0">
                <a:latin typeface="TimesNewRomanPSMT"/>
              </a:rPr>
              <a:t>[11] D. A. </a:t>
            </a:r>
            <a:r>
              <a:rPr lang="en-US" sz="900" b="0" i="0" u="none" strike="noStrike" baseline="0" dirty="0" err="1">
                <a:latin typeface="TimesNewRomanPSMT"/>
              </a:rPr>
              <a:t>Ridel</a:t>
            </a:r>
            <a:r>
              <a:rPr lang="en-US" sz="900" b="0" i="0" u="none" strike="noStrike" baseline="0" dirty="0">
                <a:latin typeface="TimesNewRomanPSMT"/>
              </a:rPr>
              <a:t>, N. Deo, D. F. Wolf and M. M. Trivedi, "Understanding pedestrian-vehicle interactions with vehicle mounted vision: An LSTM model and empirical analysis", Proc. IEEE </a:t>
            </a:r>
            <a:r>
              <a:rPr lang="en-US" sz="900" b="0" i="0" u="none" strike="noStrike" baseline="0" dirty="0" err="1">
                <a:latin typeface="TimesNewRomanPSMT"/>
              </a:rPr>
              <a:t>Intell</a:t>
            </a:r>
            <a:r>
              <a:rPr lang="en-US" sz="900" b="0" i="0" u="none" strike="noStrike" baseline="0" dirty="0">
                <a:latin typeface="TimesNewRomanPSMT"/>
              </a:rPr>
              <a:t>. Vehicles </a:t>
            </a:r>
            <a:r>
              <a:rPr lang="en-US" sz="900" b="0" i="0" u="none" strike="noStrike" baseline="0" dirty="0" err="1">
                <a:latin typeface="TimesNewRomanPSMT"/>
              </a:rPr>
              <a:t>Symp</a:t>
            </a:r>
            <a:r>
              <a:rPr lang="en-US" sz="900" b="0" i="0" u="none" strike="noStrike" baseline="0" dirty="0">
                <a:latin typeface="TimesNewRomanPSMT"/>
              </a:rPr>
              <a:t>, pp. 913-918, 2019.</a:t>
            </a:r>
          </a:p>
          <a:p>
            <a:pPr marL="76200" indent="0">
              <a:lnSpc>
                <a:spcPct val="120000"/>
              </a:lnSpc>
              <a:spcBef>
                <a:spcPts val="700"/>
              </a:spcBef>
              <a:buNone/>
            </a:pPr>
            <a:r>
              <a:rPr lang="en-US" sz="900" b="0" i="0" u="none" strike="noStrike" baseline="0" dirty="0">
                <a:latin typeface="TimesNewRomanPSMT"/>
              </a:rPr>
              <a:t>[12] D. Barnes, M. Gadd, P. </a:t>
            </a:r>
            <a:r>
              <a:rPr lang="en-US" sz="900" b="0" i="0" u="none" strike="noStrike" baseline="0" dirty="0" err="1">
                <a:latin typeface="TimesNewRomanPSMT"/>
              </a:rPr>
              <a:t>Murcutt</a:t>
            </a:r>
            <a:r>
              <a:rPr lang="en-US" sz="900" b="0" i="0" u="none" strike="noStrike" baseline="0" dirty="0">
                <a:latin typeface="TimesNewRomanPSMT"/>
              </a:rPr>
              <a:t>, P. Newman and I. Posner, "The Oxford Radar </a:t>
            </a:r>
            <a:r>
              <a:rPr lang="en-US" sz="900" b="0" i="0" u="none" strike="noStrike" baseline="0" dirty="0" err="1">
                <a:latin typeface="TimesNewRomanPSMT"/>
              </a:rPr>
              <a:t>RobotCar</a:t>
            </a:r>
            <a:r>
              <a:rPr lang="en-US" sz="900" b="0" i="0" u="none" strike="noStrike" baseline="0" dirty="0">
                <a:latin typeface="TimesNewRomanPSMT"/>
              </a:rPr>
              <a:t> Dataset: A Radar Extension to the Oxford </a:t>
            </a:r>
            <a:r>
              <a:rPr lang="en-US" sz="900" b="0" i="0" u="none" strike="noStrike" baseline="0" dirty="0" err="1">
                <a:latin typeface="TimesNewRomanPSMT"/>
              </a:rPr>
              <a:t>RobotCar</a:t>
            </a:r>
            <a:r>
              <a:rPr lang="en-US" sz="900" b="0" i="0" u="none" strike="noStrike" baseline="0" dirty="0">
                <a:latin typeface="TimesNewRomanPSMT"/>
              </a:rPr>
              <a:t> Dataset," 2020 IEEE International Conference on Robotics and </a:t>
            </a:r>
            <a:r>
              <a:rPr lang="fr-FR" sz="900" b="0" i="0" u="none" strike="noStrike" baseline="0" dirty="0">
                <a:latin typeface="TimesNewRomanPSMT"/>
              </a:rPr>
              <a:t>Automation (ICRA), Paris, France, 2020, pp. 6433-6438, </a:t>
            </a:r>
            <a:r>
              <a:rPr lang="fr-FR" sz="900" b="0" i="0" u="none" strike="noStrike" baseline="0" dirty="0" err="1">
                <a:latin typeface="TimesNewRomanPSMT"/>
              </a:rPr>
              <a:t>doi</a:t>
            </a:r>
            <a:r>
              <a:rPr lang="fr-FR" sz="900" b="0" i="0" u="none" strike="noStrike" baseline="0" dirty="0">
                <a:latin typeface="TimesNewRomanPSMT"/>
              </a:rPr>
              <a:t>: </a:t>
            </a:r>
            <a:r>
              <a:rPr lang="en-US" sz="900" b="0" i="0" u="none" strike="noStrike" baseline="0" dirty="0">
                <a:latin typeface="TimesNewRomanPSMT"/>
              </a:rPr>
              <a:t>10.1109/ICRA40945.2020.9196884.</a:t>
            </a:r>
          </a:p>
          <a:p>
            <a:pPr marL="76200" indent="0">
              <a:lnSpc>
                <a:spcPct val="120000"/>
              </a:lnSpc>
              <a:spcBef>
                <a:spcPts val="700"/>
              </a:spcBef>
              <a:buNone/>
            </a:pPr>
            <a:r>
              <a:rPr lang="en-US" sz="900" b="0" i="0" u="none" strike="noStrike" baseline="0" dirty="0">
                <a:latin typeface="TimesNewRomanPSMT"/>
              </a:rPr>
              <a:t>[13] A. Geiger, P. Lenz and R. Urtasun, "Are we ready for autonomous driving? The KITTI vision benchmark suite," 2012 IEEE Conference on Computer Vision and Pattern Recognition, Providence, RI, 2012, pp. 3354-3361, </a:t>
            </a:r>
            <a:r>
              <a:rPr lang="en-US" sz="900" b="0" i="0" u="none" strike="noStrike" baseline="0" dirty="0" err="1">
                <a:latin typeface="TimesNewRomanPSMT"/>
              </a:rPr>
              <a:t>doi</a:t>
            </a:r>
            <a:r>
              <a:rPr lang="en-US" sz="900" b="0" i="0" u="none" strike="noStrike" baseline="0" dirty="0">
                <a:latin typeface="TimesNewRomanPSMT"/>
              </a:rPr>
              <a:t>: 10.1109/CVPR.2012.6248074.</a:t>
            </a:r>
          </a:p>
          <a:p>
            <a:pPr marL="76200" indent="0">
              <a:lnSpc>
                <a:spcPct val="120000"/>
              </a:lnSpc>
              <a:spcBef>
                <a:spcPts val="700"/>
              </a:spcBef>
              <a:buNone/>
            </a:pPr>
            <a:r>
              <a:rPr lang="en-US" sz="900" b="0" i="0" u="none" strike="noStrike" baseline="0" dirty="0">
                <a:latin typeface="TimesNewRomanPSMT"/>
              </a:rPr>
              <a:t>[14] P. Sun et al., "Scalability in Perception for Autonomous Driving: Waymo Open Dataset," 2020 IEEE/CVF Conference on Computer Vision and Pattern Recognition (CVPR), Seattle, WA, USA, 2020, pp. 2443-2451, </a:t>
            </a:r>
            <a:r>
              <a:rPr lang="en-US" sz="900" b="0" i="0" u="none" strike="noStrike" baseline="0" dirty="0" err="1">
                <a:latin typeface="TimesNewRomanPSMT"/>
              </a:rPr>
              <a:t>doi</a:t>
            </a:r>
            <a:r>
              <a:rPr lang="en-US" sz="900" b="0" i="0" u="none" strike="noStrike" baseline="0" dirty="0">
                <a:latin typeface="TimesNewRomanPSMT"/>
              </a:rPr>
              <a:t>: 10.1109/CVPR42600.2020.00252.</a:t>
            </a:r>
          </a:p>
          <a:p>
            <a:pPr marL="76200" indent="0">
              <a:lnSpc>
                <a:spcPct val="120000"/>
              </a:lnSpc>
              <a:spcBef>
                <a:spcPts val="700"/>
              </a:spcBef>
              <a:buNone/>
            </a:pPr>
            <a:r>
              <a:rPr lang="en-US" sz="900" b="0" i="0" u="none" strike="noStrike" baseline="0" dirty="0">
                <a:latin typeface="TimesNewRomanPSMT"/>
              </a:rPr>
              <a:t>[15] F. Yu et al., "BDD100K: A Diverse Driving Dataset for Heterogeneous Multitask Learning," 2020 IEEE/CVF Conference on Computer Vision and Pattern Recognition (CVPR), Seattle, WA, USA, 2020, pp. 2633-2642, </a:t>
            </a:r>
            <a:r>
              <a:rPr lang="en-US" sz="900" b="0" i="0" u="none" strike="noStrike" baseline="0" dirty="0" err="1">
                <a:latin typeface="TimesNewRomanPSMT"/>
              </a:rPr>
              <a:t>doi</a:t>
            </a:r>
            <a:r>
              <a:rPr lang="en-US" sz="900" b="0" i="0" u="none" strike="noStrike" baseline="0" dirty="0">
                <a:latin typeface="TimesNewRomanPSMT"/>
              </a:rPr>
              <a:t>: 10.1109/CVPR42600.2020.00271.</a:t>
            </a:r>
          </a:p>
          <a:p>
            <a:pPr marL="76200" indent="0">
              <a:lnSpc>
                <a:spcPct val="120000"/>
              </a:lnSpc>
              <a:spcBef>
                <a:spcPts val="700"/>
              </a:spcBef>
              <a:buNone/>
            </a:pPr>
            <a:r>
              <a:rPr lang="fr-FR" sz="900" b="0" i="0" u="none" strike="noStrike" baseline="0" dirty="0">
                <a:latin typeface="TimesNewRomanPSMT"/>
              </a:rPr>
              <a:t>[16] T.-Y. Lin, M. Maire, S. </a:t>
            </a:r>
            <a:r>
              <a:rPr lang="fr-FR" sz="900" b="0" i="0" u="none" strike="noStrike" baseline="0" dirty="0" err="1">
                <a:latin typeface="TimesNewRomanPSMT"/>
              </a:rPr>
              <a:t>Belongie</a:t>
            </a:r>
            <a:r>
              <a:rPr lang="fr-FR" sz="900" b="0" i="0" u="none" strike="noStrike" baseline="0" dirty="0">
                <a:latin typeface="TimesNewRomanPSMT"/>
              </a:rPr>
              <a:t>, J. Hays, P. </a:t>
            </a:r>
            <a:r>
              <a:rPr lang="fr-FR" sz="900" b="0" i="0" u="none" strike="noStrike" baseline="0" dirty="0" err="1">
                <a:latin typeface="TimesNewRomanPSMT"/>
              </a:rPr>
              <a:t>Perona</a:t>
            </a:r>
            <a:r>
              <a:rPr lang="fr-FR" sz="900" b="0" i="0" u="none" strike="noStrike" baseline="0" dirty="0">
                <a:latin typeface="TimesNewRomanPSMT"/>
              </a:rPr>
              <a:t>, D. </a:t>
            </a:r>
            <a:r>
              <a:rPr lang="fr-FR" sz="900" b="0" i="0" u="none" strike="noStrike" baseline="0" dirty="0" err="1">
                <a:latin typeface="TimesNewRomanPSMT"/>
              </a:rPr>
              <a:t>Ramanan</a:t>
            </a:r>
            <a:r>
              <a:rPr lang="fr-FR" sz="900" b="0" i="0" u="none" strike="noStrike" baseline="0" dirty="0">
                <a:latin typeface="TimesNewRomanPSMT"/>
              </a:rPr>
              <a:t>, P. </a:t>
            </a:r>
            <a:r>
              <a:rPr lang="en-US" sz="900" b="0" i="0" u="none" strike="noStrike" baseline="0" dirty="0">
                <a:latin typeface="TimesNewRomanPSMT"/>
              </a:rPr>
              <a:t>Dollar, and C. L. </a:t>
            </a:r>
            <a:r>
              <a:rPr lang="en-US" sz="900" b="0" i="0" u="none" strike="noStrike" baseline="0" dirty="0" err="1">
                <a:latin typeface="TimesNewRomanPSMT"/>
              </a:rPr>
              <a:t>Zitnick</a:t>
            </a:r>
            <a:r>
              <a:rPr lang="en-US" sz="900" b="0" i="0" u="none" strike="noStrike" baseline="0" dirty="0">
                <a:latin typeface="TimesNewRomanPSMT"/>
              </a:rPr>
              <a:t>. “Microsoft COCO: Common objects in context” in European conference on computer vision, pages 740–755. Springer, 2014.</a:t>
            </a:r>
          </a:p>
          <a:p>
            <a:pPr marL="76200" indent="0">
              <a:lnSpc>
                <a:spcPct val="120000"/>
              </a:lnSpc>
              <a:spcBef>
                <a:spcPts val="700"/>
              </a:spcBef>
              <a:buNone/>
            </a:pPr>
            <a:r>
              <a:rPr lang="en-US" sz="900" b="0" i="0" u="none" strike="noStrike" baseline="0" dirty="0">
                <a:latin typeface="TimesNewRomanPSMT"/>
              </a:rPr>
              <a:t>[17] D. Hall and P. </a:t>
            </a:r>
            <a:r>
              <a:rPr lang="en-US" sz="900" b="0" i="0" u="none" strike="noStrike" baseline="0" dirty="0" err="1">
                <a:latin typeface="TimesNewRomanPSMT"/>
              </a:rPr>
              <a:t>Perona</a:t>
            </a:r>
            <a:r>
              <a:rPr lang="en-US" sz="900" b="0" i="0" u="none" strike="noStrike" baseline="0" dirty="0">
                <a:latin typeface="TimesNewRomanPSMT"/>
              </a:rPr>
              <a:t>, "Fine-grained classification of pedestrians in video: Benchmark and state of the art", Proc. IEEE Conf. </a:t>
            </a:r>
            <a:r>
              <a:rPr lang="en-US" sz="900" b="0" i="0" u="none" strike="noStrike" baseline="0" dirty="0" err="1">
                <a:latin typeface="TimesNewRomanPSMT"/>
              </a:rPr>
              <a:t>Comput</a:t>
            </a:r>
            <a:r>
              <a:rPr lang="en-US" sz="900" b="0" i="0" u="none" strike="noStrike" baseline="0" dirty="0">
                <a:latin typeface="TimesNewRomanPSMT"/>
              </a:rPr>
              <a:t>. Vis. Pattern </a:t>
            </a:r>
            <a:r>
              <a:rPr lang="en-US" sz="900" b="0" i="0" u="none" strike="noStrike" baseline="0" dirty="0" err="1">
                <a:latin typeface="TimesNewRomanPSMT"/>
              </a:rPr>
              <a:t>Recog</a:t>
            </a:r>
            <a:r>
              <a:rPr lang="en-US" sz="900" b="0" i="0" u="none" strike="noStrike" baseline="0" dirty="0">
                <a:latin typeface="TimesNewRomanPSMT"/>
              </a:rPr>
              <a:t>., pp. 176-183, 2015.</a:t>
            </a:r>
          </a:p>
          <a:p>
            <a:pPr marL="76200" indent="0">
              <a:lnSpc>
                <a:spcPct val="120000"/>
              </a:lnSpc>
              <a:spcBef>
                <a:spcPts val="700"/>
              </a:spcBef>
              <a:buNone/>
            </a:pPr>
            <a:r>
              <a:rPr lang="en-US" sz="900" b="0" i="0" u="none" strike="noStrike" baseline="0" dirty="0">
                <a:latin typeface="TimesNewRomanPSMT"/>
              </a:rPr>
              <a:t>[18] J. Redmon, A. Farhadi, “YOLOv3: An Incremental Improvement,” [Online]. Available: https://pjreddie.com/media/files/papers/YOLOv3.pdf [Accessed Sep. 20, 2020].</a:t>
            </a:r>
          </a:p>
          <a:p>
            <a:pPr marL="76200" indent="0">
              <a:lnSpc>
                <a:spcPct val="120000"/>
              </a:lnSpc>
              <a:spcBef>
                <a:spcPts val="700"/>
              </a:spcBef>
              <a:buNone/>
            </a:pPr>
            <a:r>
              <a:rPr lang="en-US" sz="900" dirty="0">
                <a:latin typeface="TimesNewRomanPSMT"/>
              </a:rPr>
              <a:t>[19] I. </a:t>
            </a:r>
            <a:r>
              <a:rPr lang="en-US" sz="900" dirty="0" err="1">
                <a:latin typeface="TimesNewRomanPSMT"/>
              </a:rPr>
              <a:t>Kotseruba</a:t>
            </a:r>
            <a:r>
              <a:rPr lang="en-US" sz="900" dirty="0">
                <a:latin typeface="TimesNewRomanPSMT"/>
              </a:rPr>
              <a:t>, A. </a:t>
            </a:r>
            <a:r>
              <a:rPr lang="en-US" sz="900" dirty="0" err="1">
                <a:latin typeface="TimesNewRomanPSMT"/>
              </a:rPr>
              <a:t>Rasouli</a:t>
            </a:r>
            <a:r>
              <a:rPr lang="en-US" sz="900" dirty="0">
                <a:latin typeface="TimesNewRomanPSMT"/>
              </a:rPr>
              <a:t>, J. k. </a:t>
            </a:r>
            <a:r>
              <a:rPr lang="en-US" sz="900" dirty="0" err="1">
                <a:latin typeface="TimesNewRomanPSMT"/>
              </a:rPr>
              <a:t>Tsotsos</a:t>
            </a:r>
            <a:r>
              <a:rPr lang="en-US" sz="900" dirty="0">
                <a:latin typeface="TimesNewRomanPSMT"/>
              </a:rPr>
              <a:t>, “Joint Attention in Autonomous Driving (JAAD)”</a:t>
            </a:r>
            <a:r>
              <a:rPr lang="fr-FR" sz="900" dirty="0">
                <a:latin typeface="TimesNewRomanPSMT"/>
              </a:rPr>
              <a:t> [Online]. </a:t>
            </a:r>
            <a:r>
              <a:rPr lang="fr-FR" sz="900" dirty="0" err="1">
                <a:latin typeface="TimesNewRomanPSMT"/>
              </a:rPr>
              <a:t>Available</a:t>
            </a:r>
            <a:r>
              <a:rPr lang="fr-FR" sz="900" dirty="0">
                <a:latin typeface="TimesNewRomanPSMT"/>
              </a:rPr>
              <a:t>: https://arxiv.org/pdf/1609.04741.pdf</a:t>
            </a:r>
          </a:p>
          <a:p>
            <a:pPr marL="76200" indent="0">
              <a:lnSpc>
                <a:spcPct val="120000"/>
              </a:lnSpc>
              <a:spcBef>
                <a:spcPts val="700"/>
              </a:spcBef>
              <a:buNone/>
            </a:pPr>
            <a:r>
              <a:rPr lang="fr-FR" sz="900" dirty="0">
                <a:latin typeface="TimesNewRomanPSMT"/>
              </a:rPr>
              <a:t>[20] Y. Byeloborodov and S. Rashad, "Design of Machine Learning </a:t>
            </a:r>
            <a:r>
              <a:rPr lang="fr-FR" sz="900" dirty="0" err="1">
                <a:latin typeface="TimesNewRomanPSMT"/>
              </a:rPr>
              <a:t>Algorithms</a:t>
            </a:r>
            <a:r>
              <a:rPr lang="fr-FR" sz="900" dirty="0">
                <a:latin typeface="TimesNewRomanPSMT"/>
              </a:rPr>
              <a:t> for </a:t>
            </a:r>
            <a:r>
              <a:rPr lang="fr-FR" sz="900" dirty="0" err="1">
                <a:latin typeface="TimesNewRomanPSMT"/>
              </a:rPr>
              <a:t>Behavioral</a:t>
            </a:r>
            <a:r>
              <a:rPr lang="fr-FR" sz="900" dirty="0">
                <a:latin typeface="TimesNewRomanPSMT"/>
              </a:rPr>
              <a:t> </a:t>
            </a:r>
            <a:r>
              <a:rPr lang="fr-FR" sz="900" dirty="0" err="1">
                <a:latin typeface="TimesNewRomanPSMT"/>
              </a:rPr>
              <a:t>Prediction</a:t>
            </a:r>
            <a:r>
              <a:rPr lang="fr-FR" sz="900" dirty="0">
                <a:latin typeface="TimesNewRomanPSMT"/>
              </a:rPr>
              <a:t> of </a:t>
            </a:r>
            <a:r>
              <a:rPr lang="fr-FR" sz="900" dirty="0" err="1">
                <a:latin typeface="TimesNewRomanPSMT"/>
              </a:rPr>
              <a:t>Objects</a:t>
            </a:r>
            <a:r>
              <a:rPr lang="fr-FR" sz="900" dirty="0">
                <a:latin typeface="TimesNewRomanPSMT"/>
              </a:rPr>
              <a:t> for Self-Driving Cars," 2020 11th IEEE </a:t>
            </a:r>
            <a:r>
              <a:rPr lang="fr-FR" sz="900" dirty="0" err="1">
                <a:latin typeface="TimesNewRomanPSMT"/>
              </a:rPr>
              <a:t>Annual</a:t>
            </a:r>
            <a:r>
              <a:rPr lang="fr-FR" sz="900" dirty="0">
                <a:latin typeface="TimesNewRomanPSMT"/>
              </a:rPr>
              <a:t> </a:t>
            </a:r>
            <a:r>
              <a:rPr lang="fr-FR" sz="900" dirty="0" err="1">
                <a:latin typeface="TimesNewRomanPSMT"/>
              </a:rPr>
              <a:t>Ubiquitous</a:t>
            </a:r>
            <a:r>
              <a:rPr lang="fr-FR" sz="900" dirty="0">
                <a:latin typeface="TimesNewRomanPSMT"/>
              </a:rPr>
              <a:t> </a:t>
            </a:r>
            <a:r>
              <a:rPr lang="fr-FR" sz="900" dirty="0" err="1">
                <a:latin typeface="TimesNewRomanPSMT"/>
              </a:rPr>
              <a:t>Computing</a:t>
            </a:r>
            <a:r>
              <a:rPr lang="fr-FR" sz="900" dirty="0">
                <a:latin typeface="TimesNewRomanPSMT"/>
              </a:rPr>
              <a:t>, Electronics &amp; Mobile Communication </a:t>
            </a:r>
            <a:r>
              <a:rPr lang="fr-FR" sz="900" dirty="0" err="1">
                <a:latin typeface="TimesNewRomanPSMT"/>
              </a:rPr>
              <a:t>Conference</a:t>
            </a:r>
            <a:r>
              <a:rPr lang="fr-FR" sz="900" dirty="0">
                <a:latin typeface="TimesNewRomanPSMT"/>
              </a:rPr>
              <a:t> (UEMCON), New York, NY, USA, 2020, pp. 0101-0105, </a:t>
            </a:r>
            <a:r>
              <a:rPr lang="fr-FR" sz="900" dirty="0" err="1">
                <a:latin typeface="TimesNewRomanPSMT"/>
              </a:rPr>
              <a:t>doi</a:t>
            </a:r>
            <a:r>
              <a:rPr lang="fr-FR" sz="900" dirty="0">
                <a:latin typeface="TimesNewRomanPSMT"/>
              </a:rPr>
              <a:t>: 10.1109/UEMCON51285.2020.9298139. </a:t>
            </a:r>
            <a:r>
              <a:rPr lang="fr-FR" sz="900" dirty="0" err="1">
                <a:latin typeface="TimesNewRomanPSMT"/>
              </a:rPr>
              <a:t>Available</a:t>
            </a:r>
            <a:r>
              <a:rPr lang="fr-FR" sz="900" dirty="0">
                <a:latin typeface="TimesNewRomanPSMT"/>
              </a:rPr>
              <a:t>: https://ieeexplore.ieee.org/document/9298139</a:t>
            </a:r>
            <a:endParaRPr lang="en-US" sz="1000" dirty="0"/>
          </a:p>
        </p:txBody>
      </p:sp>
    </p:spTree>
    <p:extLst>
      <p:ext uri="{BB962C8B-B14F-4D97-AF65-F5344CB8AC3E}">
        <p14:creationId xmlns:p14="http://schemas.microsoft.com/office/powerpoint/2010/main" val="12645564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8E7BD15-5CCC-4E0A-97F2-66CE5852B1EA}"/>
              </a:ext>
            </a:extLst>
          </p:cNvPr>
          <p:cNvSpPr>
            <a:spLocks noGrp="1"/>
          </p:cNvSpPr>
          <p:nvPr>
            <p:ph type="body" idx="2"/>
          </p:nvPr>
        </p:nvSpPr>
        <p:spPr>
          <a:xfrm>
            <a:off x="362309" y="920318"/>
            <a:ext cx="8419381" cy="4143854"/>
          </a:xfrm>
        </p:spPr>
        <p:txBody>
          <a:bodyPr>
            <a:normAutofit fontScale="92500" lnSpcReduction="10000"/>
          </a:bodyPr>
          <a:lstStyle/>
          <a:p>
            <a:pPr marL="76200" indent="0" algn="ctr">
              <a:buNone/>
            </a:pPr>
            <a:endParaRPr lang="en-US" sz="2800" dirty="0"/>
          </a:p>
          <a:p>
            <a:pPr marL="76200" indent="0" algn="ctr">
              <a:buNone/>
            </a:pPr>
            <a:r>
              <a:rPr lang="en-US" sz="3000" dirty="0"/>
              <a:t>A paper on this research was published in </a:t>
            </a:r>
          </a:p>
          <a:p>
            <a:pPr marL="76200" indent="0" algn="ctr">
              <a:buNone/>
            </a:pPr>
            <a:r>
              <a:rPr lang="en-US" sz="3000" dirty="0"/>
              <a:t>IEEE UEMCON 2020</a:t>
            </a:r>
          </a:p>
          <a:p>
            <a:pPr marL="76200" indent="0" algn="ctr">
              <a:buNone/>
            </a:pPr>
            <a:r>
              <a:rPr lang="en-US" sz="2600" dirty="0"/>
              <a:t>(available at https://ieeexplore.ieee.org/document/9298139)</a:t>
            </a:r>
          </a:p>
          <a:p>
            <a:pPr marL="76200" indent="0" algn="ctr">
              <a:buNone/>
            </a:pPr>
            <a:endParaRPr lang="en-US" sz="2600" dirty="0"/>
          </a:p>
          <a:p>
            <a:pPr marL="76200" indent="0" algn="ctr">
              <a:buNone/>
            </a:pPr>
            <a:endParaRPr lang="en-US" sz="2800" dirty="0"/>
          </a:p>
          <a:p>
            <a:pPr marL="76200" indent="0" algn="ctr">
              <a:buNone/>
            </a:pPr>
            <a:r>
              <a:rPr lang="en-US" sz="2800" dirty="0"/>
              <a:t>Feel free to reach out if you have more questions!</a:t>
            </a:r>
          </a:p>
          <a:p>
            <a:pPr marL="76200" indent="0" algn="ctr">
              <a:buNone/>
            </a:pPr>
            <a:r>
              <a:rPr lang="en-US" sz="2800" dirty="0">
                <a:hlinkClick r:id="rId2"/>
              </a:rPr>
              <a:t>y.byeloborodov@moreheadstate.edu</a:t>
            </a:r>
            <a:endParaRPr lang="en-US" sz="2800" dirty="0"/>
          </a:p>
          <a:p>
            <a:pPr marL="76200" indent="0" algn="ctr">
              <a:buNone/>
            </a:pPr>
            <a:r>
              <a:rPr lang="en-US" sz="2800" dirty="0">
                <a:hlinkClick r:id="rId3"/>
              </a:rPr>
              <a:t>yevgeniy.byelob@outlook.com</a:t>
            </a:r>
            <a:endParaRPr lang="en-US" sz="2800" dirty="0"/>
          </a:p>
          <a:p>
            <a:pPr marL="76200" indent="0" algn="ctr">
              <a:buNone/>
            </a:pPr>
            <a:endParaRPr lang="en-US" sz="2800" dirty="0"/>
          </a:p>
        </p:txBody>
      </p:sp>
    </p:spTree>
    <p:extLst>
      <p:ext uri="{BB962C8B-B14F-4D97-AF65-F5344CB8AC3E}">
        <p14:creationId xmlns:p14="http://schemas.microsoft.com/office/powerpoint/2010/main" val="2804599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Background and Related Work</a:t>
            </a:r>
            <a:br>
              <a:rPr lang="en-US" sz="3600" dirty="0"/>
            </a:br>
            <a:endParaRPr lang="en-US" dirty="0"/>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History and current state</a:t>
            </a:r>
          </a:p>
          <a:p>
            <a:endParaRPr lang="en-US" dirty="0"/>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p:txBody>
          <a:bodyPr>
            <a:normAutofit/>
          </a:bodyPr>
          <a:lstStyle/>
          <a:p>
            <a:pPr marL="0" indent="0">
              <a:buNone/>
            </a:pPr>
            <a:r>
              <a:rPr lang="en-US" dirty="0"/>
              <a:t>SAE (Society of Automotive Engineers) established six levels of autonomy for automated driving systems (ADS)</a:t>
            </a:r>
          </a:p>
          <a:p>
            <a:r>
              <a:rPr lang="en-US" dirty="0"/>
              <a:t>Level 0 – no automation</a:t>
            </a:r>
          </a:p>
          <a:p>
            <a:r>
              <a:rPr lang="en-US" dirty="0"/>
              <a:t>Level 1 – assistance by driver</a:t>
            </a:r>
          </a:p>
          <a:p>
            <a:r>
              <a:rPr lang="en-US" dirty="0"/>
              <a:t>Level 2 – partial driving automation</a:t>
            </a:r>
          </a:p>
          <a:p>
            <a:r>
              <a:rPr lang="en-US" dirty="0"/>
              <a:t>Level 3 – conditional driving automation</a:t>
            </a:r>
          </a:p>
          <a:p>
            <a:r>
              <a:rPr lang="en-US" dirty="0"/>
              <a:t>Level 4 – high driving automation</a:t>
            </a:r>
          </a:p>
          <a:p>
            <a:r>
              <a:rPr lang="en-US" dirty="0"/>
              <a:t>Level 5 – full driving automation</a:t>
            </a:r>
          </a:p>
          <a:p>
            <a:pPr marL="0" indent="0">
              <a:buNone/>
            </a:pPr>
            <a:r>
              <a:rPr lang="en-US" dirty="0"/>
              <a:t>After Level 2 ADS performs the entire Dynamic Driving Task (DDT) with Object and Event Detection and Response (OEDR) functionality.</a:t>
            </a:r>
          </a:p>
        </p:txBody>
      </p:sp>
    </p:spTree>
    <p:extLst>
      <p:ext uri="{BB962C8B-B14F-4D97-AF65-F5344CB8AC3E}">
        <p14:creationId xmlns:p14="http://schemas.microsoft.com/office/powerpoint/2010/main" val="3660534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Background and Related Work</a:t>
            </a:r>
            <a:br>
              <a:rPr lang="en-US" sz="3600" dirty="0"/>
            </a:br>
            <a:endParaRPr lang="en-US" dirty="0"/>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History and current state</a:t>
            </a:r>
          </a:p>
          <a:p>
            <a:endParaRPr lang="en-US" dirty="0"/>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a:xfrm>
            <a:off x="327804" y="1621766"/>
            <a:ext cx="8419381" cy="4143854"/>
          </a:xfrm>
        </p:spPr>
        <p:txBody>
          <a:bodyPr>
            <a:normAutofit/>
          </a:bodyPr>
          <a:lstStyle/>
          <a:p>
            <a:pPr marL="0" indent="0">
              <a:buNone/>
            </a:pPr>
            <a:r>
              <a:rPr lang="en-US" dirty="0"/>
              <a:t>Contribution to automated driving studies</a:t>
            </a:r>
          </a:p>
          <a:p>
            <a:r>
              <a:rPr lang="en-US" dirty="0"/>
              <a:t>Eureka Project PROMETHEUS which led to successful automatically driving VITA II system by Daimler-Benz (1987-1995)</a:t>
            </a:r>
          </a:p>
          <a:p>
            <a:r>
              <a:rPr lang="en-US" dirty="0"/>
              <a:t>American Defense Advanced Research Projects Agency (DARPA) Grand Challenge organized by the US Department of Defense (2005)</a:t>
            </a:r>
          </a:p>
          <a:p>
            <a:endParaRPr lang="en-US" dirty="0"/>
          </a:p>
          <a:p>
            <a:r>
              <a:rPr lang="en-US" dirty="0"/>
              <a:t>Competitions showed the use and need of improvement of various sensors like RADAR, LIDAR, infrared and full spectrum cameras, ultrasonic sensors </a:t>
            </a:r>
          </a:p>
          <a:p>
            <a:r>
              <a:rPr lang="en-US" dirty="0"/>
              <a:t>Different data processing techniques were tested</a:t>
            </a:r>
          </a:p>
          <a:p>
            <a:r>
              <a:rPr lang="en-US" dirty="0"/>
              <a:t>Accidents hurt trust in this technology</a:t>
            </a:r>
          </a:p>
          <a:p>
            <a:r>
              <a:rPr lang="en-US" dirty="0"/>
              <a:t>Safety is the most critical for self-driving cars</a:t>
            </a:r>
          </a:p>
          <a:p>
            <a:endParaRPr lang="en-US" dirty="0"/>
          </a:p>
        </p:txBody>
      </p:sp>
    </p:spTree>
    <p:extLst>
      <p:ext uri="{BB962C8B-B14F-4D97-AF65-F5344CB8AC3E}">
        <p14:creationId xmlns:p14="http://schemas.microsoft.com/office/powerpoint/2010/main" val="3944521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Background and Related Work</a:t>
            </a:r>
            <a:br>
              <a:rPr lang="en-US" sz="3600" dirty="0"/>
            </a:br>
            <a:endParaRPr lang="en-US" dirty="0"/>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History and current state</a:t>
            </a:r>
          </a:p>
          <a:p>
            <a:endParaRPr lang="en-US" dirty="0"/>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p:txBody>
          <a:bodyPr/>
          <a:lstStyle/>
          <a:p>
            <a:pPr marL="0" indent="0">
              <a:buNone/>
            </a:pPr>
            <a:r>
              <a:rPr lang="en-US" dirty="0"/>
              <a:t>Computer Vision is implemented for image and video processing </a:t>
            </a:r>
          </a:p>
          <a:p>
            <a:r>
              <a:rPr lang="en-US" dirty="0"/>
              <a:t>Typical computer vision tasks involve:</a:t>
            </a:r>
          </a:p>
          <a:p>
            <a:pPr lvl="1"/>
            <a:r>
              <a:rPr lang="en-US" dirty="0"/>
              <a:t>Object recognition </a:t>
            </a:r>
          </a:p>
          <a:p>
            <a:pPr lvl="1"/>
            <a:r>
              <a:rPr lang="en-US" dirty="0"/>
              <a:t>Identification</a:t>
            </a:r>
          </a:p>
          <a:p>
            <a:pPr lvl="1"/>
            <a:r>
              <a:rPr lang="en-US" dirty="0"/>
              <a:t>Detection</a:t>
            </a:r>
          </a:p>
          <a:p>
            <a:r>
              <a:rPr lang="en-US" dirty="0"/>
              <a:t>Deep Neural Networks are the most common ML techniques used for object detection for automated driving systems</a:t>
            </a:r>
          </a:p>
        </p:txBody>
      </p:sp>
    </p:spTree>
    <p:extLst>
      <p:ext uri="{BB962C8B-B14F-4D97-AF65-F5344CB8AC3E}">
        <p14:creationId xmlns:p14="http://schemas.microsoft.com/office/powerpoint/2010/main" val="3527532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Background and Related Work</a:t>
            </a:r>
            <a:br>
              <a:rPr lang="en-US" sz="3600" dirty="0"/>
            </a:br>
            <a:endParaRPr lang="en-US" dirty="0"/>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Literature review: OBJECT DETECTION AND RECOGNITION</a:t>
            </a:r>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p:txBody>
          <a:bodyPr/>
          <a:lstStyle/>
          <a:p>
            <a:r>
              <a:rPr lang="en-US" dirty="0"/>
              <a:t>“A Survey of Autonomous Driving: Common Practices and Emerging Technologies” by E. </a:t>
            </a:r>
            <a:r>
              <a:rPr lang="en-US" dirty="0" err="1"/>
              <a:t>Yurtsever</a:t>
            </a:r>
            <a:r>
              <a:rPr lang="en-US" dirty="0"/>
              <a:t> et al. gives a review of all state-of-the-art technologies and techniques used for autonomous vehicles.</a:t>
            </a:r>
          </a:p>
          <a:p>
            <a:pPr lvl="1"/>
            <a:r>
              <a:rPr lang="en-US" dirty="0"/>
              <a:t>Deep convolutional neural network (DCNN). All latest methods rely on DCNN and they are divided into two types: single-stage detection and regional proposal detection frameworks.</a:t>
            </a:r>
          </a:p>
          <a:p>
            <a:pPr lvl="1"/>
            <a:r>
              <a:rPr lang="en-US" dirty="0"/>
              <a:t>Most popular algorithm – YOLO (You Only Look Once)</a:t>
            </a:r>
          </a:p>
          <a:p>
            <a:pPr lvl="1"/>
            <a:r>
              <a:rPr lang="en-US" dirty="0"/>
              <a:t>Single Shot Detector (SSD) algorithm</a:t>
            </a:r>
          </a:p>
          <a:p>
            <a:pPr lvl="1"/>
            <a:r>
              <a:rPr lang="en-US" dirty="0"/>
              <a:t>Region Proposal Network (RPN) – for more powerful computers</a:t>
            </a:r>
          </a:p>
          <a:p>
            <a:endParaRPr lang="en-US" dirty="0"/>
          </a:p>
        </p:txBody>
      </p:sp>
    </p:spTree>
    <p:extLst>
      <p:ext uri="{BB962C8B-B14F-4D97-AF65-F5344CB8AC3E}">
        <p14:creationId xmlns:p14="http://schemas.microsoft.com/office/powerpoint/2010/main" val="1929933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Background and Related Work</a:t>
            </a:r>
            <a:br>
              <a:rPr lang="en-US" sz="3600" dirty="0"/>
            </a:br>
            <a:endParaRPr lang="en-US" dirty="0"/>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a:xfrm>
            <a:off x="396815" y="1199109"/>
            <a:ext cx="8419381" cy="521507"/>
          </a:xfrm>
        </p:spPr>
        <p:txBody>
          <a:bodyPr>
            <a:normAutofit/>
          </a:bodyPr>
          <a:lstStyle/>
          <a:p>
            <a:r>
              <a:rPr lang="en-US" sz="2000" dirty="0"/>
              <a:t>Literature review: PEDESTRIAN AGE CLASSIFICATION</a:t>
            </a:r>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a:xfrm>
            <a:off x="327804" y="1720616"/>
            <a:ext cx="8419381" cy="4143854"/>
          </a:xfrm>
        </p:spPr>
        <p:txBody>
          <a:bodyPr>
            <a:normAutofit fontScale="92500" lnSpcReduction="10000"/>
          </a:bodyPr>
          <a:lstStyle/>
          <a:p>
            <a:r>
              <a:rPr lang="en-US" dirty="0"/>
              <a:t>“Child And Adult Classification Using Biometric Features Based On Video Analytics” by O. Ince,  et al. describes classification of CCTV images of pedestrians </a:t>
            </a:r>
          </a:p>
          <a:p>
            <a:pPr lvl="1"/>
            <a:r>
              <a:rPr lang="en-US" dirty="0"/>
              <a:t>Method based on head-to-body ratio</a:t>
            </a:r>
          </a:p>
          <a:p>
            <a:pPr lvl="1"/>
            <a:r>
              <a:rPr lang="en-US" dirty="0"/>
              <a:t>Uses AdaBoost algorithm based on </a:t>
            </a:r>
            <a:r>
              <a:rPr lang="en-US" dirty="0" err="1"/>
              <a:t>Haar</a:t>
            </a:r>
            <a:r>
              <a:rPr lang="en-US" dirty="0"/>
              <a:t> cascaded classifiers to detect the whole body and then the head is detected with Local Binary Patterns (LBP) algorithm</a:t>
            </a:r>
          </a:p>
          <a:p>
            <a:r>
              <a:rPr lang="en-US" dirty="0"/>
              <a:t>“Fine-Grained Classification of Pedestrians in Video: Benchmark and State of the Art” by David Hall and Pietro </a:t>
            </a:r>
            <a:r>
              <a:rPr lang="en-US" dirty="0" err="1"/>
              <a:t>Perona</a:t>
            </a:r>
            <a:r>
              <a:rPr lang="en-US" dirty="0"/>
              <a:t> from California Institute of Technology introduced a fine-grained categorization of pedestrians in a video dataset.</a:t>
            </a:r>
          </a:p>
          <a:p>
            <a:pPr lvl="1"/>
            <a:r>
              <a:rPr lang="en-US" dirty="0"/>
              <a:t>Based on fine-grained labeling of Caltech Roadside Pedestrians (CRP) dataset</a:t>
            </a:r>
          </a:p>
          <a:p>
            <a:pPr lvl="1"/>
            <a:r>
              <a:rPr lang="en-US" dirty="0"/>
              <a:t>5 age classes</a:t>
            </a:r>
          </a:p>
          <a:p>
            <a:r>
              <a:rPr lang="en-US" dirty="0"/>
              <a:t>“Joint Attention in Autonomous Driving (JAAD)” by </a:t>
            </a:r>
            <a:r>
              <a:rPr lang="en-US" dirty="0" err="1"/>
              <a:t>Iuliia</a:t>
            </a:r>
            <a:r>
              <a:rPr lang="en-US" dirty="0"/>
              <a:t> </a:t>
            </a:r>
            <a:r>
              <a:rPr lang="en-US" dirty="0" err="1"/>
              <a:t>Kotseruba</a:t>
            </a:r>
            <a:r>
              <a:rPr lang="en-US" dirty="0"/>
              <a:t>, Amir </a:t>
            </a:r>
            <a:r>
              <a:rPr lang="en-US" dirty="0" err="1"/>
              <a:t>Rasouli</a:t>
            </a:r>
            <a:r>
              <a:rPr lang="en-US" dirty="0"/>
              <a:t> and John K. </a:t>
            </a:r>
            <a:r>
              <a:rPr lang="en-US" dirty="0" err="1"/>
              <a:t>Tsotsos</a:t>
            </a:r>
            <a:r>
              <a:rPr lang="en-US" dirty="0"/>
              <a:t> from York University produced a dataset for demonstration of behavioral variability of traffic participants.</a:t>
            </a:r>
          </a:p>
          <a:p>
            <a:pPr lvl="1"/>
            <a:r>
              <a:rPr lang="en-US" dirty="0"/>
              <a:t>4 age classes: Child, Young, Adult, Senior.</a:t>
            </a:r>
          </a:p>
          <a:p>
            <a:pPr lvl="1"/>
            <a:endParaRPr lang="en-US" dirty="0"/>
          </a:p>
        </p:txBody>
      </p:sp>
    </p:spTree>
    <p:extLst>
      <p:ext uri="{BB962C8B-B14F-4D97-AF65-F5344CB8AC3E}">
        <p14:creationId xmlns:p14="http://schemas.microsoft.com/office/powerpoint/2010/main" val="2723778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BB2CF-2198-4042-8C08-0FCD4597BDED}"/>
              </a:ext>
            </a:extLst>
          </p:cNvPr>
          <p:cNvSpPr>
            <a:spLocks noGrp="1"/>
          </p:cNvSpPr>
          <p:nvPr>
            <p:ph type="ctrTitle"/>
          </p:nvPr>
        </p:nvSpPr>
        <p:spPr/>
        <p:txBody>
          <a:bodyPr>
            <a:normAutofit fontScale="90000"/>
          </a:bodyPr>
          <a:lstStyle/>
          <a:p>
            <a:r>
              <a:rPr lang="en-US" sz="3600" dirty="0"/>
              <a:t>Background and Related Work</a:t>
            </a:r>
            <a:br>
              <a:rPr lang="en-US" sz="3600" dirty="0"/>
            </a:br>
            <a:endParaRPr lang="en-US" dirty="0"/>
          </a:p>
        </p:txBody>
      </p:sp>
      <p:sp>
        <p:nvSpPr>
          <p:cNvPr id="3" name="Subtitle 2">
            <a:extLst>
              <a:ext uri="{FF2B5EF4-FFF2-40B4-BE49-F238E27FC236}">
                <a16:creationId xmlns:a16="http://schemas.microsoft.com/office/drawing/2014/main" id="{B1BDAB5F-7384-410E-8E40-BD297F0D9CF8}"/>
              </a:ext>
            </a:extLst>
          </p:cNvPr>
          <p:cNvSpPr>
            <a:spLocks noGrp="1"/>
          </p:cNvSpPr>
          <p:nvPr>
            <p:ph type="subTitle" idx="1"/>
          </p:nvPr>
        </p:nvSpPr>
        <p:spPr/>
        <p:txBody>
          <a:bodyPr>
            <a:normAutofit fontScale="85000" lnSpcReduction="20000"/>
          </a:bodyPr>
          <a:lstStyle/>
          <a:p>
            <a:r>
              <a:rPr lang="en-US" dirty="0"/>
              <a:t>Bright examples of development and implementation</a:t>
            </a:r>
          </a:p>
          <a:p>
            <a:endParaRPr lang="en-US" dirty="0"/>
          </a:p>
        </p:txBody>
      </p:sp>
      <p:sp>
        <p:nvSpPr>
          <p:cNvPr id="4" name="Text Placeholder 3">
            <a:extLst>
              <a:ext uri="{FF2B5EF4-FFF2-40B4-BE49-F238E27FC236}">
                <a16:creationId xmlns:a16="http://schemas.microsoft.com/office/drawing/2014/main" id="{2D92B220-0A09-43CF-A926-F0366C96FD74}"/>
              </a:ext>
            </a:extLst>
          </p:cNvPr>
          <p:cNvSpPr>
            <a:spLocks noGrp="1"/>
          </p:cNvSpPr>
          <p:nvPr>
            <p:ph type="body" idx="2"/>
          </p:nvPr>
        </p:nvSpPr>
        <p:spPr/>
        <p:txBody>
          <a:bodyPr>
            <a:normAutofit/>
          </a:bodyPr>
          <a:lstStyle/>
          <a:p>
            <a:pPr marL="76200" indent="0">
              <a:buNone/>
            </a:pPr>
            <a:r>
              <a:rPr lang="en-US" dirty="0"/>
              <a:t>Autonomous vehicle companies that are ahead in development of the self-driving technology and perform real-world testing:</a:t>
            </a:r>
          </a:p>
          <a:p>
            <a:r>
              <a:rPr lang="en-US" dirty="0"/>
              <a:t>Waymo</a:t>
            </a:r>
          </a:p>
          <a:p>
            <a:r>
              <a:rPr lang="en-US" dirty="0"/>
              <a:t>GM Cruise</a:t>
            </a:r>
          </a:p>
          <a:p>
            <a:r>
              <a:rPr lang="en-US" dirty="0"/>
              <a:t>Argo AI</a:t>
            </a:r>
          </a:p>
          <a:p>
            <a:r>
              <a:rPr lang="en-US" dirty="0"/>
              <a:t>Tesla</a:t>
            </a:r>
          </a:p>
          <a:p>
            <a:r>
              <a:rPr lang="en-US" dirty="0"/>
              <a:t>Baidu</a:t>
            </a:r>
          </a:p>
          <a:p>
            <a:endParaRPr lang="en-US" dirty="0"/>
          </a:p>
          <a:p>
            <a:r>
              <a:rPr lang="en-US" dirty="0"/>
              <a:t>Also, significant input from these companies: Apple, Daimler, BMW, Audi, Volkswagen, Lyft, Uber, Amazon, </a:t>
            </a:r>
            <a:r>
              <a:rPr lang="en-US" dirty="0" err="1"/>
              <a:t>Nuro</a:t>
            </a:r>
            <a:r>
              <a:rPr lang="en-US" dirty="0"/>
              <a:t>, </a:t>
            </a:r>
            <a:r>
              <a:rPr lang="en-US" dirty="0" err="1"/>
              <a:t>Aptiv</a:t>
            </a:r>
            <a:r>
              <a:rPr lang="en-US" dirty="0"/>
              <a:t> and more.</a:t>
            </a:r>
          </a:p>
        </p:txBody>
      </p:sp>
    </p:spTree>
    <p:extLst>
      <p:ext uri="{BB962C8B-B14F-4D97-AF65-F5344CB8AC3E}">
        <p14:creationId xmlns:p14="http://schemas.microsoft.com/office/powerpoint/2010/main" val="360038344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TM02900688[[fn=Facet]]</Template>
  <TotalTime>10691</TotalTime>
  <Words>3951</Words>
  <Application>Microsoft Office PowerPoint</Application>
  <PresentationFormat>On-screen Show (4:3)</PresentationFormat>
  <Paragraphs>333</Paragraphs>
  <Slides>31</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Calibri</vt:lpstr>
      <vt:lpstr>Merriweather Sans</vt:lpstr>
      <vt:lpstr>Noto Sans Symbols</vt:lpstr>
      <vt:lpstr>TimesNewRomanPS-ItalicMT</vt:lpstr>
      <vt:lpstr>TimesNewRomanPSMT</vt:lpstr>
      <vt:lpstr>Trebuchet MS</vt:lpstr>
      <vt:lpstr>Wingdings 3</vt:lpstr>
      <vt:lpstr>Facet</vt:lpstr>
      <vt:lpstr>Design of Machine Learning Algorithm for Behavioral Prediction of Objects for Self-Driving Cars </vt:lpstr>
      <vt:lpstr>Outline</vt:lpstr>
      <vt:lpstr>Background and Related Work </vt:lpstr>
      <vt:lpstr>Background and Related Work </vt:lpstr>
      <vt:lpstr>Background and Related Work </vt:lpstr>
      <vt:lpstr>Background and Related Work </vt:lpstr>
      <vt:lpstr>Background and Related Work </vt:lpstr>
      <vt:lpstr>Background and Related Work </vt:lpstr>
      <vt:lpstr>Background and Related Work </vt:lpstr>
      <vt:lpstr>Proposed Methodology</vt:lpstr>
      <vt:lpstr>Proposed Methodology</vt:lpstr>
      <vt:lpstr>Proposed Methodology</vt:lpstr>
      <vt:lpstr>Proposed Methodology</vt:lpstr>
      <vt:lpstr>Proposed Methodology</vt:lpstr>
      <vt:lpstr>Proposed Methodology</vt:lpstr>
      <vt:lpstr>Machine Learning Techniques</vt:lpstr>
      <vt:lpstr>Machine Learning Techniques</vt:lpstr>
      <vt:lpstr>Machine Learning Techniques</vt:lpstr>
      <vt:lpstr>Machine Learning Techniques</vt:lpstr>
      <vt:lpstr>Machine Learning Techniques</vt:lpstr>
      <vt:lpstr>Machine Learning Techniques</vt:lpstr>
      <vt:lpstr>Datasets</vt:lpstr>
      <vt:lpstr>Datasets</vt:lpstr>
      <vt:lpstr>Datasets</vt:lpstr>
      <vt:lpstr>Datasets</vt:lpstr>
      <vt:lpstr>Initial Results (Work-In-Progress)</vt:lpstr>
      <vt:lpstr>Initial Results (Work-In-Progress)</vt:lpstr>
      <vt:lpstr>Future Work</vt:lpstr>
      <vt:lpstr>Conclusions</vt:lpstr>
      <vt:lpstr>References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Comparing ANN, SVM, and HMM based Machine Learning Methods for American Sign Language Recognition using Wearable Motion Sensors</dc:title>
  <dc:creator>Yevgeniy Byeloborodov;Sherif Rashad</dc:creator>
  <cp:lastModifiedBy>Yevgeniy Romanovich Byeloborodov</cp:lastModifiedBy>
  <cp:revision>185</cp:revision>
  <dcterms:modified xsi:type="dcterms:W3CDTF">2021-04-19T20:07:37Z</dcterms:modified>
</cp:coreProperties>
</file>