
<file path=[Content_Types].xml><?xml version="1.0" encoding="utf-8"?>
<Types xmlns="http://schemas.openxmlformats.org/package/2006/content-types">
  <Default Extension="jpeg" ContentType="image/jpeg"/>
  <Default Extension="m4a" ContentType="audio/mp4"/>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259" r:id="rId4"/>
    <p:sldId id="258" r:id="rId5"/>
    <p:sldId id="260" r:id="rId6"/>
    <p:sldId id="261" r:id="rId7"/>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10"/>
    <p:restoredTop sz="94662"/>
  </p:normalViewPr>
  <p:slideViewPr>
    <p:cSldViewPr snapToGrid="0" snapToObjects="1">
      <p:cViewPr varScale="1">
        <p:scale>
          <a:sx n="110" d="100"/>
          <a:sy n="110" d="100"/>
        </p:scale>
        <p:origin x="632" y="17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03963EF-CA10-49B8-BDC5-F87048F73FF6}" type="doc">
      <dgm:prSet loTypeId="urn:microsoft.com/office/officeart/2005/8/layout/default" loCatId="list" qsTypeId="urn:microsoft.com/office/officeart/2005/8/quickstyle/simple1" qsCatId="simple" csTypeId="urn:microsoft.com/office/officeart/2005/8/colors/accent1_2" csCatId="accent1" phldr="1"/>
      <dgm:spPr/>
      <dgm:t>
        <a:bodyPr/>
        <a:lstStyle/>
        <a:p>
          <a:endParaRPr lang="en-US"/>
        </a:p>
      </dgm:t>
    </dgm:pt>
    <dgm:pt modelId="{6F853F47-C83D-460C-A2AC-12ED3ED6A0EE}">
      <dgm:prSet/>
      <dgm:spPr/>
      <dgm:t>
        <a:bodyPr/>
        <a:lstStyle/>
        <a:p>
          <a:pPr algn="ctr"/>
          <a:r>
            <a:rPr lang="en-US" dirty="0"/>
            <a:t>Prioritize your assignments: Categorize your daily tasks into high, medium, and low priority, High Priority Example: Critical Assessments/Interventions</a:t>
          </a:r>
        </a:p>
        <a:p>
          <a:pPr algn="ctr"/>
          <a:r>
            <a:rPr lang="en-US" dirty="0"/>
            <a:t>Remember your ABC’s: Airway, Breathing, Circulation</a:t>
          </a:r>
        </a:p>
        <a:p>
          <a:pPr algn="ctr"/>
          <a:r>
            <a:rPr lang="en-US" dirty="0"/>
            <a:t> Delegate low priority tasks to unlicensed assistive Personnel (UAP’s) or family members. </a:t>
          </a:r>
        </a:p>
      </dgm:t>
    </dgm:pt>
    <dgm:pt modelId="{FEFA31CD-0F68-4137-A8AF-7C4C72F9E691}" type="parTrans" cxnId="{66821E1D-2DEA-4109-9520-93C6DD841115}">
      <dgm:prSet/>
      <dgm:spPr/>
      <dgm:t>
        <a:bodyPr/>
        <a:lstStyle/>
        <a:p>
          <a:endParaRPr lang="en-US"/>
        </a:p>
      </dgm:t>
    </dgm:pt>
    <dgm:pt modelId="{E8063B10-E7ED-4445-AAB7-5DB6893B9656}" type="sibTrans" cxnId="{66821E1D-2DEA-4109-9520-93C6DD841115}">
      <dgm:prSet/>
      <dgm:spPr/>
      <dgm:t>
        <a:bodyPr/>
        <a:lstStyle/>
        <a:p>
          <a:endParaRPr lang="en-US"/>
        </a:p>
      </dgm:t>
    </dgm:pt>
    <dgm:pt modelId="{8AE82FEF-4FF0-41CD-87C0-066A1CC05DC4}">
      <dgm:prSet/>
      <dgm:spPr/>
      <dgm:t>
        <a:bodyPr/>
        <a:lstStyle/>
        <a:p>
          <a:r>
            <a:rPr lang="en-US" dirty="0"/>
            <a:t>Organize your workload: Make a list for what you need to do for each patient</a:t>
          </a:r>
        </a:p>
        <a:p>
          <a:r>
            <a:rPr lang="en-US" dirty="0"/>
            <a:t> Gather all the supplies you need for that patient BEFORE going into their room</a:t>
          </a:r>
        </a:p>
        <a:p>
          <a:r>
            <a:rPr lang="en-US" dirty="0"/>
            <a:t> Keep a running list of important information that you may need to chart later for each patient (ex. Assessments, interventions, questions they may have for the doctor).</a:t>
          </a:r>
        </a:p>
      </dgm:t>
    </dgm:pt>
    <dgm:pt modelId="{A3DB7665-581C-4542-8DCB-8F8106BA90C5}" type="parTrans" cxnId="{C62C249A-22C5-4A8C-B20D-6248A12E684D}">
      <dgm:prSet/>
      <dgm:spPr/>
      <dgm:t>
        <a:bodyPr/>
        <a:lstStyle/>
        <a:p>
          <a:endParaRPr lang="en-US"/>
        </a:p>
      </dgm:t>
    </dgm:pt>
    <dgm:pt modelId="{93C6F101-5642-4453-BE85-F132F23B7B51}" type="sibTrans" cxnId="{C62C249A-22C5-4A8C-B20D-6248A12E684D}">
      <dgm:prSet/>
      <dgm:spPr/>
      <dgm:t>
        <a:bodyPr/>
        <a:lstStyle/>
        <a:p>
          <a:endParaRPr lang="en-US"/>
        </a:p>
      </dgm:t>
    </dgm:pt>
    <dgm:pt modelId="{EC68B9B7-0DEA-4AD2-B1E3-26E8763E038F}">
      <dgm:prSet/>
      <dgm:spPr/>
      <dgm:t>
        <a:bodyPr/>
        <a:lstStyle/>
        <a:p>
          <a:r>
            <a:rPr lang="en-US" dirty="0"/>
            <a:t>Be a team player: If you see another coworker struggling help them out</a:t>
          </a:r>
        </a:p>
        <a:p>
          <a:r>
            <a:rPr lang="en-US" dirty="0"/>
            <a:t>Remember every patient is your priority too, so every call light is your call light</a:t>
          </a:r>
        </a:p>
        <a:p>
          <a:r>
            <a:rPr lang="en-US" dirty="0"/>
            <a:t>Ask for help from your coworkers in times of need. You all are heroes, but even Batman has Robin.</a:t>
          </a:r>
        </a:p>
      </dgm:t>
    </dgm:pt>
    <dgm:pt modelId="{54CB244D-10D6-40F8-804B-5830709141DE}" type="parTrans" cxnId="{BA5A8DEB-8FBF-415D-9BFC-7CDADFF1DBF9}">
      <dgm:prSet/>
      <dgm:spPr/>
      <dgm:t>
        <a:bodyPr/>
        <a:lstStyle/>
        <a:p>
          <a:endParaRPr lang="en-US"/>
        </a:p>
      </dgm:t>
    </dgm:pt>
    <dgm:pt modelId="{9CAD38C4-AD8A-4175-B59D-5783F491C759}" type="sibTrans" cxnId="{BA5A8DEB-8FBF-415D-9BFC-7CDADFF1DBF9}">
      <dgm:prSet/>
      <dgm:spPr/>
      <dgm:t>
        <a:bodyPr/>
        <a:lstStyle/>
        <a:p>
          <a:endParaRPr lang="en-US"/>
        </a:p>
      </dgm:t>
    </dgm:pt>
    <dgm:pt modelId="{BC6DC3EF-057D-4388-85D3-3F8ECF89C4B1}">
      <dgm:prSet/>
      <dgm:spPr/>
      <dgm:t>
        <a:bodyPr/>
        <a:lstStyle/>
        <a:p>
          <a:r>
            <a:rPr lang="en-US" dirty="0"/>
            <a:t>Communication is key: Listen to your patient’s questions and concerns and communicate those to other healthcare disciplines if you cannot answer or address them</a:t>
          </a:r>
        </a:p>
        <a:p>
          <a:r>
            <a:rPr lang="en-US" dirty="0"/>
            <a:t>Round with the doctors. </a:t>
          </a:r>
        </a:p>
        <a:p>
          <a:r>
            <a:rPr lang="en-US" dirty="0"/>
            <a:t>Listen to the patient’s plan of action and ask as many of the questions during this face-to-face time, Be open and honest with your patient’s.</a:t>
          </a:r>
        </a:p>
      </dgm:t>
    </dgm:pt>
    <dgm:pt modelId="{92461F16-EA7E-4CC2-950F-0EEC04E7B91C}" type="parTrans" cxnId="{6842F9F7-C8F7-4D99-9CE9-E78A612807CB}">
      <dgm:prSet/>
      <dgm:spPr/>
      <dgm:t>
        <a:bodyPr/>
        <a:lstStyle/>
        <a:p>
          <a:endParaRPr lang="en-US"/>
        </a:p>
      </dgm:t>
    </dgm:pt>
    <dgm:pt modelId="{D300477D-C75B-4464-828A-B53C96274B1E}" type="sibTrans" cxnId="{6842F9F7-C8F7-4D99-9CE9-E78A612807CB}">
      <dgm:prSet/>
      <dgm:spPr/>
      <dgm:t>
        <a:bodyPr/>
        <a:lstStyle/>
        <a:p>
          <a:endParaRPr lang="en-US"/>
        </a:p>
      </dgm:t>
    </dgm:pt>
    <dgm:pt modelId="{F863A518-C72B-4284-A486-61BBFF71FAE6}">
      <dgm:prSet/>
      <dgm:spPr/>
      <dgm:t>
        <a:bodyPr/>
        <a:lstStyle/>
        <a:p>
          <a:r>
            <a:rPr lang="en-US" dirty="0"/>
            <a:t>Be open with administration: Communicate the concerns you are experiencing to them</a:t>
          </a:r>
        </a:p>
        <a:p>
          <a:r>
            <a:rPr lang="en-US" dirty="0"/>
            <a:t>Form focus groups to help with the understaffing problems</a:t>
          </a:r>
        </a:p>
        <a:p>
          <a:r>
            <a:rPr lang="en-US" dirty="0"/>
            <a:t>They may be able to offer incentives to combat the problem or get travel nursing agency’s on board. </a:t>
          </a:r>
        </a:p>
      </dgm:t>
    </dgm:pt>
    <dgm:pt modelId="{8F2AE422-E2B7-4F79-AEDD-BB959E50676E}" type="parTrans" cxnId="{B75F2CE1-4F44-4D6D-8D37-9BD83A76C442}">
      <dgm:prSet/>
      <dgm:spPr/>
      <dgm:t>
        <a:bodyPr/>
        <a:lstStyle/>
        <a:p>
          <a:endParaRPr lang="en-US"/>
        </a:p>
      </dgm:t>
    </dgm:pt>
    <dgm:pt modelId="{0AF0A9B4-4AD0-4B2B-86BF-3943A23B360B}" type="sibTrans" cxnId="{B75F2CE1-4F44-4D6D-8D37-9BD83A76C442}">
      <dgm:prSet/>
      <dgm:spPr/>
      <dgm:t>
        <a:bodyPr/>
        <a:lstStyle/>
        <a:p>
          <a:endParaRPr lang="en-US"/>
        </a:p>
      </dgm:t>
    </dgm:pt>
    <dgm:pt modelId="{74CE52CB-39EC-4C3D-9867-A2B342D60981}">
      <dgm:prSet/>
      <dgm:spPr/>
      <dgm:t>
        <a:bodyPr/>
        <a:lstStyle/>
        <a:p>
          <a:r>
            <a:rPr lang="en-US" dirty="0"/>
            <a:t>Self-care is important: Take a deep breath, Take your designated breaks. If you are unable to leave the unit, find a quiet place to relax</a:t>
          </a:r>
        </a:p>
        <a:p>
          <a:r>
            <a:rPr lang="en-US" dirty="0"/>
            <a:t> Leave work at work, Bring nutritious snacks/meals to work</a:t>
          </a:r>
        </a:p>
        <a:p>
          <a:r>
            <a:rPr lang="en-US" dirty="0"/>
            <a:t>Do not work on all of your scheduled days off, Understand the burnout is real, Get plenty of rest. </a:t>
          </a:r>
        </a:p>
      </dgm:t>
    </dgm:pt>
    <dgm:pt modelId="{DC97AFFF-B622-4C14-8E25-8425B8CE0DB4}" type="parTrans" cxnId="{9982F078-13D8-4F9F-B926-A1FBFFDDBB45}">
      <dgm:prSet/>
      <dgm:spPr/>
      <dgm:t>
        <a:bodyPr/>
        <a:lstStyle/>
        <a:p>
          <a:endParaRPr lang="en-US"/>
        </a:p>
      </dgm:t>
    </dgm:pt>
    <dgm:pt modelId="{A5369377-5710-408E-AA1F-5AD386E60C21}" type="sibTrans" cxnId="{9982F078-13D8-4F9F-B926-A1FBFFDDBB45}">
      <dgm:prSet/>
      <dgm:spPr/>
      <dgm:t>
        <a:bodyPr/>
        <a:lstStyle/>
        <a:p>
          <a:endParaRPr lang="en-US"/>
        </a:p>
      </dgm:t>
    </dgm:pt>
    <dgm:pt modelId="{E0FA9348-BB5F-4D8A-88E6-D94BD7C1F019}">
      <dgm:prSet/>
      <dgm:spPr/>
      <dgm:t>
        <a:bodyPr/>
        <a:lstStyle/>
        <a:p>
          <a:r>
            <a:rPr lang="en-US" dirty="0"/>
            <a:t>Keep a positive attitude: Remember why you wanted to be a nurse</a:t>
          </a:r>
        </a:p>
        <a:p>
          <a:r>
            <a:rPr lang="en-US" dirty="0"/>
            <a:t> Know that you can make a huge impact on someone’s life</a:t>
          </a:r>
        </a:p>
        <a:p>
          <a:r>
            <a:rPr lang="en-US" dirty="0"/>
            <a:t>Practice positive self-talk</a:t>
          </a:r>
        </a:p>
        <a:p>
          <a:r>
            <a:rPr lang="en-US" dirty="0"/>
            <a:t>Focus on the end goal, and not on the small things that are in the way</a:t>
          </a:r>
        </a:p>
        <a:p>
          <a:r>
            <a:rPr lang="en-US" dirty="0"/>
            <a:t>Do not over complicate tasks. </a:t>
          </a:r>
        </a:p>
      </dgm:t>
    </dgm:pt>
    <dgm:pt modelId="{D114E48B-C7A1-4033-97A5-C4E23732C598}" type="parTrans" cxnId="{F749813E-6AE4-4579-9DAE-84CF328F450D}">
      <dgm:prSet/>
      <dgm:spPr/>
      <dgm:t>
        <a:bodyPr/>
        <a:lstStyle/>
        <a:p>
          <a:endParaRPr lang="en-US"/>
        </a:p>
      </dgm:t>
    </dgm:pt>
    <dgm:pt modelId="{7E2011F7-BCFD-4B33-A534-0A5B0FBAFF62}" type="sibTrans" cxnId="{F749813E-6AE4-4579-9DAE-84CF328F450D}">
      <dgm:prSet/>
      <dgm:spPr/>
      <dgm:t>
        <a:bodyPr/>
        <a:lstStyle/>
        <a:p>
          <a:endParaRPr lang="en-US"/>
        </a:p>
      </dgm:t>
    </dgm:pt>
    <dgm:pt modelId="{98DDAE46-1B85-4278-A7CE-BCE9B7866E07}">
      <dgm:prSet/>
      <dgm:spPr/>
      <dgm:t>
        <a:bodyPr/>
        <a:lstStyle/>
        <a:p>
          <a:r>
            <a:rPr lang="en-US" dirty="0"/>
            <a:t>Delegate effectively: Remember the 5 rights of delegation (right task, right circumstance, right person, right supervision, and right direction/communication)</a:t>
          </a:r>
        </a:p>
        <a:p>
          <a:r>
            <a:rPr lang="en-US" dirty="0"/>
            <a:t>Things that cannot be delegated are tasks that require clinical reasoning, nursing judgement, or critical interventions/decision making</a:t>
          </a:r>
        </a:p>
        <a:p>
          <a:r>
            <a:rPr lang="en-US" dirty="0"/>
            <a:t>Write down tasks that you have delegated, so you can follow up on them. </a:t>
          </a:r>
        </a:p>
      </dgm:t>
    </dgm:pt>
    <dgm:pt modelId="{A494FCA6-8C21-4903-B6FB-176732C28408}" type="parTrans" cxnId="{D8E8114E-C3BF-46DF-AB2C-566AA845D1CF}">
      <dgm:prSet/>
      <dgm:spPr/>
      <dgm:t>
        <a:bodyPr/>
        <a:lstStyle/>
        <a:p>
          <a:endParaRPr lang="en-US"/>
        </a:p>
      </dgm:t>
    </dgm:pt>
    <dgm:pt modelId="{2D8EDC18-A87B-4310-9CBC-A4C30BD13C39}" type="sibTrans" cxnId="{D8E8114E-C3BF-46DF-AB2C-566AA845D1CF}">
      <dgm:prSet/>
      <dgm:spPr/>
      <dgm:t>
        <a:bodyPr/>
        <a:lstStyle/>
        <a:p>
          <a:endParaRPr lang="en-US"/>
        </a:p>
      </dgm:t>
    </dgm:pt>
    <dgm:pt modelId="{ECBA9FE9-01BB-9444-B3FF-2E3D41352E07}" type="pres">
      <dgm:prSet presAssocID="{003963EF-CA10-49B8-BDC5-F87048F73FF6}" presName="diagram" presStyleCnt="0">
        <dgm:presLayoutVars>
          <dgm:dir/>
          <dgm:resizeHandles val="exact"/>
        </dgm:presLayoutVars>
      </dgm:prSet>
      <dgm:spPr/>
    </dgm:pt>
    <dgm:pt modelId="{9A3EBA90-C580-D642-957E-82958A06209D}" type="pres">
      <dgm:prSet presAssocID="{6F853F47-C83D-460C-A2AC-12ED3ED6A0EE}" presName="node" presStyleLbl="node1" presStyleIdx="0" presStyleCnt="8">
        <dgm:presLayoutVars>
          <dgm:bulletEnabled val="1"/>
        </dgm:presLayoutVars>
      </dgm:prSet>
      <dgm:spPr/>
    </dgm:pt>
    <dgm:pt modelId="{F834DE0D-1555-4B47-8183-2CC84F13E6A2}" type="pres">
      <dgm:prSet presAssocID="{E8063B10-E7ED-4445-AAB7-5DB6893B9656}" presName="sibTrans" presStyleCnt="0"/>
      <dgm:spPr/>
    </dgm:pt>
    <dgm:pt modelId="{3105E72D-4941-EB4F-AA9A-7C64BA8E21B5}" type="pres">
      <dgm:prSet presAssocID="{8AE82FEF-4FF0-41CD-87C0-066A1CC05DC4}" presName="node" presStyleLbl="node1" presStyleIdx="1" presStyleCnt="8">
        <dgm:presLayoutVars>
          <dgm:bulletEnabled val="1"/>
        </dgm:presLayoutVars>
      </dgm:prSet>
      <dgm:spPr/>
    </dgm:pt>
    <dgm:pt modelId="{9B34D035-A440-7E41-BC8A-711B8E319ADF}" type="pres">
      <dgm:prSet presAssocID="{93C6F101-5642-4453-BE85-F132F23B7B51}" presName="sibTrans" presStyleCnt="0"/>
      <dgm:spPr/>
    </dgm:pt>
    <dgm:pt modelId="{5526FF10-7D77-4140-9EF6-34DAAE2E040C}" type="pres">
      <dgm:prSet presAssocID="{EC68B9B7-0DEA-4AD2-B1E3-26E8763E038F}" presName="node" presStyleLbl="node1" presStyleIdx="2" presStyleCnt="8">
        <dgm:presLayoutVars>
          <dgm:bulletEnabled val="1"/>
        </dgm:presLayoutVars>
      </dgm:prSet>
      <dgm:spPr/>
    </dgm:pt>
    <dgm:pt modelId="{E91D3BD5-BA0D-484A-8AEE-EC8FAB9E3768}" type="pres">
      <dgm:prSet presAssocID="{9CAD38C4-AD8A-4175-B59D-5783F491C759}" presName="sibTrans" presStyleCnt="0"/>
      <dgm:spPr/>
    </dgm:pt>
    <dgm:pt modelId="{5F11E6B0-70EB-6641-A811-F9ACBA7F5427}" type="pres">
      <dgm:prSet presAssocID="{BC6DC3EF-057D-4388-85D3-3F8ECF89C4B1}" presName="node" presStyleLbl="node1" presStyleIdx="3" presStyleCnt="8">
        <dgm:presLayoutVars>
          <dgm:bulletEnabled val="1"/>
        </dgm:presLayoutVars>
      </dgm:prSet>
      <dgm:spPr/>
    </dgm:pt>
    <dgm:pt modelId="{CC55A049-B348-354A-AD18-7D885433E50E}" type="pres">
      <dgm:prSet presAssocID="{D300477D-C75B-4464-828A-B53C96274B1E}" presName="sibTrans" presStyleCnt="0"/>
      <dgm:spPr/>
    </dgm:pt>
    <dgm:pt modelId="{4A3ECD6C-1C02-7E47-8201-45E3FD155656}" type="pres">
      <dgm:prSet presAssocID="{F863A518-C72B-4284-A486-61BBFF71FAE6}" presName="node" presStyleLbl="node1" presStyleIdx="4" presStyleCnt="8">
        <dgm:presLayoutVars>
          <dgm:bulletEnabled val="1"/>
        </dgm:presLayoutVars>
      </dgm:prSet>
      <dgm:spPr/>
    </dgm:pt>
    <dgm:pt modelId="{4F394790-A11A-6D49-9D4E-3E9A930689C6}" type="pres">
      <dgm:prSet presAssocID="{0AF0A9B4-4AD0-4B2B-86BF-3943A23B360B}" presName="sibTrans" presStyleCnt="0"/>
      <dgm:spPr/>
    </dgm:pt>
    <dgm:pt modelId="{75C3A7AB-20F7-B74A-8E7E-A01B39430ACF}" type="pres">
      <dgm:prSet presAssocID="{74CE52CB-39EC-4C3D-9867-A2B342D60981}" presName="node" presStyleLbl="node1" presStyleIdx="5" presStyleCnt="8">
        <dgm:presLayoutVars>
          <dgm:bulletEnabled val="1"/>
        </dgm:presLayoutVars>
      </dgm:prSet>
      <dgm:spPr/>
    </dgm:pt>
    <dgm:pt modelId="{5B997CAA-EDC5-BE44-8F33-6F98971AFA26}" type="pres">
      <dgm:prSet presAssocID="{A5369377-5710-408E-AA1F-5AD386E60C21}" presName="sibTrans" presStyleCnt="0"/>
      <dgm:spPr/>
    </dgm:pt>
    <dgm:pt modelId="{B3E688DB-E705-504B-BFF0-7256D94982E1}" type="pres">
      <dgm:prSet presAssocID="{E0FA9348-BB5F-4D8A-88E6-D94BD7C1F019}" presName="node" presStyleLbl="node1" presStyleIdx="6" presStyleCnt="8">
        <dgm:presLayoutVars>
          <dgm:bulletEnabled val="1"/>
        </dgm:presLayoutVars>
      </dgm:prSet>
      <dgm:spPr/>
    </dgm:pt>
    <dgm:pt modelId="{4C39BB2F-41F2-6A4B-BB75-12723C61ED7F}" type="pres">
      <dgm:prSet presAssocID="{7E2011F7-BCFD-4B33-A534-0A5B0FBAFF62}" presName="sibTrans" presStyleCnt="0"/>
      <dgm:spPr/>
    </dgm:pt>
    <dgm:pt modelId="{80DB9A1A-5111-8B4D-A7FD-EBD633024E01}" type="pres">
      <dgm:prSet presAssocID="{98DDAE46-1B85-4278-A7CE-BCE9B7866E07}" presName="node" presStyleLbl="node1" presStyleIdx="7" presStyleCnt="8">
        <dgm:presLayoutVars>
          <dgm:bulletEnabled val="1"/>
        </dgm:presLayoutVars>
      </dgm:prSet>
      <dgm:spPr/>
    </dgm:pt>
  </dgm:ptLst>
  <dgm:cxnLst>
    <dgm:cxn modelId="{83088A03-5BA4-1E47-BCD4-552519A79CF9}" type="presOf" srcId="{F863A518-C72B-4284-A486-61BBFF71FAE6}" destId="{4A3ECD6C-1C02-7E47-8201-45E3FD155656}" srcOrd="0" destOrd="0" presId="urn:microsoft.com/office/officeart/2005/8/layout/default"/>
    <dgm:cxn modelId="{8EEF2506-C58B-7B4A-8998-824A1BA37103}" type="presOf" srcId="{74CE52CB-39EC-4C3D-9867-A2B342D60981}" destId="{75C3A7AB-20F7-B74A-8E7E-A01B39430ACF}" srcOrd="0" destOrd="0" presId="urn:microsoft.com/office/officeart/2005/8/layout/default"/>
    <dgm:cxn modelId="{7294F307-5837-0746-8D5E-95E5CB4F56EC}" type="presOf" srcId="{EC68B9B7-0DEA-4AD2-B1E3-26E8763E038F}" destId="{5526FF10-7D77-4140-9EF6-34DAAE2E040C}" srcOrd="0" destOrd="0" presId="urn:microsoft.com/office/officeart/2005/8/layout/default"/>
    <dgm:cxn modelId="{70D1531A-488D-C547-BDF3-AC3FF533B4FE}" type="presOf" srcId="{003963EF-CA10-49B8-BDC5-F87048F73FF6}" destId="{ECBA9FE9-01BB-9444-B3FF-2E3D41352E07}" srcOrd="0" destOrd="0" presId="urn:microsoft.com/office/officeart/2005/8/layout/default"/>
    <dgm:cxn modelId="{66821E1D-2DEA-4109-9520-93C6DD841115}" srcId="{003963EF-CA10-49B8-BDC5-F87048F73FF6}" destId="{6F853F47-C83D-460C-A2AC-12ED3ED6A0EE}" srcOrd="0" destOrd="0" parTransId="{FEFA31CD-0F68-4137-A8AF-7C4C72F9E691}" sibTransId="{E8063B10-E7ED-4445-AAB7-5DB6893B9656}"/>
    <dgm:cxn modelId="{F749813E-6AE4-4579-9DAE-84CF328F450D}" srcId="{003963EF-CA10-49B8-BDC5-F87048F73FF6}" destId="{E0FA9348-BB5F-4D8A-88E6-D94BD7C1F019}" srcOrd="6" destOrd="0" parTransId="{D114E48B-C7A1-4033-97A5-C4E23732C598}" sibTransId="{7E2011F7-BCFD-4B33-A534-0A5B0FBAFF62}"/>
    <dgm:cxn modelId="{D8E8114E-C3BF-46DF-AB2C-566AA845D1CF}" srcId="{003963EF-CA10-49B8-BDC5-F87048F73FF6}" destId="{98DDAE46-1B85-4278-A7CE-BCE9B7866E07}" srcOrd="7" destOrd="0" parTransId="{A494FCA6-8C21-4903-B6FB-176732C28408}" sibTransId="{2D8EDC18-A87B-4310-9CBC-A4C30BD13C39}"/>
    <dgm:cxn modelId="{C177FE67-1832-9942-8688-C7D52F382D08}" type="presOf" srcId="{98DDAE46-1B85-4278-A7CE-BCE9B7866E07}" destId="{80DB9A1A-5111-8B4D-A7FD-EBD633024E01}" srcOrd="0" destOrd="0" presId="urn:microsoft.com/office/officeart/2005/8/layout/default"/>
    <dgm:cxn modelId="{9982F078-13D8-4F9F-B926-A1FBFFDDBB45}" srcId="{003963EF-CA10-49B8-BDC5-F87048F73FF6}" destId="{74CE52CB-39EC-4C3D-9867-A2B342D60981}" srcOrd="5" destOrd="0" parTransId="{DC97AFFF-B622-4C14-8E25-8425B8CE0DB4}" sibTransId="{A5369377-5710-408E-AA1F-5AD386E60C21}"/>
    <dgm:cxn modelId="{43149398-4A68-834F-89C0-AC7EB8A147E6}" type="presOf" srcId="{E0FA9348-BB5F-4D8A-88E6-D94BD7C1F019}" destId="{B3E688DB-E705-504B-BFF0-7256D94982E1}" srcOrd="0" destOrd="0" presId="urn:microsoft.com/office/officeart/2005/8/layout/default"/>
    <dgm:cxn modelId="{C62C249A-22C5-4A8C-B20D-6248A12E684D}" srcId="{003963EF-CA10-49B8-BDC5-F87048F73FF6}" destId="{8AE82FEF-4FF0-41CD-87C0-066A1CC05DC4}" srcOrd="1" destOrd="0" parTransId="{A3DB7665-581C-4542-8DCB-8F8106BA90C5}" sibTransId="{93C6F101-5642-4453-BE85-F132F23B7B51}"/>
    <dgm:cxn modelId="{34CCD09D-155A-C64D-A309-79708352952B}" type="presOf" srcId="{8AE82FEF-4FF0-41CD-87C0-066A1CC05DC4}" destId="{3105E72D-4941-EB4F-AA9A-7C64BA8E21B5}" srcOrd="0" destOrd="0" presId="urn:microsoft.com/office/officeart/2005/8/layout/default"/>
    <dgm:cxn modelId="{C8E5EFB5-828D-054D-A5E0-08B722EB0EEC}" type="presOf" srcId="{6F853F47-C83D-460C-A2AC-12ED3ED6A0EE}" destId="{9A3EBA90-C580-D642-957E-82958A06209D}" srcOrd="0" destOrd="0" presId="urn:microsoft.com/office/officeart/2005/8/layout/default"/>
    <dgm:cxn modelId="{366A10BA-1D49-8745-8FA4-982B96E0F4C5}" type="presOf" srcId="{BC6DC3EF-057D-4388-85D3-3F8ECF89C4B1}" destId="{5F11E6B0-70EB-6641-A811-F9ACBA7F5427}" srcOrd="0" destOrd="0" presId="urn:microsoft.com/office/officeart/2005/8/layout/default"/>
    <dgm:cxn modelId="{B75F2CE1-4F44-4D6D-8D37-9BD83A76C442}" srcId="{003963EF-CA10-49B8-BDC5-F87048F73FF6}" destId="{F863A518-C72B-4284-A486-61BBFF71FAE6}" srcOrd="4" destOrd="0" parTransId="{8F2AE422-E2B7-4F79-AEDD-BB959E50676E}" sibTransId="{0AF0A9B4-4AD0-4B2B-86BF-3943A23B360B}"/>
    <dgm:cxn modelId="{BA5A8DEB-8FBF-415D-9BFC-7CDADFF1DBF9}" srcId="{003963EF-CA10-49B8-BDC5-F87048F73FF6}" destId="{EC68B9B7-0DEA-4AD2-B1E3-26E8763E038F}" srcOrd="2" destOrd="0" parTransId="{54CB244D-10D6-40F8-804B-5830709141DE}" sibTransId="{9CAD38C4-AD8A-4175-B59D-5783F491C759}"/>
    <dgm:cxn modelId="{6842F9F7-C8F7-4D99-9CE9-E78A612807CB}" srcId="{003963EF-CA10-49B8-BDC5-F87048F73FF6}" destId="{BC6DC3EF-057D-4388-85D3-3F8ECF89C4B1}" srcOrd="3" destOrd="0" parTransId="{92461F16-EA7E-4CC2-950F-0EEC04E7B91C}" sibTransId="{D300477D-C75B-4464-828A-B53C96274B1E}"/>
    <dgm:cxn modelId="{79668B4D-F53D-C64B-B566-2FEB762B0EA8}" type="presParOf" srcId="{ECBA9FE9-01BB-9444-B3FF-2E3D41352E07}" destId="{9A3EBA90-C580-D642-957E-82958A06209D}" srcOrd="0" destOrd="0" presId="urn:microsoft.com/office/officeart/2005/8/layout/default"/>
    <dgm:cxn modelId="{1E107A80-41F5-FD44-9A52-6510F037F7B6}" type="presParOf" srcId="{ECBA9FE9-01BB-9444-B3FF-2E3D41352E07}" destId="{F834DE0D-1555-4B47-8183-2CC84F13E6A2}" srcOrd="1" destOrd="0" presId="urn:microsoft.com/office/officeart/2005/8/layout/default"/>
    <dgm:cxn modelId="{C7703354-3C74-8E4A-BE0E-44C7ABE8F333}" type="presParOf" srcId="{ECBA9FE9-01BB-9444-B3FF-2E3D41352E07}" destId="{3105E72D-4941-EB4F-AA9A-7C64BA8E21B5}" srcOrd="2" destOrd="0" presId="urn:microsoft.com/office/officeart/2005/8/layout/default"/>
    <dgm:cxn modelId="{D3EC2069-23A7-D54B-9A5B-0A41F785C282}" type="presParOf" srcId="{ECBA9FE9-01BB-9444-B3FF-2E3D41352E07}" destId="{9B34D035-A440-7E41-BC8A-711B8E319ADF}" srcOrd="3" destOrd="0" presId="urn:microsoft.com/office/officeart/2005/8/layout/default"/>
    <dgm:cxn modelId="{B5147994-2970-1C4E-B692-8F8CE51359A2}" type="presParOf" srcId="{ECBA9FE9-01BB-9444-B3FF-2E3D41352E07}" destId="{5526FF10-7D77-4140-9EF6-34DAAE2E040C}" srcOrd="4" destOrd="0" presId="urn:microsoft.com/office/officeart/2005/8/layout/default"/>
    <dgm:cxn modelId="{BA46BE7C-94CE-3E42-828B-CE441B723740}" type="presParOf" srcId="{ECBA9FE9-01BB-9444-B3FF-2E3D41352E07}" destId="{E91D3BD5-BA0D-484A-8AEE-EC8FAB9E3768}" srcOrd="5" destOrd="0" presId="urn:microsoft.com/office/officeart/2005/8/layout/default"/>
    <dgm:cxn modelId="{9A6B1C0C-3E85-1041-AFBF-2474CEBFAF36}" type="presParOf" srcId="{ECBA9FE9-01BB-9444-B3FF-2E3D41352E07}" destId="{5F11E6B0-70EB-6641-A811-F9ACBA7F5427}" srcOrd="6" destOrd="0" presId="urn:microsoft.com/office/officeart/2005/8/layout/default"/>
    <dgm:cxn modelId="{71CF086C-9C52-F644-859E-C20B000EC7D0}" type="presParOf" srcId="{ECBA9FE9-01BB-9444-B3FF-2E3D41352E07}" destId="{CC55A049-B348-354A-AD18-7D885433E50E}" srcOrd="7" destOrd="0" presId="urn:microsoft.com/office/officeart/2005/8/layout/default"/>
    <dgm:cxn modelId="{DB78DAF4-FAEF-CE4B-9221-2D553FAB1B3C}" type="presParOf" srcId="{ECBA9FE9-01BB-9444-B3FF-2E3D41352E07}" destId="{4A3ECD6C-1C02-7E47-8201-45E3FD155656}" srcOrd="8" destOrd="0" presId="urn:microsoft.com/office/officeart/2005/8/layout/default"/>
    <dgm:cxn modelId="{00F7F446-5E37-7544-8EF6-54FDF51855F1}" type="presParOf" srcId="{ECBA9FE9-01BB-9444-B3FF-2E3D41352E07}" destId="{4F394790-A11A-6D49-9D4E-3E9A930689C6}" srcOrd="9" destOrd="0" presId="urn:microsoft.com/office/officeart/2005/8/layout/default"/>
    <dgm:cxn modelId="{1B8218ED-D573-0E49-9F07-84E3601B4B1B}" type="presParOf" srcId="{ECBA9FE9-01BB-9444-B3FF-2E3D41352E07}" destId="{75C3A7AB-20F7-B74A-8E7E-A01B39430ACF}" srcOrd="10" destOrd="0" presId="urn:microsoft.com/office/officeart/2005/8/layout/default"/>
    <dgm:cxn modelId="{15B77B87-5725-DD47-ACB3-C1715239B86D}" type="presParOf" srcId="{ECBA9FE9-01BB-9444-B3FF-2E3D41352E07}" destId="{5B997CAA-EDC5-BE44-8F33-6F98971AFA26}" srcOrd="11" destOrd="0" presId="urn:microsoft.com/office/officeart/2005/8/layout/default"/>
    <dgm:cxn modelId="{A43B9C7F-08C0-9F42-BC2B-BEFC3CE207AA}" type="presParOf" srcId="{ECBA9FE9-01BB-9444-B3FF-2E3D41352E07}" destId="{B3E688DB-E705-504B-BFF0-7256D94982E1}" srcOrd="12" destOrd="0" presId="urn:microsoft.com/office/officeart/2005/8/layout/default"/>
    <dgm:cxn modelId="{99E2505F-F744-B54F-9A95-C9B8A1818B9B}" type="presParOf" srcId="{ECBA9FE9-01BB-9444-B3FF-2E3D41352E07}" destId="{4C39BB2F-41F2-6A4B-BB75-12723C61ED7F}" srcOrd="13" destOrd="0" presId="urn:microsoft.com/office/officeart/2005/8/layout/default"/>
    <dgm:cxn modelId="{1D57B57F-BB84-E741-88C7-E2B6F8742762}" type="presParOf" srcId="{ECBA9FE9-01BB-9444-B3FF-2E3D41352E07}" destId="{80DB9A1A-5111-8B4D-A7FD-EBD633024E01}" srcOrd="14"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A3EBA90-C580-D642-957E-82958A06209D}">
      <dsp:nvSpPr>
        <dsp:cNvPr id="0" name=""/>
        <dsp:cNvSpPr/>
      </dsp:nvSpPr>
      <dsp:spPr>
        <a:xfrm>
          <a:off x="2812" y="208974"/>
          <a:ext cx="2231527" cy="1338916"/>
        </a:xfrm>
        <a:prstGeom prst="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34290" rIns="34290" bIns="34290" numCol="1" spcCol="1270" anchor="ctr" anchorCtr="0">
          <a:noAutofit/>
        </a:bodyPr>
        <a:lstStyle/>
        <a:p>
          <a:pPr marL="0" lvl="0" indent="0" algn="ctr" defTabSz="400050">
            <a:lnSpc>
              <a:spcPct val="90000"/>
            </a:lnSpc>
            <a:spcBef>
              <a:spcPct val="0"/>
            </a:spcBef>
            <a:spcAft>
              <a:spcPct val="35000"/>
            </a:spcAft>
            <a:buNone/>
          </a:pPr>
          <a:r>
            <a:rPr lang="en-US" sz="900" kern="1200" dirty="0"/>
            <a:t>Prioritize your assignments: Categorize your daily tasks into high, medium, and low priority, High Priority Example: Critical Assessments/Interventions</a:t>
          </a:r>
        </a:p>
        <a:p>
          <a:pPr marL="0" lvl="0" indent="0" algn="ctr" defTabSz="400050">
            <a:lnSpc>
              <a:spcPct val="90000"/>
            </a:lnSpc>
            <a:spcBef>
              <a:spcPct val="0"/>
            </a:spcBef>
            <a:spcAft>
              <a:spcPct val="35000"/>
            </a:spcAft>
            <a:buNone/>
          </a:pPr>
          <a:r>
            <a:rPr lang="en-US" sz="900" kern="1200" dirty="0"/>
            <a:t>Remember your ABC’s: Airway, Breathing, Circulation</a:t>
          </a:r>
        </a:p>
        <a:p>
          <a:pPr marL="0" lvl="0" indent="0" algn="ctr" defTabSz="400050">
            <a:lnSpc>
              <a:spcPct val="90000"/>
            </a:lnSpc>
            <a:spcBef>
              <a:spcPct val="0"/>
            </a:spcBef>
            <a:spcAft>
              <a:spcPct val="35000"/>
            </a:spcAft>
            <a:buNone/>
          </a:pPr>
          <a:r>
            <a:rPr lang="en-US" sz="900" kern="1200" dirty="0"/>
            <a:t> Delegate low priority tasks to unlicensed assistive Personnel (UAP’s) or family members. </a:t>
          </a:r>
        </a:p>
      </dsp:txBody>
      <dsp:txXfrm>
        <a:off x="2812" y="208974"/>
        <a:ext cx="2231527" cy="1338916"/>
      </dsp:txXfrm>
    </dsp:sp>
    <dsp:sp modelId="{3105E72D-4941-EB4F-AA9A-7C64BA8E21B5}">
      <dsp:nvSpPr>
        <dsp:cNvPr id="0" name=""/>
        <dsp:cNvSpPr/>
      </dsp:nvSpPr>
      <dsp:spPr>
        <a:xfrm>
          <a:off x="2457493" y="208974"/>
          <a:ext cx="2231527" cy="1338916"/>
        </a:xfrm>
        <a:prstGeom prst="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34290" rIns="34290" bIns="34290" numCol="1" spcCol="1270" anchor="ctr" anchorCtr="0">
          <a:noAutofit/>
        </a:bodyPr>
        <a:lstStyle/>
        <a:p>
          <a:pPr marL="0" lvl="0" indent="0" algn="ctr" defTabSz="400050">
            <a:lnSpc>
              <a:spcPct val="90000"/>
            </a:lnSpc>
            <a:spcBef>
              <a:spcPct val="0"/>
            </a:spcBef>
            <a:spcAft>
              <a:spcPct val="35000"/>
            </a:spcAft>
            <a:buNone/>
          </a:pPr>
          <a:r>
            <a:rPr lang="en-US" sz="900" kern="1200" dirty="0"/>
            <a:t>Organize your workload: Make a list for what you need to do for each patient</a:t>
          </a:r>
        </a:p>
        <a:p>
          <a:pPr marL="0" lvl="0" indent="0" algn="ctr" defTabSz="400050">
            <a:lnSpc>
              <a:spcPct val="90000"/>
            </a:lnSpc>
            <a:spcBef>
              <a:spcPct val="0"/>
            </a:spcBef>
            <a:spcAft>
              <a:spcPct val="35000"/>
            </a:spcAft>
            <a:buNone/>
          </a:pPr>
          <a:r>
            <a:rPr lang="en-US" sz="900" kern="1200" dirty="0"/>
            <a:t> Gather all the supplies you need for that patient BEFORE going into their room</a:t>
          </a:r>
        </a:p>
        <a:p>
          <a:pPr marL="0" lvl="0" indent="0" algn="ctr" defTabSz="400050">
            <a:lnSpc>
              <a:spcPct val="90000"/>
            </a:lnSpc>
            <a:spcBef>
              <a:spcPct val="0"/>
            </a:spcBef>
            <a:spcAft>
              <a:spcPct val="35000"/>
            </a:spcAft>
            <a:buNone/>
          </a:pPr>
          <a:r>
            <a:rPr lang="en-US" sz="900" kern="1200" dirty="0"/>
            <a:t> Keep a running list of important information that you may need to chart later for each patient (ex. Assessments, interventions, questions they may have for the doctor).</a:t>
          </a:r>
        </a:p>
      </dsp:txBody>
      <dsp:txXfrm>
        <a:off x="2457493" y="208974"/>
        <a:ext cx="2231527" cy="1338916"/>
      </dsp:txXfrm>
    </dsp:sp>
    <dsp:sp modelId="{5526FF10-7D77-4140-9EF6-34DAAE2E040C}">
      <dsp:nvSpPr>
        <dsp:cNvPr id="0" name=""/>
        <dsp:cNvSpPr/>
      </dsp:nvSpPr>
      <dsp:spPr>
        <a:xfrm>
          <a:off x="4912174" y="208974"/>
          <a:ext cx="2231527" cy="1338916"/>
        </a:xfrm>
        <a:prstGeom prst="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34290" rIns="34290" bIns="34290" numCol="1" spcCol="1270" anchor="ctr" anchorCtr="0">
          <a:noAutofit/>
        </a:bodyPr>
        <a:lstStyle/>
        <a:p>
          <a:pPr marL="0" lvl="0" indent="0" algn="ctr" defTabSz="400050">
            <a:lnSpc>
              <a:spcPct val="90000"/>
            </a:lnSpc>
            <a:spcBef>
              <a:spcPct val="0"/>
            </a:spcBef>
            <a:spcAft>
              <a:spcPct val="35000"/>
            </a:spcAft>
            <a:buNone/>
          </a:pPr>
          <a:r>
            <a:rPr lang="en-US" sz="900" kern="1200" dirty="0"/>
            <a:t>Be a team player: If you see another coworker struggling help them out</a:t>
          </a:r>
        </a:p>
        <a:p>
          <a:pPr marL="0" lvl="0" indent="0" algn="ctr" defTabSz="400050">
            <a:lnSpc>
              <a:spcPct val="90000"/>
            </a:lnSpc>
            <a:spcBef>
              <a:spcPct val="0"/>
            </a:spcBef>
            <a:spcAft>
              <a:spcPct val="35000"/>
            </a:spcAft>
            <a:buNone/>
          </a:pPr>
          <a:r>
            <a:rPr lang="en-US" sz="900" kern="1200" dirty="0"/>
            <a:t>Remember every patient is your priority too, so every call light is your call light</a:t>
          </a:r>
        </a:p>
        <a:p>
          <a:pPr marL="0" lvl="0" indent="0" algn="ctr" defTabSz="400050">
            <a:lnSpc>
              <a:spcPct val="90000"/>
            </a:lnSpc>
            <a:spcBef>
              <a:spcPct val="0"/>
            </a:spcBef>
            <a:spcAft>
              <a:spcPct val="35000"/>
            </a:spcAft>
            <a:buNone/>
          </a:pPr>
          <a:r>
            <a:rPr lang="en-US" sz="900" kern="1200" dirty="0"/>
            <a:t>Ask for help from your coworkers in times of need. You all are heroes, but even Batman has Robin.</a:t>
          </a:r>
        </a:p>
      </dsp:txBody>
      <dsp:txXfrm>
        <a:off x="4912174" y="208974"/>
        <a:ext cx="2231527" cy="1338916"/>
      </dsp:txXfrm>
    </dsp:sp>
    <dsp:sp modelId="{5F11E6B0-70EB-6641-A811-F9ACBA7F5427}">
      <dsp:nvSpPr>
        <dsp:cNvPr id="0" name=""/>
        <dsp:cNvSpPr/>
      </dsp:nvSpPr>
      <dsp:spPr>
        <a:xfrm>
          <a:off x="7366855" y="208974"/>
          <a:ext cx="2231527" cy="1338916"/>
        </a:xfrm>
        <a:prstGeom prst="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34290" rIns="34290" bIns="34290" numCol="1" spcCol="1270" anchor="ctr" anchorCtr="0">
          <a:noAutofit/>
        </a:bodyPr>
        <a:lstStyle/>
        <a:p>
          <a:pPr marL="0" lvl="0" indent="0" algn="ctr" defTabSz="400050">
            <a:lnSpc>
              <a:spcPct val="90000"/>
            </a:lnSpc>
            <a:spcBef>
              <a:spcPct val="0"/>
            </a:spcBef>
            <a:spcAft>
              <a:spcPct val="35000"/>
            </a:spcAft>
            <a:buNone/>
          </a:pPr>
          <a:r>
            <a:rPr lang="en-US" sz="900" kern="1200" dirty="0"/>
            <a:t>Communication is key: Listen to your patient’s questions and concerns and communicate those to other healthcare disciplines if you cannot answer or address them</a:t>
          </a:r>
        </a:p>
        <a:p>
          <a:pPr marL="0" lvl="0" indent="0" algn="ctr" defTabSz="400050">
            <a:lnSpc>
              <a:spcPct val="90000"/>
            </a:lnSpc>
            <a:spcBef>
              <a:spcPct val="0"/>
            </a:spcBef>
            <a:spcAft>
              <a:spcPct val="35000"/>
            </a:spcAft>
            <a:buNone/>
          </a:pPr>
          <a:r>
            <a:rPr lang="en-US" sz="900" kern="1200" dirty="0"/>
            <a:t>Round with the doctors. </a:t>
          </a:r>
        </a:p>
        <a:p>
          <a:pPr marL="0" lvl="0" indent="0" algn="ctr" defTabSz="400050">
            <a:lnSpc>
              <a:spcPct val="90000"/>
            </a:lnSpc>
            <a:spcBef>
              <a:spcPct val="0"/>
            </a:spcBef>
            <a:spcAft>
              <a:spcPct val="35000"/>
            </a:spcAft>
            <a:buNone/>
          </a:pPr>
          <a:r>
            <a:rPr lang="en-US" sz="900" kern="1200" dirty="0"/>
            <a:t>Listen to the patient’s plan of action and ask as many of the questions during this face-to-face time, Be open and honest with your patient’s.</a:t>
          </a:r>
        </a:p>
      </dsp:txBody>
      <dsp:txXfrm>
        <a:off x="7366855" y="208974"/>
        <a:ext cx="2231527" cy="1338916"/>
      </dsp:txXfrm>
    </dsp:sp>
    <dsp:sp modelId="{4A3ECD6C-1C02-7E47-8201-45E3FD155656}">
      <dsp:nvSpPr>
        <dsp:cNvPr id="0" name=""/>
        <dsp:cNvSpPr/>
      </dsp:nvSpPr>
      <dsp:spPr>
        <a:xfrm>
          <a:off x="2812" y="1771044"/>
          <a:ext cx="2231527" cy="1338916"/>
        </a:xfrm>
        <a:prstGeom prst="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34290" rIns="34290" bIns="34290" numCol="1" spcCol="1270" anchor="ctr" anchorCtr="0">
          <a:noAutofit/>
        </a:bodyPr>
        <a:lstStyle/>
        <a:p>
          <a:pPr marL="0" lvl="0" indent="0" algn="ctr" defTabSz="400050">
            <a:lnSpc>
              <a:spcPct val="90000"/>
            </a:lnSpc>
            <a:spcBef>
              <a:spcPct val="0"/>
            </a:spcBef>
            <a:spcAft>
              <a:spcPct val="35000"/>
            </a:spcAft>
            <a:buNone/>
          </a:pPr>
          <a:r>
            <a:rPr lang="en-US" sz="900" kern="1200" dirty="0"/>
            <a:t>Be open with administration: Communicate the concerns you are experiencing to them</a:t>
          </a:r>
        </a:p>
        <a:p>
          <a:pPr marL="0" lvl="0" indent="0" algn="ctr" defTabSz="400050">
            <a:lnSpc>
              <a:spcPct val="90000"/>
            </a:lnSpc>
            <a:spcBef>
              <a:spcPct val="0"/>
            </a:spcBef>
            <a:spcAft>
              <a:spcPct val="35000"/>
            </a:spcAft>
            <a:buNone/>
          </a:pPr>
          <a:r>
            <a:rPr lang="en-US" sz="900" kern="1200" dirty="0"/>
            <a:t>Form focus groups to help with the understaffing problems</a:t>
          </a:r>
        </a:p>
        <a:p>
          <a:pPr marL="0" lvl="0" indent="0" algn="ctr" defTabSz="400050">
            <a:lnSpc>
              <a:spcPct val="90000"/>
            </a:lnSpc>
            <a:spcBef>
              <a:spcPct val="0"/>
            </a:spcBef>
            <a:spcAft>
              <a:spcPct val="35000"/>
            </a:spcAft>
            <a:buNone/>
          </a:pPr>
          <a:r>
            <a:rPr lang="en-US" sz="900" kern="1200" dirty="0"/>
            <a:t>They may be able to offer incentives to combat the problem or get travel nursing agency’s on board. </a:t>
          </a:r>
        </a:p>
      </dsp:txBody>
      <dsp:txXfrm>
        <a:off x="2812" y="1771044"/>
        <a:ext cx="2231527" cy="1338916"/>
      </dsp:txXfrm>
    </dsp:sp>
    <dsp:sp modelId="{75C3A7AB-20F7-B74A-8E7E-A01B39430ACF}">
      <dsp:nvSpPr>
        <dsp:cNvPr id="0" name=""/>
        <dsp:cNvSpPr/>
      </dsp:nvSpPr>
      <dsp:spPr>
        <a:xfrm>
          <a:off x="2457493" y="1771044"/>
          <a:ext cx="2231527" cy="1338916"/>
        </a:xfrm>
        <a:prstGeom prst="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34290" rIns="34290" bIns="34290" numCol="1" spcCol="1270" anchor="ctr" anchorCtr="0">
          <a:noAutofit/>
        </a:bodyPr>
        <a:lstStyle/>
        <a:p>
          <a:pPr marL="0" lvl="0" indent="0" algn="ctr" defTabSz="400050">
            <a:lnSpc>
              <a:spcPct val="90000"/>
            </a:lnSpc>
            <a:spcBef>
              <a:spcPct val="0"/>
            </a:spcBef>
            <a:spcAft>
              <a:spcPct val="35000"/>
            </a:spcAft>
            <a:buNone/>
          </a:pPr>
          <a:r>
            <a:rPr lang="en-US" sz="900" kern="1200" dirty="0"/>
            <a:t>Self-care is important: Take a deep breath, Take your designated breaks. If you are unable to leave the unit, find a quiet place to relax</a:t>
          </a:r>
        </a:p>
        <a:p>
          <a:pPr marL="0" lvl="0" indent="0" algn="ctr" defTabSz="400050">
            <a:lnSpc>
              <a:spcPct val="90000"/>
            </a:lnSpc>
            <a:spcBef>
              <a:spcPct val="0"/>
            </a:spcBef>
            <a:spcAft>
              <a:spcPct val="35000"/>
            </a:spcAft>
            <a:buNone/>
          </a:pPr>
          <a:r>
            <a:rPr lang="en-US" sz="900" kern="1200" dirty="0"/>
            <a:t> Leave work at work, Bring nutritious snacks/meals to work</a:t>
          </a:r>
        </a:p>
        <a:p>
          <a:pPr marL="0" lvl="0" indent="0" algn="ctr" defTabSz="400050">
            <a:lnSpc>
              <a:spcPct val="90000"/>
            </a:lnSpc>
            <a:spcBef>
              <a:spcPct val="0"/>
            </a:spcBef>
            <a:spcAft>
              <a:spcPct val="35000"/>
            </a:spcAft>
            <a:buNone/>
          </a:pPr>
          <a:r>
            <a:rPr lang="en-US" sz="900" kern="1200" dirty="0"/>
            <a:t>Do not work on all of your scheduled days off, Understand the burnout is real, Get plenty of rest. </a:t>
          </a:r>
        </a:p>
      </dsp:txBody>
      <dsp:txXfrm>
        <a:off x="2457493" y="1771044"/>
        <a:ext cx="2231527" cy="1338916"/>
      </dsp:txXfrm>
    </dsp:sp>
    <dsp:sp modelId="{B3E688DB-E705-504B-BFF0-7256D94982E1}">
      <dsp:nvSpPr>
        <dsp:cNvPr id="0" name=""/>
        <dsp:cNvSpPr/>
      </dsp:nvSpPr>
      <dsp:spPr>
        <a:xfrm>
          <a:off x="4912174" y="1771044"/>
          <a:ext cx="2231527" cy="1338916"/>
        </a:xfrm>
        <a:prstGeom prst="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34290" rIns="34290" bIns="34290" numCol="1" spcCol="1270" anchor="ctr" anchorCtr="0">
          <a:noAutofit/>
        </a:bodyPr>
        <a:lstStyle/>
        <a:p>
          <a:pPr marL="0" lvl="0" indent="0" algn="ctr" defTabSz="400050">
            <a:lnSpc>
              <a:spcPct val="90000"/>
            </a:lnSpc>
            <a:spcBef>
              <a:spcPct val="0"/>
            </a:spcBef>
            <a:spcAft>
              <a:spcPct val="35000"/>
            </a:spcAft>
            <a:buNone/>
          </a:pPr>
          <a:r>
            <a:rPr lang="en-US" sz="900" kern="1200" dirty="0"/>
            <a:t>Keep a positive attitude: Remember why you wanted to be a nurse</a:t>
          </a:r>
        </a:p>
        <a:p>
          <a:pPr marL="0" lvl="0" indent="0" algn="ctr" defTabSz="400050">
            <a:lnSpc>
              <a:spcPct val="90000"/>
            </a:lnSpc>
            <a:spcBef>
              <a:spcPct val="0"/>
            </a:spcBef>
            <a:spcAft>
              <a:spcPct val="35000"/>
            </a:spcAft>
            <a:buNone/>
          </a:pPr>
          <a:r>
            <a:rPr lang="en-US" sz="900" kern="1200" dirty="0"/>
            <a:t> Know that you can make a huge impact on someone’s life</a:t>
          </a:r>
        </a:p>
        <a:p>
          <a:pPr marL="0" lvl="0" indent="0" algn="ctr" defTabSz="400050">
            <a:lnSpc>
              <a:spcPct val="90000"/>
            </a:lnSpc>
            <a:spcBef>
              <a:spcPct val="0"/>
            </a:spcBef>
            <a:spcAft>
              <a:spcPct val="35000"/>
            </a:spcAft>
            <a:buNone/>
          </a:pPr>
          <a:r>
            <a:rPr lang="en-US" sz="900" kern="1200" dirty="0"/>
            <a:t>Practice positive self-talk</a:t>
          </a:r>
        </a:p>
        <a:p>
          <a:pPr marL="0" lvl="0" indent="0" algn="ctr" defTabSz="400050">
            <a:lnSpc>
              <a:spcPct val="90000"/>
            </a:lnSpc>
            <a:spcBef>
              <a:spcPct val="0"/>
            </a:spcBef>
            <a:spcAft>
              <a:spcPct val="35000"/>
            </a:spcAft>
            <a:buNone/>
          </a:pPr>
          <a:r>
            <a:rPr lang="en-US" sz="900" kern="1200" dirty="0"/>
            <a:t>Focus on the end goal, and not on the small things that are in the way</a:t>
          </a:r>
        </a:p>
        <a:p>
          <a:pPr marL="0" lvl="0" indent="0" algn="ctr" defTabSz="400050">
            <a:lnSpc>
              <a:spcPct val="90000"/>
            </a:lnSpc>
            <a:spcBef>
              <a:spcPct val="0"/>
            </a:spcBef>
            <a:spcAft>
              <a:spcPct val="35000"/>
            </a:spcAft>
            <a:buNone/>
          </a:pPr>
          <a:r>
            <a:rPr lang="en-US" sz="900" kern="1200" dirty="0"/>
            <a:t>Do not over complicate tasks. </a:t>
          </a:r>
        </a:p>
      </dsp:txBody>
      <dsp:txXfrm>
        <a:off x="4912174" y="1771044"/>
        <a:ext cx="2231527" cy="1338916"/>
      </dsp:txXfrm>
    </dsp:sp>
    <dsp:sp modelId="{80DB9A1A-5111-8B4D-A7FD-EBD633024E01}">
      <dsp:nvSpPr>
        <dsp:cNvPr id="0" name=""/>
        <dsp:cNvSpPr/>
      </dsp:nvSpPr>
      <dsp:spPr>
        <a:xfrm>
          <a:off x="7366855" y="1771044"/>
          <a:ext cx="2231527" cy="1338916"/>
        </a:xfrm>
        <a:prstGeom prst="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34290" rIns="34290" bIns="34290" numCol="1" spcCol="1270" anchor="ctr" anchorCtr="0">
          <a:noAutofit/>
        </a:bodyPr>
        <a:lstStyle/>
        <a:p>
          <a:pPr marL="0" lvl="0" indent="0" algn="ctr" defTabSz="400050">
            <a:lnSpc>
              <a:spcPct val="90000"/>
            </a:lnSpc>
            <a:spcBef>
              <a:spcPct val="0"/>
            </a:spcBef>
            <a:spcAft>
              <a:spcPct val="35000"/>
            </a:spcAft>
            <a:buNone/>
          </a:pPr>
          <a:r>
            <a:rPr lang="en-US" sz="900" kern="1200" dirty="0"/>
            <a:t>Delegate effectively: Remember the 5 rights of delegation (right task, right circumstance, right person, right supervision, and right direction/communication)</a:t>
          </a:r>
        </a:p>
        <a:p>
          <a:pPr marL="0" lvl="0" indent="0" algn="ctr" defTabSz="400050">
            <a:lnSpc>
              <a:spcPct val="90000"/>
            </a:lnSpc>
            <a:spcBef>
              <a:spcPct val="0"/>
            </a:spcBef>
            <a:spcAft>
              <a:spcPct val="35000"/>
            </a:spcAft>
            <a:buNone/>
          </a:pPr>
          <a:r>
            <a:rPr lang="en-US" sz="900" kern="1200" dirty="0"/>
            <a:t>Things that cannot be delegated are tasks that require clinical reasoning, nursing judgement, or critical interventions/decision making</a:t>
          </a:r>
        </a:p>
        <a:p>
          <a:pPr marL="0" lvl="0" indent="0" algn="ctr" defTabSz="400050">
            <a:lnSpc>
              <a:spcPct val="90000"/>
            </a:lnSpc>
            <a:spcBef>
              <a:spcPct val="0"/>
            </a:spcBef>
            <a:spcAft>
              <a:spcPct val="35000"/>
            </a:spcAft>
            <a:buNone/>
          </a:pPr>
          <a:r>
            <a:rPr lang="en-US" sz="900" kern="1200" dirty="0"/>
            <a:t>Write down tasks that you have delegated, so you can follow up on them. </a:t>
          </a:r>
        </a:p>
      </dsp:txBody>
      <dsp:txXfrm>
        <a:off x="7366855" y="1771044"/>
        <a:ext cx="2231527" cy="1338916"/>
      </dsp:txXfrm>
    </dsp:sp>
  </dsp:spTree>
</dsp:drawing>
</file>

<file path=ppt/diagrams/layout1.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16934" y="0"/>
            <a:ext cx="12231160" cy="6856214"/>
            <a:chOff x="-16934" y="0"/>
            <a:chExt cx="12231160" cy="6856214"/>
          </a:xfrm>
        </p:grpSpPr>
        <p:pic>
          <p:nvPicPr>
            <p:cNvPr id="16" name="Picture 15" descr="HD-PanelTitleR1.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6" name="Rectangle 25"/>
            <p:cNvSpPr/>
            <p:nvPr/>
          </p:nvSpPr>
          <p:spPr>
            <a:xfrm>
              <a:off x="2328332" y="1540931"/>
              <a:ext cx="7543802" cy="3835401"/>
            </a:xfrm>
            <a:prstGeom prst="rect">
              <a:avLst/>
            </a:prstGeom>
            <a:noFill/>
            <a:ln w="15875">
              <a:miter lim="800000"/>
            </a:ln>
          </p:spPr>
          <p:style>
            <a:lnRef idx="1">
              <a:schemeClr val="accent1"/>
            </a:lnRef>
            <a:fillRef idx="3">
              <a:schemeClr val="accent1"/>
            </a:fillRef>
            <a:effectRef idx="2">
              <a:schemeClr val="accent1"/>
            </a:effectRef>
            <a:fontRef idx="minor">
              <a:schemeClr val="lt1"/>
            </a:fontRef>
          </p:style>
        </p:sp>
        <p:pic>
          <p:nvPicPr>
            <p:cNvPr id="17" name="Picture 16"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16934" y="3147609"/>
              <a:ext cx="2478024" cy="612648"/>
            </a:xfrm>
            <a:prstGeom prst="rect">
              <a:avLst/>
            </a:prstGeom>
          </p:spPr>
        </p:pic>
        <p:pic>
          <p:nvPicPr>
            <p:cNvPr id="20" name="Picture 19"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9736202" y="3147609"/>
              <a:ext cx="2478024" cy="612648"/>
            </a:xfrm>
            <a:prstGeom prst="rect">
              <a:avLst/>
            </a:prstGeom>
          </p:spPr>
        </p:pic>
      </p:grpSp>
      <p:sp>
        <p:nvSpPr>
          <p:cNvPr id="2" name="Title 1"/>
          <p:cNvSpPr>
            <a:spLocks noGrp="1"/>
          </p:cNvSpPr>
          <p:nvPr>
            <p:ph type="ctrTitle"/>
          </p:nvPr>
        </p:nvSpPr>
        <p:spPr>
          <a:xfrm>
            <a:off x="2692398" y="1871131"/>
            <a:ext cx="6815669" cy="1515533"/>
          </a:xfrm>
        </p:spPr>
        <p:txBody>
          <a:bodyPr anchor="b">
            <a:noAutofit/>
          </a:bodyPr>
          <a:lstStyle>
            <a:lvl1pPr algn="ctr">
              <a:defRPr sz="5400">
                <a:effectLst/>
              </a:defRPr>
            </a:lvl1pPr>
          </a:lstStyle>
          <a:p>
            <a:r>
              <a:rPr lang="en-US"/>
              <a:t>Click to edit Master title style</a:t>
            </a:r>
            <a:endParaRPr lang="en-US" dirty="0"/>
          </a:p>
        </p:txBody>
      </p:sp>
      <p:sp>
        <p:nvSpPr>
          <p:cNvPr id="3" name="Subtitle 2"/>
          <p:cNvSpPr>
            <a:spLocks noGrp="1"/>
          </p:cNvSpPr>
          <p:nvPr>
            <p:ph type="subTitle" idx="1"/>
          </p:nvPr>
        </p:nvSpPr>
        <p:spPr>
          <a:xfrm>
            <a:off x="2692398" y="3657597"/>
            <a:ext cx="6815669" cy="1320802"/>
          </a:xfrm>
        </p:spPr>
        <p:txBody>
          <a:bodyPr anchor="t">
            <a:normAutofit/>
          </a:bodyPr>
          <a:lstStyle>
            <a:lvl1pPr marL="0" indent="0" algn="ctr">
              <a:buNone/>
              <a:defRPr sz="21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a:xfrm>
            <a:off x="7983232" y="5037663"/>
            <a:ext cx="897467" cy="279400"/>
          </a:xfrm>
        </p:spPr>
        <p:txBody>
          <a:bodyPr/>
          <a:lstStyle/>
          <a:p>
            <a:fld id="{B61BEF0D-F0BB-DE4B-95CE-6DB70DBA9567}" type="datetimeFigureOut">
              <a:rPr lang="en-US" dirty="0"/>
              <a:pPr/>
              <a:t>4/13/21</a:t>
            </a:fld>
            <a:endParaRPr lang="en-US" dirty="0"/>
          </a:p>
        </p:txBody>
      </p:sp>
      <p:sp>
        <p:nvSpPr>
          <p:cNvPr id="5" name="Footer Placeholder 4"/>
          <p:cNvSpPr>
            <a:spLocks noGrp="1"/>
          </p:cNvSpPr>
          <p:nvPr>
            <p:ph type="ftr" sz="quarter" idx="11"/>
          </p:nvPr>
        </p:nvSpPr>
        <p:spPr>
          <a:xfrm>
            <a:off x="2692397" y="5037663"/>
            <a:ext cx="5214635" cy="279400"/>
          </a:xfrm>
        </p:spPr>
        <p:txBody>
          <a:bodyPr/>
          <a:lstStyle/>
          <a:p>
            <a:endParaRPr lang="en-US" dirty="0"/>
          </a:p>
        </p:txBody>
      </p:sp>
      <p:sp>
        <p:nvSpPr>
          <p:cNvPr id="6" name="Slide Number Placeholder 5"/>
          <p:cNvSpPr>
            <a:spLocks noGrp="1"/>
          </p:cNvSpPr>
          <p:nvPr>
            <p:ph type="sldNum" sz="quarter" idx="12"/>
          </p:nvPr>
        </p:nvSpPr>
        <p:spPr>
          <a:xfrm>
            <a:off x="8956900" y="5037663"/>
            <a:ext cx="551167" cy="279400"/>
          </a:xfrm>
        </p:spPr>
        <p:txBody>
          <a:bodyPr/>
          <a:lstStyle/>
          <a:p>
            <a:fld id="{D57F1E4F-1CFF-5643-939E-217C01CDF565}" type="slidenum">
              <a:rPr lang="en-US" dirty="0"/>
              <a:pPr/>
              <a:t>‹#›</a:t>
            </a:fld>
            <a:endParaRPr lang="en-US" dirty="0"/>
          </a:p>
        </p:txBody>
      </p:sp>
      <p:cxnSp>
        <p:nvCxnSpPr>
          <p:cNvPr id="15" name="Straight Connector 14"/>
          <p:cNvCxnSpPr/>
          <p:nvPr/>
        </p:nvCxnSpPr>
        <p:spPr>
          <a:xfrm>
            <a:off x="2692399" y="3522131"/>
            <a:ext cx="6815668" cy="0"/>
          </a:xfrm>
          <a:prstGeom prst="line">
            <a:avLst/>
          </a:prstGeom>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95401" y="4815415"/>
            <a:ext cx="9609666" cy="566738"/>
          </a:xfrm>
        </p:spPr>
        <p:txBody>
          <a:bodyPr anchor="b">
            <a:normAutofit/>
          </a:bodyPr>
          <a:lstStyle>
            <a:lvl1pPr algn="ctr">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1041427" y="1041399"/>
            <a:ext cx="10105972" cy="3335869"/>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1295401" y="5382153"/>
            <a:ext cx="9609666" cy="493712"/>
          </a:xfrm>
        </p:spPr>
        <p:txBody>
          <a:bodyPr>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4/13/21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303868" y="982132"/>
            <a:ext cx="9592732" cy="2954868"/>
          </a:xfrm>
        </p:spPr>
        <p:txBody>
          <a:bodyPr anchor="ctr">
            <a:normAutofit/>
          </a:bodyPr>
          <a:lstStyle>
            <a:lvl1pPr algn="ctr">
              <a:defRPr sz="3200" b="0" cap="none"/>
            </a:lvl1pPr>
          </a:lstStyle>
          <a:p>
            <a:r>
              <a:rPr lang="en-US"/>
              <a:t>Click to edit Master title style</a:t>
            </a:r>
            <a:endParaRPr lang="en-US" dirty="0"/>
          </a:p>
        </p:txBody>
      </p:sp>
      <p:sp>
        <p:nvSpPr>
          <p:cNvPr id="3" name="Text Placeholder 2"/>
          <p:cNvSpPr>
            <a:spLocks noGrp="1"/>
          </p:cNvSpPr>
          <p:nvPr>
            <p:ph type="body" idx="1"/>
          </p:nvPr>
        </p:nvSpPr>
        <p:spPr>
          <a:xfrm>
            <a:off x="1303868" y="4343399"/>
            <a:ext cx="9592732"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4/13/21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cxnSp>
        <p:nvCxnSpPr>
          <p:cNvPr id="15" name="Straight Connector 14"/>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370668"/>
          </a:xfrm>
        </p:spPr>
        <p:txBody>
          <a:bodyPr anchor="ctr">
            <a:normAutofit/>
          </a:bodyPr>
          <a:lstStyle>
            <a:lvl1pPr algn="ctr">
              <a:defRPr sz="3200" b="0" cap="none">
                <a:solidFill>
                  <a:schemeClr val="tx1"/>
                </a:solidFill>
              </a:defRPr>
            </a:lvl1pPr>
          </a:lstStyle>
          <a:p>
            <a:r>
              <a:rPr lang="en-US"/>
              <a:t>Click to edit Master title style</a:t>
            </a:r>
            <a:endParaRPr lang="en-US" dirty="0"/>
          </a:p>
        </p:txBody>
      </p:sp>
      <p:sp>
        <p:nvSpPr>
          <p:cNvPr id="10" name="Text Placeholder 9"/>
          <p:cNvSpPr>
            <a:spLocks noGrp="1"/>
          </p:cNvSpPr>
          <p:nvPr>
            <p:ph type="body" sz="quarter" idx="13"/>
          </p:nvPr>
        </p:nvSpPr>
        <p:spPr>
          <a:xfrm>
            <a:off x="1674812" y="3352800"/>
            <a:ext cx="8839202" cy="584200"/>
          </a:xfrm>
        </p:spPr>
        <p:txBody>
          <a:bodyPr anchor="ctr">
            <a:normAutofit/>
          </a:bodyPr>
          <a:lstStyle>
            <a:lvl1pPr marL="0" indent="0" algn="r">
              <a:buFontTx/>
              <a:buNone/>
              <a:defRPr sz="20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1295401" y="4343399"/>
            <a:ext cx="9609666"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4/13/21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
        <p:nvSpPr>
          <p:cNvPr id="14" name="TextBox 13"/>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10600267" y="2827870"/>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19" name="Straight Connector 18"/>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295402" y="3308581"/>
            <a:ext cx="9609668" cy="1468800"/>
          </a:xfrm>
        </p:spPr>
        <p:txBody>
          <a:bodyPr anchor="b">
            <a:normAutofit/>
          </a:bodyPr>
          <a:lstStyle>
            <a:lvl1pPr algn="l">
              <a:defRPr sz="3200" b="0" cap="none"/>
            </a:lvl1pPr>
          </a:lstStyle>
          <a:p>
            <a:r>
              <a:rPr lang="en-US"/>
              <a:t>Click to edit Master title style</a:t>
            </a:r>
            <a:endParaRPr lang="en-US" dirty="0"/>
          </a:p>
        </p:txBody>
      </p:sp>
      <p:sp>
        <p:nvSpPr>
          <p:cNvPr id="3" name="Text Placeholder 2"/>
          <p:cNvSpPr>
            <a:spLocks noGrp="1"/>
          </p:cNvSpPr>
          <p:nvPr>
            <p:ph type="body" idx="1"/>
          </p:nvPr>
        </p:nvSpPr>
        <p:spPr>
          <a:xfrm>
            <a:off x="1295401" y="4777381"/>
            <a:ext cx="9609668" cy="860400"/>
          </a:xfrm>
        </p:spPr>
        <p:txBody>
          <a:bodyPr anchor="t">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4/13/21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243668"/>
          </a:xfrm>
        </p:spPr>
        <p:txBody>
          <a:bodyPr anchor="ctr">
            <a:normAutofit/>
          </a:bodyPr>
          <a:lstStyle>
            <a:lvl1pPr algn="ctr">
              <a:defRPr sz="3200" b="0" cap="none">
                <a:solidFill>
                  <a:schemeClr val="tx1"/>
                </a:solidFill>
              </a:defRPr>
            </a:lvl1pPr>
          </a:lstStyle>
          <a:p>
            <a:r>
              <a:rPr lang="en-US"/>
              <a:t>Click to edit Master title style</a:t>
            </a:r>
            <a:endParaRPr lang="en-US" dirty="0"/>
          </a:p>
        </p:txBody>
      </p:sp>
      <p:sp>
        <p:nvSpPr>
          <p:cNvPr id="23" name="Text Placeholder 2"/>
          <p:cNvSpPr>
            <a:spLocks noGrp="1"/>
          </p:cNvSpPr>
          <p:nvPr>
            <p:ph type="body" idx="13"/>
          </p:nvPr>
        </p:nvSpPr>
        <p:spPr>
          <a:xfrm>
            <a:off x="1295401" y="3639312"/>
            <a:ext cx="9609668" cy="886968"/>
          </a:xfrm>
        </p:spPr>
        <p:txBody>
          <a:bodyPr anchor="b">
            <a:normAutofit/>
          </a:bodyPr>
          <a:lstStyle>
            <a:lvl1pPr marL="0" indent="0" algn="l">
              <a:spcBef>
                <a:spcPts val="0"/>
              </a:spcBef>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3" name="Text Placeholder 2"/>
          <p:cNvSpPr>
            <a:spLocks noGrp="1"/>
          </p:cNvSpPr>
          <p:nvPr>
            <p:ph type="body" idx="1"/>
          </p:nvPr>
        </p:nvSpPr>
        <p:spPr>
          <a:xfrm>
            <a:off x="1295401" y="4529667"/>
            <a:ext cx="9609668" cy="13462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4/13/21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
        <p:nvSpPr>
          <p:cNvPr id="12" name="TextBox 11"/>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3" name="TextBox 12"/>
          <p:cNvSpPr txBox="1"/>
          <p:nvPr/>
        </p:nvSpPr>
        <p:spPr>
          <a:xfrm>
            <a:off x="10600267" y="259926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26" name="Straight Connector 25"/>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1295401" y="982132"/>
            <a:ext cx="9609666" cy="2243668"/>
          </a:xfrm>
        </p:spPr>
        <p:txBody>
          <a:bodyPr vert="horz" lIns="91440" tIns="45720" rIns="91440" bIns="45720" rtlCol="0" anchor="ctr">
            <a:normAutofit/>
          </a:bodyPr>
          <a:lstStyle>
            <a:lvl1pPr>
              <a:defRPr lang="en-US" b="0" dirty="0"/>
            </a:lvl1pPr>
          </a:lstStyle>
          <a:p>
            <a:pPr marL="0" lvl="0"/>
            <a:r>
              <a:rPr lang="en-US"/>
              <a:t>Click to edit Master title style</a:t>
            </a:r>
            <a:endParaRPr lang="en-US" dirty="0"/>
          </a:p>
        </p:txBody>
      </p:sp>
      <p:sp>
        <p:nvSpPr>
          <p:cNvPr id="20" name="Text Placeholder 2"/>
          <p:cNvSpPr>
            <a:spLocks noGrp="1"/>
          </p:cNvSpPr>
          <p:nvPr>
            <p:ph type="body" idx="13"/>
          </p:nvPr>
        </p:nvSpPr>
        <p:spPr>
          <a:xfrm>
            <a:off x="1295401" y="3630168"/>
            <a:ext cx="9609668" cy="841248"/>
          </a:xfrm>
        </p:spPr>
        <p:txBody>
          <a:bodyPr anchor="b">
            <a:normAutofit/>
          </a:bodyPr>
          <a:lstStyle>
            <a:lvl1pPr marL="0" indent="0" algn="l">
              <a:spcBef>
                <a:spcPts val="0"/>
              </a:spcBef>
              <a:buNone/>
              <a:defRPr sz="2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3" name="Text Placeholder 2"/>
          <p:cNvSpPr>
            <a:spLocks noGrp="1"/>
          </p:cNvSpPr>
          <p:nvPr>
            <p:ph type="body" idx="1"/>
          </p:nvPr>
        </p:nvSpPr>
        <p:spPr>
          <a:xfrm>
            <a:off x="1295400" y="4470399"/>
            <a:ext cx="9609670" cy="1405467"/>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4/13/21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cxnSp>
        <p:nvCxnSpPr>
          <p:cNvPr id="15" name="Straight Connector 14"/>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4/13/21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999356" y="982131"/>
            <a:ext cx="1890895" cy="4893735"/>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1295398" y="982132"/>
            <a:ext cx="7433025" cy="4893734"/>
          </a:xfrm>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4/13/21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cxnSp>
        <p:nvCxnSpPr>
          <p:cNvPr id="14" name="Straight Connector 13"/>
          <p:cNvCxnSpPr/>
          <p:nvPr/>
        </p:nvCxnSpPr>
        <p:spPr>
          <a:xfrm>
            <a:off x="8863890" y="990600"/>
            <a:ext cx="0" cy="487680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cxnSp>
        <p:nvCxnSpPr>
          <p:cNvPr id="7" name="Straight Connector 6"/>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2647F38-B617-4D2F-AE0A-013F0C4D2C57}" type="datetimeFigureOut">
              <a:rPr lang="en-US" dirty="0"/>
              <a:t>4/13/21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97799C9-84D9-46D2-A11E-BCF8A720529D}" type="slidenum">
              <a:rPr lang="en-US" dirty="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015069" y="1752606"/>
            <a:ext cx="8158688" cy="1822514"/>
          </a:xfrm>
        </p:spPr>
        <p:txBody>
          <a:bodyPr anchor="b">
            <a:normAutofit/>
          </a:bodyPr>
          <a:lstStyle>
            <a:lvl1pPr algn="ctr">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2015067" y="3846051"/>
            <a:ext cx="8158690" cy="954547"/>
          </a:xfrm>
        </p:spPr>
        <p:txBody>
          <a:bodyPr anchor="t">
            <a:normAutofit/>
          </a:bodyPr>
          <a:lstStyle>
            <a:lvl1pPr marL="0" indent="0" algn="ctr">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4/13/21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cxnSp>
        <p:nvCxnSpPr>
          <p:cNvPr id="16" name="Straight Connector 15"/>
          <p:cNvCxnSpPr/>
          <p:nvPr/>
        </p:nvCxnSpPr>
        <p:spPr>
          <a:xfrm>
            <a:off x="2012723" y="3710585"/>
            <a:ext cx="8163380"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cxnSp>
        <p:nvCxnSpPr>
          <p:cNvPr id="8" name="Straight Connector 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298448" y="2560320"/>
            <a:ext cx="4718304" cy="3310128"/>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81344" y="2560320"/>
            <a:ext cx="4718304" cy="3310128"/>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05BFA754-D5C3-4E66-96A6-867B257F58DC}" type="datetimeFigureOut">
              <a:rPr lang="en-US" dirty="0"/>
              <a:t>4/13/21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D84065D-F351-4B03-BD91-D8A6B8D4B362}"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1295400" y="2658533"/>
            <a:ext cx="4718304" cy="576262"/>
          </a:xfrm>
        </p:spPr>
        <p:txBody>
          <a:bodyPr anchor="b">
            <a:noAutofit/>
          </a:bodyPr>
          <a:lstStyle>
            <a:lvl1pPr marL="0" indent="0">
              <a:spcBef>
                <a:spcPts val="672"/>
              </a:spcBef>
              <a:spcAft>
                <a:spcPts val="600"/>
              </a:spcAft>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295400" y="3243262"/>
            <a:ext cx="4718304" cy="2632605"/>
          </a:xfrm>
        </p:spPr>
        <p:txBody>
          <a:bodyPr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80670" y="2658533"/>
            <a:ext cx="4718304" cy="576262"/>
          </a:xfrm>
        </p:spPr>
        <p:txBody>
          <a:bodyPr anchor="b">
            <a:noAutofit/>
          </a:bodyPr>
          <a:lstStyle>
            <a:lvl1pPr marL="0" indent="0">
              <a:spcBef>
                <a:spcPts val="672"/>
              </a:spcBef>
              <a:spcAft>
                <a:spcPts val="600"/>
              </a:spcAft>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80670" y="3243262"/>
            <a:ext cx="4718304" cy="2632605"/>
          </a:xfrm>
        </p:spPr>
        <p:txBody>
          <a:bodyPr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4/13/21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a:t>
            </a:fld>
            <a:endParaRPr lang="en-US" dirty="0"/>
          </a:p>
        </p:txBody>
      </p:sp>
      <p:cxnSp>
        <p:nvCxnSpPr>
          <p:cNvPr id="18" name="Straight Connector 1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4/13/21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4/13/21</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93811" y="1388534"/>
            <a:ext cx="3718455" cy="1371600"/>
          </a:xfrm>
        </p:spPr>
        <p:txBody>
          <a:bodyPr anchor="b">
            <a:normAutofit/>
          </a:bodyPr>
          <a:lstStyle>
            <a:lvl1pPr algn="ctr">
              <a:defRPr sz="2400" b="0"/>
            </a:lvl1pPr>
          </a:lstStyle>
          <a:p>
            <a:r>
              <a:rPr lang="en-US"/>
              <a:t>Click to edit Master title style</a:t>
            </a:r>
            <a:endParaRPr lang="en-US" dirty="0"/>
          </a:p>
        </p:txBody>
      </p:sp>
      <p:sp>
        <p:nvSpPr>
          <p:cNvPr id="3" name="Content Placeholder 2"/>
          <p:cNvSpPr>
            <a:spLocks noGrp="1"/>
          </p:cNvSpPr>
          <p:nvPr>
            <p:ph idx="1"/>
          </p:nvPr>
        </p:nvSpPr>
        <p:spPr>
          <a:xfrm>
            <a:off x="5418668" y="982131"/>
            <a:ext cx="5469466" cy="4893735"/>
          </a:xfrm>
        </p:spPr>
        <p:txBody>
          <a:bodyPr anchor="ct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293811" y="3031065"/>
            <a:ext cx="3718455" cy="2438404"/>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4/13/21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cxnSp>
        <p:nvCxnSpPr>
          <p:cNvPr id="16" name="Straight Connector 15"/>
          <p:cNvCxnSpPr/>
          <p:nvPr/>
        </p:nvCxnSpPr>
        <p:spPr>
          <a:xfrm>
            <a:off x="1396169" y="2912533"/>
            <a:ext cx="35144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95399" y="1883832"/>
            <a:ext cx="6241816" cy="1371600"/>
          </a:xfrm>
        </p:spPr>
        <p:txBody>
          <a:bodyPr anchor="b">
            <a:normAutofit/>
          </a:bodyPr>
          <a:lstStyle>
            <a:lvl1pPr algn="ctr">
              <a:defRPr sz="2800" b="0"/>
            </a:lvl1pPr>
          </a:lstStyle>
          <a:p>
            <a:r>
              <a:rPr lang="en-US"/>
              <a:t>Click to edit Master title style</a:t>
            </a:r>
            <a:endParaRPr lang="en-US" dirty="0"/>
          </a:p>
        </p:txBody>
      </p:sp>
      <p:sp>
        <p:nvSpPr>
          <p:cNvPr id="17" name="Picture Placeholder 2"/>
          <p:cNvSpPr>
            <a:spLocks noGrp="1" noChangeAspect="1"/>
          </p:cNvSpPr>
          <p:nvPr>
            <p:ph type="pic" idx="1"/>
          </p:nvPr>
        </p:nvSpPr>
        <p:spPr>
          <a:xfrm>
            <a:off x="8094831" y="1041400"/>
            <a:ext cx="3063347" cy="4775200"/>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1295399" y="3255432"/>
            <a:ext cx="6241816" cy="1828800"/>
          </a:xfrm>
        </p:spPr>
        <p:txBody>
          <a:bodyPr anchor="t">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4/13/21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3.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grpSp>
        <p:nvGrpSpPr>
          <p:cNvPr id="7" name="Group 6"/>
          <p:cNvGrpSpPr/>
          <p:nvPr/>
        </p:nvGrpSpPr>
        <p:grpSpPr>
          <a:xfrm>
            <a:off x="-15736" y="0"/>
            <a:ext cx="12229962" cy="6856214"/>
            <a:chOff x="-15736" y="0"/>
            <a:chExt cx="12229962" cy="6856214"/>
          </a:xfrm>
        </p:grpSpPr>
        <p:pic>
          <p:nvPicPr>
            <p:cNvPr id="8" name="Picture 7" descr="HD-PanelContent.png"/>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9" name="Rectangle 8"/>
            <p:cNvSpPr/>
            <p:nvPr/>
          </p:nvSpPr>
          <p:spPr>
            <a:xfrm>
              <a:off x="608012" y="609600"/>
              <a:ext cx="10972800" cy="5638800"/>
            </a:xfrm>
            <a:prstGeom prst="rect">
              <a:avLst/>
            </a:prstGeom>
            <a:noFill/>
            <a:ln w="15875" cap="flat">
              <a:miter lim="800000"/>
            </a:ln>
          </p:spPr>
          <p:style>
            <a:lnRef idx="1">
              <a:schemeClr val="accent1"/>
            </a:lnRef>
            <a:fillRef idx="3">
              <a:schemeClr val="accent1"/>
            </a:fillRef>
            <a:effectRef idx="2">
              <a:schemeClr val="accent1"/>
            </a:effectRef>
            <a:fontRef idx="minor">
              <a:schemeClr val="lt1"/>
            </a:fontRef>
          </p:style>
        </p:sp>
        <p:pic>
          <p:nvPicPr>
            <p:cNvPr id="10" name="Picture 9"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a:stretch/>
          </p:blipFill>
          <p:spPr>
            <a:xfrm>
              <a:off x="-15736" y="3153832"/>
              <a:ext cx="777240" cy="606425"/>
            </a:xfrm>
            <a:prstGeom prst="rect">
              <a:avLst/>
            </a:prstGeom>
          </p:spPr>
        </p:pic>
        <p:pic>
          <p:nvPicPr>
            <p:cNvPr id="11" name="Picture 10"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a:stretch/>
          </p:blipFill>
          <p:spPr>
            <a:xfrm>
              <a:off x="11436986" y="3153832"/>
              <a:ext cx="777240" cy="606425"/>
            </a:xfrm>
            <a:prstGeom prst="rect">
              <a:avLst/>
            </a:prstGeom>
          </p:spPr>
        </p:pic>
      </p:grpSp>
      <p:sp>
        <p:nvSpPr>
          <p:cNvPr id="2" name="Title Placeholder 1"/>
          <p:cNvSpPr>
            <a:spLocks noGrp="1"/>
          </p:cNvSpPr>
          <p:nvPr>
            <p:ph type="title"/>
          </p:nvPr>
        </p:nvSpPr>
        <p:spPr>
          <a:xfrm>
            <a:off x="1295402" y="982132"/>
            <a:ext cx="9601196" cy="1303867"/>
          </a:xfrm>
          <a:prstGeom prst="rect">
            <a:avLst/>
          </a:prstGeom>
          <a:effectLst/>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1295401" y="2556932"/>
            <a:ext cx="9601196" cy="3318936"/>
          </a:xfrm>
          <a:prstGeom prst="rect">
            <a:avLst/>
          </a:prstGeom>
        </p:spPr>
        <p:txBody>
          <a:bodyPr vert="horz" lIns="91440" tIns="45720" rIns="91440" bIns="45720" rtlCol="0"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677501" y="5969000"/>
            <a:ext cx="1600200"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B61BEF0D-F0BB-DE4B-95CE-6DB70DBA9567}" type="datetimeFigureOut">
              <a:rPr lang="en-US" dirty="0"/>
              <a:pPr/>
              <a:t>4/13/21</a:t>
            </a:fld>
            <a:endParaRPr lang="en-US" dirty="0"/>
          </a:p>
        </p:txBody>
      </p:sp>
      <p:sp>
        <p:nvSpPr>
          <p:cNvPr id="5" name="Footer Placeholder 4"/>
          <p:cNvSpPr>
            <a:spLocks noGrp="1"/>
          </p:cNvSpPr>
          <p:nvPr>
            <p:ph type="ftr" sz="quarter" idx="3"/>
          </p:nvPr>
        </p:nvSpPr>
        <p:spPr>
          <a:xfrm>
            <a:off x="1295401" y="5969000"/>
            <a:ext cx="7305900" cy="279400"/>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en-US" dirty="0"/>
          </a:p>
        </p:txBody>
      </p:sp>
      <p:sp>
        <p:nvSpPr>
          <p:cNvPr id="6" name="Slide Number Placeholder 5"/>
          <p:cNvSpPr>
            <a:spLocks noGrp="1"/>
          </p:cNvSpPr>
          <p:nvPr>
            <p:ph type="sldNum" sz="quarter" idx="4"/>
          </p:nvPr>
        </p:nvSpPr>
        <p:spPr>
          <a:xfrm>
            <a:off x="10353901" y="5969000"/>
            <a:ext cx="542697"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D57F1E4F-1CFF-5643-939E-217C01CDF565}"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68" r:id="rId2"/>
    <p:sldLayoutId id="2147483651" r:id="rId3"/>
    <p:sldLayoutId id="2147483669" r:id="rId4"/>
    <p:sldLayoutId id="2147483653" r:id="rId5"/>
    <p:sldLayoutId id="2147483654" r:id="rId6"/>
    <p:sldLayoutId id="2147483655" r:id="rId7"/>
    <p:sldLayoutId id="2147483656" r:id="rId8"/>
    <p:sldLayoutId id="2147483660" r:id="rId9"/>
    <p:sldLayoutId id="2147483657" r:id="rId10"/>
    <p:sldLayoutId id="2147483663" r:id="rId11"/>
    <p:sldLayoutId id="2147483664" r:id="rId12"/>
    <p:sldLayoutId id="2147483665" r:id="rId13"/>
    <p:sldLayoutId id="2147483666" r:id="rId14"/>
    <p:sldLayoutId id="2147483667" r:id="rId15"/>
    <p:sldLayoutId id="2147483658" r:id="rId16"/>
    <p:sldLayoutId id="2147483659" r:id="rId17"/>
  </p:sldLayoutIdLst>
  <p:txStyles>
    <p:titleStyle>
      <a:lvl1pPr algn="ctr" defTabSz="457200" rtl="0" eaLnBrk="1" latinLnBrk="0" hangingPunct="1">
        <a:spcBef>
          <a:spcPct val="0"/>
        </a:spcBef>
        <a:buNone/>
        <a:defRPr sz="4400" kern="1200" cap="none">
          <a:ln w="3175" cmpd="sng">
            <a:noFill/>
          </a:ln>
          <a:solidFill>
            <a:schemeClr val="tx1">
              <a:lumMod val="85000"/>
              <a:lumOff val="15000"/>
            </a:schemeClr>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media/media1.m4a"/><Relationship Id="rId1" Type="http://schemas.microsoft.com/office/2007/relationships/media" Target="../media/media1.m4a"/><Relationship Id="rId4" Type="http://schemas.openxmlformats.org/officeDocument/2006/relationships/image" Target="../media/image7.png"/></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026B71-2D0C-D442-9209-0151B9E33AC3}"/>
              </a:ext>
            </a:extLst>
          </p:cNvPr>
          <p:cNvSpPr>
            <a:spLocks noGrp="1"/>
          </p:cNvSpPr>
          <p:nvPr>
            <p:ph type="ctrTitle"/>
          </p:nvPr>
        </p:nvSpPr>
        <p:spPr/>
        <p:txBody>
          <a:bodyPr/>
          <a:lstStyle/>
          <a:p>
            <a:r>
              <a:rPr lang="en-US" sz="3200" dirty="0"/>
              <a:t>Improving Patient Outcomes with High Nurse-to-Patient Ratios: A Quality Improvement Project</a:t>
            </a:r>
          </a:p>
        </p:txBody>
      </p:sp>
      <p:sp>
        <p:nvSpPr>
          <p:cNvPr id="3" name="Subtitle 2">
            <a:extLst>
              <a:ext uri="{FF2B5EF4-FFF2-40B4-BE49-F238E27FC236}">
                <a16:creationId xmlns:a16="http://schemas.microsoft.com/office/drawing/2014/main" id="{175D8682-4C76-A84B-A92C-CEC7ABAEF750}"/>
              </a:ext>
            </a:extLst>
          </p:cNvPr>
          <p:cNvSpPr>
            <a:spLocks noGrp="1"/>
          </p:cNvSpPr>
          <p:nvPr>
            <p:ph type="subTitle" idx="1"/>
          </p:nvPr>
        </p:nvSpPr>
        <p:spPr/>
        <p:txBody>
          <a:bodyPr>
            <a:normAutofit fontScale="92500" lnSpcReduction="20000"/>
          </a:bodyPr>
          <a:lstStyle/>
          <a:p>
            <a:r>
              <a:rPr lang="en-US" dirty="0"/>
              <a:t>Alexis Bradshaw, Morgan Minton, Brenna Murphy, Abigail Ross, Hannah Dorton, Carson Jones, Cierra Connelly, Haley Nyderek</a:t>
            </a:r>
          </a:p>
          <a:p>
            <a:r>
              <a:rPr lang="en-US" dirty="0"/>
              <a:t>Facility Advisor: Dr. Mary Suzi White</a:t>
            </a:r>
          </a:p>
          <a:p>
            <a:r>
              <a:rPr lang="en-US" dirty="0"/>
              <a:t>Morehead State University</a:t>
            </a:r>
          </a:p>
        </p:txBody>
      </p:sp>
      <p:pic>
        <p:nvPicPr>
          <p:cNvPr id="4" name="Audio Recording Apr 8, 2021 at 3:17:31 PM" descr="Audio Recording Apr 8, 2021 at 3:17:31 PM">
            <a:hlinkClick r:id="" action="ppaction://media"/>
            <a:extLst>
              <a:ext uri="{FF2B5EF4-FFF2-40B4-BE49-F238E27FC236}">
                <a16:creationId xmlns:a16="http://schemas.microsoft.com/office/drawing/2014/main" id="{CDE72133-5883-2C42-9F27-4F9C8B6B4E68}"/>
              </a:ext>
            </a:extLst>
          </p:cNvPr>
          <p:cNvPicPr>
            <a:picLocks noChangeAspect="1"/>
          </p:cNvPicPr>
          <p:nvPr>
            <a:audioFile r:link="rId2"/>
            <p:extLst>
              <p:ext uri="{DAA4B4D4-6D71-4841-9C94-3DE7FCFB9230}">
                <p14:media xmlns:p14="http://schemas.microsoft.com/office/powerpoint/2010/main" r:embed="rId1"/>
              </p:ext>
            </p:extLst>
          </p:nvPr>
        </p:nvPicPr>
        <p:blipFill>
          <a:blip r:embed="rId4"/>
          <a:stretch>
            <a:fillRect/>
          </a:stretch>
        </p:blipFill>
        <p:spPr>
          <a:xfrm>
            <a:off x="4958366" y="5525036"/>
            <a:ext cx="1661375" cy="1320801"/>
          </a:xfrm>
          <a:prstGeom prst="rect">
            <a:avLst/>
          </a:prstGeom>
        </p:spPr>
      </p:pic>
    </p:spTree>
    <p:extLst>
      <p:ext uri="{BB962C8B-B14F-4D97-AF65-F5344CB8AC3E}">
        <p14:creationId xmlns:p14="http://schemas.microsoft.com/office/powerpoint/2010/main" val="8563450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61760"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4"/>
                </p:tgtEl>
              </p:cMediaNode>
            </p:audio>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a:blip r:embed="rId2"/>
          <a:stretch/>
        </a:blip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DC878D9A-77BE-4701-AE3D-EEFC53CD50B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F643BE08-0ED1-4B73-AC6D-B7E26A59CDA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74663" y="469900"/>
            <a:ext cx="3695002" cy="5918200"/>
          </a:xfrm>
          <a:prstGeom prst="rect">
            <a:avLst/>
          </a:prstGeom>
          <a:solidFill>
            <a:schemeClr val="tx2">
              <a:lumMod val="90000"/>
              <a:lumOff val="10000"/>
            </a:schemeClr>
          </a:solidFill>
          <a:ln>
            <a:noFill/>
          </a:ln>
          <a:effectLst>
            <a:outerShdw blurRad="50800" dist="38100" dir="5400000" algn="t" rotWithShape="0">
              <a:prstClr val="black">
                <a:alpha val="40000"/>
              </a:prstClr>
            </a:outerShdw>
          </a:effectLst>
          <a:scene3d>
            <a:camera prst="orthographicFront"/>
            <a:lightRig rig="balanced" dir="t"/>
          </a:scene3d>
          <a:sp3d>
            <a:bevelT w="6350" h="63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956B2094-7FC0-45FC-BFED-3CB88CEE63F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39668" y="635508"/>
            <a:ext cx="3364992" cy="5586984"/>
          </a:xfrm>
          <a:prstGeom prst="rect">
            <a:avLst/>
          </a:prstGeom>
          <a:noFill/>
          <a:ln w="15875" cap="flat">
            <a:solidFill>
              <a:schemeClr val="accent1"/>
            </a:solidFill>
            <a:miter lim="800000"/>
          </a:ln>
          <a:effectLst/>
        </p:spPr>
        <p:style>
          <a:lnRef idx="1">
            <a:schemeClr val="accent1"/>
          </a:lnRef>
          <a:fillRef idx="3">
            <a:schemeClr val="accent1"/>
          </a:fillRef>
          <a:effectRef idx="2">
            <a:schemeClr val="accent1"/>
          </a:effectRef>
          <a:fontRef idx="minor">
            <a:schemeClr val="lt1"/>
          </a:fontRef>
        </p:style>
      </p:sp>
      <p:sp>
        <p:nvSpPr>
          <p:cNvPr id="2" name="Title 1">
            <a:extLst>
              <a:ext uri="{FF2B5EF4-FFF2-40B4-BE49-F238E27FC236}">
                <a16:creationId xmlns:a16="http://schemas.microsoft.com/office/drawing/2014/main" id="{3BF58C7E-069C-7D43-BADA-34BC75370223}"/>
              </a:ext>
            </a:extLst>
          </p:cNvPr>
          <p:cNvSpPr>
            <a:spLocks noGrp="1"/>
          </p:cNvSpPr>
          <p:nvPr>
            <p:ph type="title"/>
          </p:nvPr>
        </p:nvSpPr>
        <p:spPr>
          <a:xfrm>
            <a:off x="952108" y="954756"/>
            <a:ext cx="2730414" cy="4946003"/>
          </a:xfrm>
        </p:spPr>
        <p:txBody>
          <a:bodyPr>
            <a:normAutofit/>
          </a:bodyPr>
          <a:lstStyle/>
          <a:p>
            <a:r>
              <a:rPr lang="en-US" sz="4100">
                <a:solidFill>
                  <a:srgbClr val="FFFFFF"/>
                </a:solidFill>
              </a:rPr>
              <a:t>Objective and Background</a:t>
            </a:r>
          </a:p>
        </p:txBody>
      </p:sp>
      <p:sp>
        <p:nvSpPr>
          <p:cNvPr id="14" name="Rectangle 13">
            <a:extLst>
              <a:ext uri="{FF2B5EF4-FFF2-40B4-BE49-F238E27FC236}">
                <a16:creationId xmlns:a16="http://schemas.microsoft.com/office/drawing/2014/main" id="{07A4B640-BB7F-4272-A710-068DBA9F9A6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654296" y="0"/>
            <a:ext cx="7537704" cy="6858000"/>
          </a:xfrm>
          <a:prstGeom prst="rect">
            <a:avLst/>
          </a:prstGeom>
          <a:gradFill>
            <a:gsLst>
              <a:gs pos="0">
                <a:schemeClr val="bg1"/>
              </a:gs>
              <a:gs pos="30000">
                <a:schemeClr val="bg1"/>
              </a:gs>
              <a:gs pos="61000">
                <a:schemeClr val="bg2">
                  <a:lumMod val="20000"/>
                  <a:lumOff val="80000"/>
                </a:schemeClr>
              </a:gs>
              <a:gs pos="97000">
                <a:schemeClr val="bg2">
                  <a:lumMod val="70000"/>
                  <a:lumOff val="30000"/>
                </a:schemeClr>
              </a:gs>
            </a:gsLst>
            <a:path path="circle">
              <a:fillToRect l="50000" t="50000" r="50000" b="50000"/>
            </a:path>
          </a:gradFill>
          <a:ln>
            <a:noFill/>
          </a:ln>
          <a:effectLst>
            <a:innerShdw blurRad="63500" dist="50800" dir="10800000">
              <a:prstClr val="black">
                <a:alpha val="35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D1B7A7B8-8C07-7548-BD8E-83688B06E747}"/>
              </a:ext>
            </a:extLst>
          </p:cNvPr>
          <p:cNvSpPr>
            <a:spLocks noGrp="1"/>
          </p:cNvSpPr>
          <p:nvPr>
            <p:ph idx="1"/>
          </p:nvPr>
        </p:nvSpPr>
        <p:spPr>
          <a:xfrm>
            <a:off x="5140934" y="469900"/>
            <a:ext cx="5953630" cy="5405968"/>
          </a:xfrm>
        </p:spPr>
        <p:txBody>
          <a:bodyPr anchor="ctr">
            <a:normAutofit/>
          </a:bodyPr>
          <a:lstStyle/>
          <a:p>
            <a:pPr>
              <a:lnSpc>
                <a:spcPct val="90000"/>
              </a:lnSpc>
            </a:pPr>
            <a:r>
              <a:rPr lang="en-US" sz="1500" b="1" dirty="0"/>
              <a:t>Objective</a:t>
            </a:r>
            <a:r>
              <a:rPr lang="en-US" sz="1500" dirty="0"/>
              <a:t>: The main objective of this project is to develop evidenced-based guidelines to promote positive outcomes with a high nurse-to-patient ratio. </a:t>
            </a:r>
          </a:p>
          <a:p>
            <a:pPr>
              <a:lnSpc>
                <a:spcPct val="90000"/>
              </a:lnSpc>
            </a:pPr>
            <a:r>
              <a:rPr lang="en-US" sz="1500" b="1" dirty="0"/>
              <a:t>Background</a:t>
            </a:r>
            <a:r>
              <a:rPr lang="en-US" sz="1500" dirty="0"/>
              <a:t>: While the field of nursing is consistently voted the most trusted profession and offers high levels of job security, in more recent years, there has been a notable shortage of nurses throughout many disciplines and healthcare facilities across the world. The core of the nursing profession is quality patient-centered care, yet the decline in retention of nurses is distinctly felt by the patient population. Various factors contribute to the phenomenon of understaffing amongst hospitals and long-term care facilities such as an increasing workload, physiological and psychological stress which can lead to subsequent burnout, a population that is becoming older and more acutely ill, and even expansion upon the nurses’ scope of practice and responsibilities. The American Nurses Association projects the field of nursing to incur around 100,000 new jobs for registered nurses in the upcoming year of 2022, however, with a generation of nurses retiring and some leaving to further their education, there is a gross need for an estimated 1.1 million new registered nurses in order to avoid a detrimental shortage (n.d.). However, simply asking healthcare facilities nationwide to take on more employees (therefore more financial burden) is unfeasible, so the solution lies in modifying nursing practice at the bedside. </a:t>
            </a:r>
          </a:p>
        </p:txBody>
      </p:sp>
    </p:spTree>
    <p:extLst>
      <p:ext uri="{BB962C8B-B14F-4D97-AF65-F5344CB8AC3E}">
        <p14:creationId xmlns:p14="http://schemas.microsoft.com/office/powerpoint/2010/main" val="418284386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blipFill>
          <a:blip r:embed="rId2"/>
          <a:stretch/>
        </a:blipFill>
        <a:effectLst/>
      </p:bgPr>
    </p:bg>
    <p:spTree>
      <p:nvGrpSpPr>
        <p:cNvPr id="1" name=""/>
        <p:cNvGrpSpPr/>
        <p:nvPr/>
      </p:nvGrpSpPr>
      <p:grpSpPr>
        <a:xfrm>
          <a:off x="0" y="0"/>
          <a:ext cx="0" cy="0"/>
          <a:chOff x="0" y="0"/>
          <a:chExt cx="0" cy="0"/>
        </a:xfrm>
      </p:grpSpPr>
      <p:sp useBgFill="1">
        <p:nvSpPr>
          <p:cNvPr id="16" name="Rectangle 7">
            <a:extLst>
              <a:ext uri="{FF2B5EF4-FFF2-40B4-BE49-F238E27FC236}">
                <a16:creationId xmlns:a16="http://schemas.microsoft.com/office/drawing/2014/main" id="{52723366-C73B-4ED6-ADEF-29911C6BC55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9">
            <a:extLst>
              <a:ext uri="{FF2B5EF4-FFF2-40B4-BE49-F238E27FC236}">
                <a16:creationId xmlns:a16="http://schemas.microsoft.com/office/drawing/2014/main" id="{847A4152-8E41-4D1C-B88C-57C5C430A69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84631" y="484632"/>
            <a:ext cx="11222737" cy="1479635"/>
          </a:xfrm>
          <a:prstGeom prst="rect">
            <a:avLst/>
          </a:prstGeom>
          <a:solidFill>
            <a:schemeClr val="tx2">
              <a:lumMod val="90000"/>
              <a:lumOff val="10000"/>
            </a:schemeClr>
          </a:solidFill>
          <a:ln>
            <a:noFill/>
          </a:ln>
          <a:effectLst>
            <a:outerShdw blurRad="50800" dist="38100" dir="5400000" algn="t" rotWithShape="0">
              <a:prstClr val="black">
                <a:alpha val="40000"/>
              </a:prstClr>
            </a:outerShdw>
          </a:effectLst>
          <a:scene3d>
            <a:camera prst="orthographicFront"/>
            <a:lightRig rig="balanced" dir="t"/>
          </a:scene3d>
          <a:sp3d>
            <a:bevelT w="6350" h="63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A8C2DAEB-CE13-7643-9032-BDB28DDC35D4}"/>
              </a:ext>
            </a:extLst>
          </p:cNvPr>
          <p:cNvSpPr>
            <a:spLocks noGrp="1"/>
          </p:cNvSpPr>
          <p:nvPr>
            <p:ph type="title"/>
          </p:nvPr>
        </p:nvSpPr>
        <p:spPr>
          <a:xfrm>
            <a:off x="804421" y="796374"/>
            <a:ext cx="10583158" cy="880027"/>
          </a:xfrm>
        </p:spPr>
        <p:txBody>
          <a:bodyPr>
            <a:normAutofit/>
          </a:bodyPr>
          <a:lstStyle/>
          <a:p>
            <a:r>
              <a:rPr lang="en-US">
                <a:solidFill>
                  <a:srgbClr val="FFFFFF"/>
                </a:solidFill>
              </a:rPr>
              <a:t>Literature Review</a:t>
            </a:r>
          </a:p>
        </p:txBody>
      </p:sp>
      <p:sp>
        <p:nvSpPr>
          <p:cNvPr id="18" name="Rectangle 11">
            <a:extLst>
              <a:ext uri="{FF2B5EF4-FFF2-40B4-BE49-F238E27FC236}">
                <a16:creationId xmlns:a16="http://schemas.microsoft.com/office/drawing/2014/main" id="{999F76F5-72D4-4814-9169-8F535AEEB80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50747" y="648377"/>
            <a:ext cx="10890504" cy="1152144"/>
          </a:xfrm>
          <a:prstGeom prst="rect">
            <a:avLst/>
          </a:prstGeom>
          <a:noFill/>
          <a:ln w="15875" cap="flat">
            <a:solidFill>
              <a:schemeClr val="accent1"/>
            </a:solidFill>
            <a:miter lim="800000"/>
          </a:ln>
          <a:effectLst/>
        </p:spPr>
        <p:style>
          <a:lnRef idx="1">
            <a:schemeClr val="accent1"/>
          </a:lnRef>
          <a:fillRef idx="3">
            <a:schemeClr val="accent1"/>
          </a:fillRef>
          <a:effectRef idx="2">
            <a:schemeClr val="accent1"/>
          </a:effectRef>
          <a:fontRef idx="minor">
            <a:schemeClr val="lt1"/>
          </a:fontRef>
        </p:style>
      </p:sp>
      <p:sp>
        <p:nvSpPr>
          <p:cNvPr id="19" name="Rectangle 13">
            <a:extLst>
              <a:ext uri="{FF2B5EF4-FFF2-40B4-BE49-F238E27FC236}">
                <a16:creationId xmlns:a16="http://schemas.microsoft.com/office/drawing/2014/main" id="{C6202988-4466-42C5-B33A-AFABF051B4F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286000"/>
            <a:ext cx="12192000" cy="4572000"/>
          </a:xfrm>
          <a:prstGeom prst="rect">
            <a:avLst/>
          </a:prstGeom>
          <a:gradFill>
            <a:gsLst>
              <a:gs pos="0">
                <a:schemeClr val="bg1"/>
              </a:gs>
              <a:gs pos="30000">
                <a:schemeClr val="bg1"/>
              </a:gs>
              <a:gs pos="61000">
                <a:schemeClr val="bg2">
                  <a:lumMod val="20000"/>
                  <a:lumOff val="80000"/>
                </a:schemeClr>
              </a:gs>
              <a:gs pos="97000">
                <a:schemeClr val="bg2">
                  <a:lumMod val="70000"/>
                  <a:lumOff val="30000"/>
                </a:schemeClr>
              </a:gs>
            </a:gsLst>
            <a:path path="circle">
              <a:fillToRect l="50000" t="50000" r="50000" b="50000"/>
            </a:path>
          </a:gradFill>
          <a:ln>
            <a:noFill/>
          </a:ln>
          <a:effectLst>
            <a:innerShdw blurRad="63500" dist="50800" dir="16200000">
              <a:prstClr val="black">
                <a:alpha val="35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AEFEF1F6-841E-784F-B29B-DE86414C550A}"/>
              </a:ext>
            </a:extLst>
          </p:cNvPr>
          <p:cNvSpPr>
            <a:spLocks noGrp="1"/>
          </p:cNvSpPr>
          <p:nvPr>
            <p:ph idx="1"/>
          </p:nvPr>
        </p:nvSpPr>
        <p:spPr>
          <a:xfrm>
            <a:off x="1295401" y="2612256"/>
            <a:ext cx="9601196" cy="3263612"/>
          </a:xfrm>
        </p:spPr>
        <p:txBody>
          <a:bodyPr>
            <a:normAutofit/>
          </a:bodyPr>
          <a:lstStyle/>
          <a:p>
            <a:pPr marL="0" indent="0" algn="ctr">
              <a:buNone/>
            </a:pPr>
            <a:r>
              <a:rPr lang="en-US" sz="2200" dirty="0"/>
              <a:t>Our literature review consisted of numerous articles with a total of 40. There were 33 quantitative and 7 qualitative research articles reviewed. There were three common themes identified among the articles. One theme emerged from the articles was high nurse to patient ratios increases the risk for hospital acquired infections. A second theme was higher levels of understaffing are associated with higher mistreatment rates. The last theme was there is a direct correlation between understaffed nursing and patient safety. Through this literature review we were able to develop guidelines to help staff and patients. The guidelines will help improve nurse-to-patient ratios and improve patient outcomes. </a:t>
            </a:r>
          </a:p>
        </p:txBody>
      </p:sp>
    </p:spTree>
    <p:extLst>
      <p:ext uri="{BB962C8B-B14F-4D97-AF65-F5344CB8AC3E}">
        <p14:creationId xmlns:p14="http://schemas.microsoft.com/office/powerpoint/2010/main" val="80939138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72E24A-7DDA-F343-A6D8-1D16C65E4B7E}"/>
              </a:ext>
            </a:extLst>
          </p:cNvPr>
          <p:cNvSpPr>
            <a:spLocks noGrp="1"/>
          </p:cNvSpPr>
          <p:nvPr>
            <p:ph type="title"/>
          </p:nvPr>
        </p:nvSpPr>
        <p:spPr>
          <a:xfrm>
            <a:off x="1295401" y="1182157"/>
            <a:ext cx="9601196" cy="730921"/>
          </a:xfrm>
        </p:spPr>
        <p:txBody>
          <a:bodyPr>
            <a:normAutofit fontScale="90000"/>
          </a:bodyPr>
          <a:lstStyle/>
          <a:p>
            <a:r>
              <a:rPr lang="en-US" dirty="0"/>
              <a:t>Guidelines to promote positive outcomes with a high nurse-to-patient ratio</a:t>
            </a:r>
          </a:p>
        </p:txBody>
      </p:sp>
      <p:graphicFrame>
        <p:nvGraphicFramePr>
          <p:cNvPr id="5" name="Content Placeholder 2">
            <a:extLst>
              <a:ext uri="{FF2B5EF4-FFF2-40B4-BE49-F238E27FC236}">
                <a16:creationId xmlns:a16="http://schemas.microsoft.com/office/drawing/2014/main" id="{9153D780-559C-4E60-98BA-C464B26D0000}"/>
              </a:ext>
            </a:extLst>
          </p:cNvPr>
          <p:cNvGraphicFramePr>
            <a:graphicFrameLocks noGrp="1"/>
          </p:cNvGraphicFramePr>
          <p:nvPr>
            <p:ph idx="1"/>
            <p:extLst>
              <p:ext uri="{D42A27DB-BD31-4B8C-83A1-F6EECF244321}">
                <p14:modId xmlns:p14="http://schemas.microsoft.com/office/powerpoint/2010/main" val="751178712"/>
              </p:ext>
            </p:extLst>
          </p:nvPr>
        </p:nvGraphicFramePr>
        <p:xfrm>
          <a:off x="1295401" y="2556932"/>
          <a:ext cx="9601196" cy="331893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69686821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blipFill>
          <a:blip r:embed="rId2"/>
          <a:stretch/>
        </a:blip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DC878D9A-77BE-4701-AE3D-EEFC53CD50B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F643BE08-0ED1-4B73-AC6D-B7E26A59CDA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74663" y="469900"/>
            <a:ext cx="3695002" cy="5918200"/>
          </a:xfrm>
          <a:prstGeom prst="rect">
            <a:avLst/>
          </a:prstGeom>
          <a:solidFill>
            <a:schemeClr val="tx2">
              <a:lumMod val="90000"/>
              <a:lumOff val="10000"/>
            </a:schemeClr>
          </a:solidFill>
          <a:ln>
            <a:noFill/>
          </a:ln>
          <a:effectLst>
            <a:outerShdw blurRad="50800" dist="38100" dir="5400000" algn="t" rotWithShape="0">
              <a:prstClr val="black">
                <a:alpha val="40000"/>
              </a:prstClr>
            </a:outerShdw>
          </a:effectLst>
          <a:scene3d>
            <a:camera prst="orthographicFront"/>
            <a:lightRig rig="balanced" dir="t"/>
          </a:scene3d>
          <a:sp3d>
            <a:bevelT w="6350" h="63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956B2094-7FC0-45FC-BFED-3CB88CEE63F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39668" y="635508"/>
            <a:ext cx="3364992" cy="5586984"/>
          </a:xfrm>
          <a:prstGeom prst="rect">
            <a:avLst/>
          </a:prstGeom>
          <a:noFill/>
          <a:ln w="15875" cap="flat">
            <a:solidFill>
              <a:schemeClr val="accent1"/>
            </a:solidFill>
            <a:miter lim="800000"/>
          </a:ln>
          <a:effectLst/>
        </p:spPr>
        <p:style>
          <a:lnRef idx="1">
            <a:schemeClr val="accent1"/>
          </a:lnRef>
          <a:fillRef idx="3">
            <a:schemeClr val="accent1"/>
          </a:fillRef>
          <a:effectRef idx="2">
            <a:schemeClr val="accent1"/>
          </a:effectRef>
          <a:fontRef idx="minor">
            <a:schemeClr val="lt1"/>
          </a:fontRef>
        </p:style>
      </p:sp>
      <p:sp>
        <p:nvSpPr>
          <p:cNvPr id="2" name="Title 1">
            <a:extLst>
              <a:ext uri="{FF2B5EF4-FFF2-40B4-BE49-F238E27FC236}">
                <a16:creationId xmlns:a16="http://schemas.microsoft.com/office/drawing/2014/main" id="{04681E80-A6CA-B34F-B325-FB80FD502EE2}"/>
              </a:ext>
            </a:extLst>
          </p:cNvPr>
          <p:cNvSpPr>
            <a:spLocks noGrp="1"/>
          </p:cNvSpPr>
          <p:nvPr>
            <p:ph type="title"/>
          </p:nvPr>
        </p:nvSpPr>
        <p:spPr>
          <a:xfrm>
            <a:off x="952108" y="954756"/>
            <a:ext cx="2730414" cy="4946003"/>
          </a:xfrm>
        </p:spPr>
        <p:txBody>
          <a:bodyPr>
            <a:normAutofit/>
          </a:bodyPr>
          <a:lstStyle/>
          <a:p>
            <a:r>
              <a:rPr lang="en-US" sz="3400">
                <a:solidFill>
                  <a:srgbClr val="FFFFFF"/>
                </a:solidFill>
              </a:rPr>
              <a:t>Advantages and Disadvantages </a:t>
            </a:r>
          </a:p>
        </p:txBody>
      </p:sp>
      <p:sp>
        <p:nvSpPr>
          <p:cNvPr id="14" name="Rectangle 13">
            <a:extLst>
              <a:ext uri="{FF2B5EF4-FFF2-40B4-BE49-F238E27FC236}">
                <a16:creationId xmlns:a16="http://schemas.microsoft.com/office/drawing/2014/main" id="{07A4B640-BB7F-4272-A710-068DBA9F9A6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654296" y="0"/>
            <a:ext cx="7537704" cy="6858000"/>
          </a:xfrm>
          <a:prstGeom prst="rect">
            <a:avLst/>
          </a:prstGeom>
          <a:gradFill>
            <a:gsLst>
              <a:gs pos="0">
                <a:schemeClr val="bg1"/>
              </a:gs>
              <a:gs pos="30000">
                <a:schemeClr val="bg1"/>
              </a:gs>
              <a:gs pos="61000">
                <a:schemeClr val="bg2">
                  <a:lumMod val="20000"/>
                  <a:lumOff val="80000"/>
                </a:schemeClr>
              </a:gs>
              <a:gs pos="97000">
                <a:schemeClr val="bg2">
                  <a:lumMod val="70000"/>
                  <a:lumOff val="30000"/>
                </a:schemeClr>
              </a:gs>
            </a:gsLst>
            <a:path path="circle">
              <a:fillToRect l="50000" t="50000" r="50000" b="50000"/>
            </a:path>
          </a:gradFill>
          <a:ln>
            <a:noFill/>
          </a:ln>
          <a:effectLst>
            <a:innerShdw blurRad="63500" dist="50800" dir="10800000">
              <a:prstClr val="black">
                <a:alpha val="35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9E5CE053-E647-594E-8A38-1123AC7DC271}"/>
              </a:ext>
            </a:extLst>
          </p:cNvPr>
          <p:cNvSpPr>
            <a:spLocks noGrp="1"/>
          </p:cNvSpPr>
          <p:nvPr>
            <p:ph idx="1"/>
          </p:nvPr>
        </p:nvSpPr>
        <p:spPr>
          <a:xfrm>
            <a:off x="5140934" y="469900"/>
            <a:ext cx="5953630" cy="5405968"/>
          </a:xfrm>
        </p:spPr>
        <p:txBody>
          <a:bodyPr anchor="ctr">
            <a:normAutofit/>
          </a:bodyPr>
          <a:lstStyle/>
          <a:p>
            <a:pPr marL="0" indent="0">
              <a:lnSpc>
                <a:spcPct val="90000"/>
              </a:lnSpc>
              <a:buNone/>
            </a:pPr>
            <a:r>
              <a:rPr lang="en-US" sz="1700" dirty="0"/>
              <a:t>Advantages </a:t>
            </a:r>
          </a:p>
          <a:p>
            <a:pPr marL="0" indent="0">
              <a:lnSpc>
                <a:spcPct val="90000"/>
              </a:lnSpc>
              <a:buNone/>
            </a:pPr>
            <a:r>
              <a:rPr lang="en-US" sz="1700" dirty="0"/>
              <a:t>• Delegation creates a better workload balance. Meaning that everyone on your team will be contributing evenly and working together to provide quality care to patients. </a:t>
            </a:r>
          </a:p>
          <a:p>
            <a:pPr marL="0" indent="0">
              <a:lnSpc>
                <a:spcPct val="90000"/>
              </a:lnSpc>
              <a:buNone/>
            </a:pPr>
            <a:r>
              <a:rPr lang="en-US" sz="1700" dirty="0"/>
              <a:t>• Prioritizing assignments allows nurses to assess/treat patient who are in more critical conditions first. This can improve patient outcomes because the nurse will be more likely to assess and treat critical patients before a poor outcome occurs.</a:t>
            </a:r>
          </a:p>
          <a:p>
            <a:pPr marL="0" indent="0">
              <a:lnSpc>
                <a:spcPct val="90000"/>
              </a:lnSpc>
              <a:buNone/>
            </a:pPr>
            <a:r>
              <a:rPr lang="en-US" sz="1700" dirty="0"/>
              <a:t> • Being a team player allows call light to be answered faster than if every nurse only cared for their own assigned patients.</a:t>
            </a:r>
          </a:p>
          <a:p>
            <a:pPr marL="0" indent="0">
              <a:lnSpc>
                <a:spcPct val="90000"/>
              </a:lnSpc>
              <a:buNone/>
            </a:pPr>
            <a:r>
              <a:rPr lang="en-US" sz="1700" dirty="0"/>
              <a:t> • Keeping a positive attitude will help prevent burn out. According to University of St. Augustine, burnout is associated with a decrease in quality patient care.</a:t>
            </a:r>
          </a:p>
          <a:p>
            <a:pPr marL="0" indent="0">
              <a:lnSpc>
                <a:spcPct val="90000"/>
              </a:lnSpc>
              <a:buNone/>
            </a:pPr>
            <a:r>
              <a:rPr lang="en-US" sz="1700" dirty="0"/>
              <a:t>Disadvantages </a:t>
            </a:r>
          </a:p>
          <a:p>
            <a:pPr marL="0" indent="0">
              <a:lnSpc>
                <a:spcPct val="90000"/>
              </a:lnSpc>
              <a:buNone/>
            </a:pPr>
            <a:r>
              <a:rPr lang="en-US" sz="1700" dirty="0"/>
              <a:t>• Patients who are considered a low priority may receive less care.</a:t>
            </a:r>
          </a:p>
          <a:p>
            <a:pPr marL="0" indent="0">
              <a:lnSpc>
                <a:spcPct val="90000"/>
              </a:lnSpc>
              <a:buNone/>
            </a:pPr>
            <a:r>
              <a:rPr lang="en-US" sz="1700" dirty="0"/>
              <a:t> • Increased delegation may place a heavy workload on the UAP leading to errors and burnout.</a:t>
            </a:r>
          </a:p>
          <a:p>
            <a:pPr marL="0" indent="0">
              <a:lnSpc>
                <a:spcPct val="90000"/>
              </a:lnSpc>
              <a:buNone/>
            </a:pPr>
            <a:endParaRPr lang="en-US" sz="1700" dirty="0"/>
          </a:p>
          <a:p>
            <a:pPr marL="0" indent="0">
              <a:lnSpc>
                <a:spcPct val="90000"/>
              </a:lnSpc>
              <a:buNone/>
            </a:pPr>
            <a:endParaRPr lang="en-US" sz="1700" dirty="0"/>
          </a:p>
        </p:txBody>
      </p:sp>
    </p:spTree>
    <p:extLst>
      <p:ext uri="{BB962C8B-B14F-4D97-AF65-F5344CB8AC3E}">
        <p14:creationId xmlns:p14="http://schemas.microsoft.com/office/powerpoint/2010/main" val="16454280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blipFill>
          <a:blip r:embed="rId2"/>
          <a:stretch/>
        </a:blip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42156184-C35E-40FF-9C64-B7F0FF61C20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FE584079-BD13-4EFC-9B7D-BB620B5E700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84631" y="484632"/>
            <a:ext cx="11222737" cy="1479635"/>
          </a:xfrm>
          <a:prstGeom prst="rect">
            <a:avLst/>
          </a:prstGeom>
          <a:solidFill>
            <a:schemeClr val="bg1"/>
          </a:solidFill>
          <a:ln>
            <a:noFill/>
          </a:ln>
          <a:effectLst>
            <a:outerShdw blurRad="50800" dist="38100" dir="5400000" algn="t" rotWithShape="0">
              <a:prstClr val="black">
                <a:alpha val="40000"/>
              </a:prstClr>
            </a:outerShdw>
          </a:effectLst>
          <a:scene3d>
            <a:camera prst="orthographicFront"/>
            <a:lightRig rig="balanced" dir="t"/>
          </a:scene3d>
          <a:sp3d>
            <a:bevelT w="6350" h="63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C8054AF4-E5B9-EC43-92C2-4005856C63EC}"/>
              </a:ext>
            </a:extLst>
          </p:cNvPr>
          <p:cNvSpPr>
            <a:spLocks noGrp="1"/>
          </p:cNvSpPr>
          <p:nvPr>
            <p:ph type="title"/>
          </p:nvPr>
        </p:nvSpPr>
        <p:spPr>
          <a:xfrm>
            <a:off x="804421" y="796374"/>
            <a:ext cx="10583158" cy="880027"/>
          </a:xfrm>
        </p:spPr>
        <p:txBody>
          <a:bodyPr>
            <a:normAutofit/>
          </a:bodyPr>
          <a:lstStyle/>
          <a:p>
            <a:r>
              <a:rPr lang="en-US" dirty="0">
                <a:solidFill>
                  <a:schemeClr val="tx2"/>
                </a:solidFill>
              </a:rPr>
              <a:t>Nursing Implications</a:t>
            </a:r>
          </a:p>
        </p:txBody>
      </p:sp>
      <p:sp>
        <p:nvSpPr>
          <p:cNvPr id="12" name="Rectangle 11">
            <a:extLst>
              <a:ext uri="{FF2B5EF4-FFF2-40B4-BE49-F238E27FC236}">
                <a16:creationId xmlns:a16="http://schemas.microsoft.com/office/drawing/2014/main" id="{5C7053FF-8E4D-4155-86CE-50A72DCD326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50747" y="648377"/>
            <a:ext cx="10890504" cy="1152144"/>
          </a:xfrm>
          <a:prstGeom prst="rect">
            <a:avLst/>
          </a:prstGeom>
          <a:noFill/>
          <a:ln w="15875" cap="flat">
            <a:solidFill>
              <a:schemeClr val="accent1"/>
            </a:solidFill>
            <a:miter lim="800000"/>
          </a:ln>
          <a:effectLst/>
        </p:spPr>
        <p:style>
          <a:lnRef idx="1">
            <a:schemeClr val="accent1"/>
          </a:lnRef>
          <a:fillRef idx="3">
            <a:schemeClr val="accent1"/>
          </a:fillRef>
          <a:effectRef idx="2">
            <a:schemeClr val="accent1"/>
          </a:effectRef>
          <a:fontRef idx="minor">
            <a:schemeClr val="lt1"/>
          </a:fontRef>
        </p:style>
      </p:sp>
      <p:sp>
        <p:nvSpPr>
          <p:cNvPr id="14" name="Rectangle 13">
            <a:extLst>
              <a:ext uri="{FF2B5EF4-FFF2-40B4-BE49-F238E27FC236}">
                <a16:creationId xmlns:a16="http://schemas.microsoft.com/office/drawing/2014/main" id="{D42F442A-E722-4FA8-8DA6-41899E8842F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286000"/>
            <a:ext cx="12192000" cy="4572000"/>
          </a:xfrm>
          <a:prstGeom prst="rect">
            <a:avLst/>
          </a:prstGeom>
          <a:solidFill>
            <a:schemeClr val="tx2">
              <a:lumMod val="90000"/>
              <a:lumOff val="10000"/>
            </a:schemeClr>
          </a:solidFill>
          <a:ln>
            <a:noFill/>
          </a:ln>
          <a:effectLst>
            <a:innerShdw blurRad="63500" dist="50800" dir="16200000">
              <a:prstClr val="black">
                <a:alpha val="35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8433AA0A-F5D2-EA4E-9611-B49E5848B9C5}"/>
              </a:ext>
            </a:extLst>
          </p:cNvPr>
          <p:cNvSpPr>
            <a:spLocks noGrp="1"/>
          </p:cNvSpPr>
          <p:nvPr>
            <p:ph idx="1"/>
          </p:nvPr>
        </p:nvSpPr>
        <p:spPr>
          <a:xfrm>
            <a:off x="1295401" y="2612256"/>
            <a:ext cx="9601196" cy="3263612"/>
          </a:xfrm>
        </p:spPr>
        <p:txBody>
          <a:bodyPr>
            <a:normAutofit/>
          </a:bodyPr>
          <a:lstStyle/>
          <a:p>
            <a:pPr>
              <a:lnSpc>
                <a:spcPct val="90000"/>
              </a:lnSpc>
            </a:pPr>
            <a:r>
              <a:rPr lang="en-US" sz="1900" dirty="0">
                <a:solidFill>
                  <a:schemeClr val="bg1"/>
                </a:solidFill>
              </a:rPr>
              <a:t>Provide education to the nursing education coordinator at a large urban hospital on the importance of prioritizing assessments, organizing the workload, teamwork, communication, being open with administration, self-care, keeping a positive attitude, and delegation in order to improve patient outcomes</a:t>
            </a:r>
          </a:p>
          <a:p>
            <a:pPr>
              <a:lnSpc>
                <a:spcPct val="90000"/>
              </a:lnSpc>
            </a:pPr>
            <a:r>
              <a:rPr lang="en-US" sz="1900" dirty="0">
                <a:solidFill>
                  <a:schemeClr val="bg1"/>
                </a:solidFill>
              </a:rPr>
              <a:t>The nursing education coordinator can then distribute this evidence-based protocol to all nursing staff at UK</a:t>
            </a:r>
          </a:p>
          <a:p>
            <a:pPr>
              <a:lnSpc>
                <a:spcPct val="90000"/>
              </a:lnSpc>
            </a:pPr>
            <a:r>
              <a:rPr lang="en-US" sz="1900" dirty="0">
                <a:solidFill>
                  <a:schemeClr val="bg1"/>
                </a:solidFill>
              </a:rPr>
              <a:t>Research can then be done to compare patient outcomes based on staffing before the evidenced-based protocol was implemented and after the evidenced-based protocol was implemented</a:t>
            </a:r>
          </a:p>
          <a:p>
            <a:pPr>
              <a:lnSpc>
                <a:spcPct val="90000"/>
              </a:lnSpc>
            </a:pPr>
            <a:r>
              <a:rPr lang="en-US" sz="1900" dirty="0">
                <a:solidFill>
                  <a:schemeClr val="bg1"/>
                </a:solidFill>
              </a:rPr>
              <a:t>If deemed effective, the evidence-based protocol can then be adopted throughout the UK hospital in an attempt to improve patient outcomes through a high nurse-to-patient ratio</a:t>
            </a:r>
          </a:p>
          <a:p>
            <a:pPr>
              <a:lnSpc>
                <a:spcPct val="90000"/>
              </a:lnSpc>
            </a:pPr>
            <a:endParaRPr lang="en-US" sz="1900" dirty="0">
              <a:solidFill>
                <a:schemeClr val="bg1"/>
              </a:solidFill>
            </a:endParaRPr>
          </a:p>
        </p:txBody>
      </p:sp>
    </p:spTree>
    <p:extLst>
      <p:ext uri="{BB962C8B-B14F-4D97-AF65-F5344CB8AC3E}">
        <p14:creationId xmlns:p14="http://schemas.microsoft.com/office/powerpoint/2010/main" val="2541205083"/>
      </p:ext>
    </p:extLst>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Organic">
  <a:themeElements>
    <a:clrScheme name="Organic">
      <a:dk1>
        <a:sysClr val="windowText" lastClr="000000"/>
      </a:dk1>
      <a:lt1>
        <a:sysClr val="window" lastClr="FFFFFF"/>
      </a:lt1>
      <a:dk2>
        <a:srgbClr val="212121"/>
      </a:dk2>
      <a:lt2>
        <a:srgbClr val="DADADA"/>
      </a:lt2>
      <a:accent1>
        <a:srgbClr val="83992A"/>
      </a:accent1>
      <a:accent2>
        <a:srgbClr val="3C9770"/>
      </a:accent2>
      <a:accent3>
        <a:srgbClr val="44709D"/>
      </a:accent3>
      <a:accent4>
        <a:srgbClr val="A23C33"/>
      </a:accent4>
      <a:accent5>
        <a:srgbClr val="D97828"/>
      </a:accent5>
      <a:accent6>
        <a:srgbClr val="DEB340"/>
      </a:accent6>
      <a:hlink>
        <a:srgbClr val="A8BF4D"/>
      </a:hlink>
      <a:folHlink>
        <a:srgbClr val="B4CA80"/>
      </a:folHlink>
    </a:clrScheme>
    <a:fontScheme name="Organic">
      <a:majorFont>
        <a:latin typeface="Garamond" panose="02020404030301010803"/>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aramond" panose="02020404030301010803"/>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rganic">
      <a:fillStyleLst>
        <a:solidFill>
          <a:schemeClr val="phClr"/>
        </a:solidFill>
        <a:gradFill rotWithShape="1">
          <a:gsLst>
            <a:gs pos="0">
              <a:schemeClr val="phClr">
                <a:tint val="60000"/>
                <a:lumMod val="110000"/>
              </a:schemeClr>
            </a:gs>
            <a:gs pos="100000">
              <a:schemeClr val="phClr">
                <a:tint val="82000"/>
              </a:schemeClr>
            </a:gs>
          </a:gsLst>
          <a:lin ang="5400000" scaled="0"/>
        </a:gradFill>
        <a:blipFill>
          <a:blip xmlns:r="http://schemas.openxmlformats.org/officeDocument/2006/relationships" r:embed="rId1">
            <a:duotone>
              <a:schemeClr val="phClr">
                <a:shade val="74000"/>
                <a:satMod val="130000"/>
                <a:lumMod val="90000"/>
              </a:schemeClr>
              <a:schemeClr val="phClr">
                <a:tint val="94000"/>
                <a:satMod val="120000"/>
                <a:lumMod val="104000"/>
              </a:schemeClr>
            </a:duotone>
          </a:blip>
          <a:tile tx="0" ty="0" sx="100000" sy="100000" flip="none" algn="tl"/>
        </a:blipFill>
      </a:fillStyleLst>
      <a:lnStyleLst>
        <a:ln w="9525"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38100" dist="25400" dir="5400000" rotWithShape="0">
              <a:srgbClr val="000000">
                <a:alpha val="60000"/>
              </a:srgbClr>
            </a:outerShdw>
          </a:effectLst>
        </a:effectStyle>
      </a:effectStyleLst>
      <a:bgFillStyleLst>
        <a:solidFill>
          <a:schemeClr val="phClr"/>
        </a:solidFill>
        <a:gradFill rotWithShape="1">
          <a:gsLst>
            <a:gs pos="0">
              <a:schemeClr val="phClr">
                <a:tint val="90000"/>
                <a:lumMod val="110000"/>
              </a:schemeClr>
            </a:gs>
            <a:gs pos="100000">
              <a:schemeClr val="phClr">
                <a:shade val="88000"/>
                <a:lumMod val="98000"/>
              </a:schemeClr>
            </a:gs>
          </a:gsLst>
          <a:lin ang="5400000" scaled="0"/>
        </a:gradFill>
        <a:blipFill>
          <a:blip xmlns:r="http://schemas.openxmlformats.org/officeDocument/2006/relationships" r:embed="rId2"/>
          <a:stretch/>
        </a:blipFill>
      </a:bgFillStyleLst>
    </a:fmtScheme>
  </a:themeElements>
  <a:objectDefaults/>
  <a:extraClrSchemeLst/>
  <a:extLst>
    <a:ext uri="{05A4C25C-085E-4340-85A3-A5531E510DB2}">
      <thm15:themeFamily xmlns:thm15="http://schemas.microsoft.com/office/thememl/2012/main" name="Organic" id="{28CDC826-8792-45C0-861B-85EB3ADEDA33}" vid="{7DAC20F1-423D-49E2-BD0B-50532748BAD0}"/>
    </a:ext>
  </a:extLst>
</a:theme>
</file>

<file path=docProps/app.xml><?xml version="1.0" encoding="utf-8"?>
<Properties xmlns="http://schemas.openxmlformats.org/officeDocument/2006/extended-properties" xmlns:vt="http://schemas.openxmlformats.org/officeDocument/2006/docPropsVTypes">
  <Template>Organic</Template>
  <TotalTime>1755</TotalTime>
  <Words>1145</Words>
  <Application>Microsoft Macintosh PowerPoint</Application>
  <PresentationFormat>Widescreen</PresentationFormat>
  <Paragraphs>50</Paragraphs>
  <Slides>6</Slides>
  <Notes>0</Notes>
  <HiddenSlides>0</HiddenSlides>
  <MMClips>1</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6</vt:i4>
      </vt:variant>
    </vt:vector>
  </HeadingPairs>
  <TitlesOfParts>
    <vt:vector size="9" baseType="lpstr">
      <vt:lpstr>Arial</vt:lpstr>
      <vt:lpstr>Garamond</vt:lpstr>
      <vt:lpstr>Organic</vt:lpstr>
      <vt:lpstr>Improving Patient Outcomes with High Nurse-to-Patient Ratios: A Quality Improvement Project</vt:lpstr>
      <vt:lpstr>Objective and Background</vt:lpstr>
      <vt:lpstr>Literature Review</vt:lpstr>
      <vt:lpstr>Guidelines to promote positive outcomes with a high nurse-to-patient ratio</vt:lpstr>
      <vt:lpstr>Advantages and Disadvantages </vt:lpstr>
      <vt:lpstr>Nursing Implications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Improving Patient Outcomes with High Nurse-to-Patient Ratios: A Quality Improvement Study</dc:title>
  <dc:creator>Alexis Paige Bradshaw</dc:creator>
  <cp:lastModifiedBy>Alexis Paige Bradshaw</cp:lastModifiedBy>
  <cp:revision>13</cp:revision>
  <dcterms:created xsi:type="dcterms:W3CDTF">2021-04-08T14:54:11Z</dcterms:created>
  <dcterms:modified xsi:type="dcterms:W3CDTF">2021-04-14T17:54:09Z</dcterms:modified>
</cp:coreProperties>
</file>