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58" r:id="rId3"/>
    <p:sldId id="257" r:id="rId4"/>
    <p:sldId id="262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>
        <p:scale>
          <a:sx n="70" d="100"/>
          <a:sy n="70" d="100"/>
        </p:scale>
        <p:origin x="1429" y="7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D5E94D-5D84-44EC-AFE6-718F052342B4}" type="doc">
      <dgm:prSet loTypeId="urn:microsoft.com/office/officeart/2005/8/layout/process1" loCatId="process" qsTypeId="urn:microsoft.com/office/officeart/2005/8/quickstyle/simple1" qsCatId="simple" csTypeId="urn:microsoft.com/office/officeart/2005/8/colors/accent2_2" csCatId="accent2" phldr="1"/>
      <dgm:spPr/>
    </dgm:pt>
    <dgm:pt modelId="{17CCF7EA-F91B-466F-915E-202126ACDCFC}">
      <dgm:prSet phldrT="[Text]"/>
      <dgm:spPr/>
      <dgm:t>
        <a:bodyPr/>
        <a:lstStyle/>
        <a:p>
          <a:r>
            <a:rPr lang="en-US" dirty="0"/>
            <a:t>Volunteer completes packet with Petitioner who then signs it in front of a clinic notary</a:t>
          </a:r>
        </a:p>
      </dgm:t>
    </dgm:pt>
    <dgm:pt modelId="{CE9E9E1A-F4C7-4208-9671-1C922194BDE3}" type="parTrans" cxnId="{9360B371-D358-4380-8B26-BD5B87355315}">
      <dgm:prSet/>
      <dgm:spPr/>
      <dgm:t>
        <a:bodyPr/>
        <a:lstStyle/>
        <a:p>
          <a:endParaRPr lang="en-US"/>
        </a:p>
      </dgm:t>
    </dgm:pt>
    <dgm:pt modelId="{C0C93106-5CF1-44D8-8813-B3E309534F67}" type="sibTrans" cxnId="{9360B371-D358-4380-8B26-BD5B87355315}">
      <dgm:prSet/>
      <dgm:spPr/>
      <dgm:t>
        <a:bodyPr/>
        <a:lstStyle/>
        <a:p>
          <a:endParaRPr lang="en-US"/>
        </a:p>
      </dgm:t>
    </dgm:pt>
    <dgm:pt modelId="{53438105-BEA5-4A2B-B060-3D6EDC54C1B9}">
      <dgm:prSet phldrT="[Text]"/>
      <dgm:spPr/>
      <dgm:t>
        <a:bodyPr/>
        <a:lstStyle/>
        <a:p>
          <a:r>
            <a:rPr lang="en-US" dirty="0"/>
            <a:t>Packet is sent to Respondent </a:t>
          </a:r>
        </a:p>
      </dgm:t>
    </dgm:pt>
    <dgm:pt modelId="{BB22EDF8-C1BD-4007-8F1E-427B9FB89717}" type="parTrans" cxnId="{0E119D08-8357-4695-9ECC-8D12230E1414}">
      <dgm:prSet/>
      <dgm:spPr/>
      <dgm:t>
        <a:bodyPr/>
        <a:lstStyle/>
        <a:p>
          <a:endParaRPr lang="en-US"/>
        </a:p>
      </dgm:t>
    </dgm:pt>
    <dgm:pt modelId="{5F79BD54-3C82-4CEF-917E-A48E3F2B89A4}" type="sibTrans" cxnId="{0E119D08-8357-4695-9ECC-8D12230E1414}">
      <dgm:prSet/>
      <dgm:spPr/>
      <dgm:t>
        <a:bodyPr/>
        <a:lstStyle/>
        <a:p>
          <a:endParaRPr lang="en-US"/>
        </a:p>
      </dgm:t>
    </dgm:pt>
    <dgm:pt modelId="{1AD8DEF3-D8AE-4AAB-A5CD-E8037E0C4FAD}">
      <dgm:prSet phldrT="[Text]"/>
      <dgm:spPr/>
      <dgm:t>
        <a:bodyPr/>
        <a:lstStyle/>
        <a:p>
          <a:r>
            <a:rPr lang="en-US" dirty="0"/>
            <a:t>Respondent sends it back signed and notarized </a:t>
          </a:r>
        </a:p>
      </dgm:t>
    </dgm:pt>
    <dgm:pt modelId="{7B9AC7A2-3062-4263-9AAD-77559E24B9C2}" type="sibTrans" cxnId="{D7068CE0-D196-46E5-BB60-D81E6A3842E7}">
      <dgm:prSet/>
      <dgm:spPr/>
      <dgm:t>
        <a:bodyPr/>
        <a:lstStyle/>
        <a:p>
          <a:endParaRPr lang="en-US"/>
        </a:p>
      </dgm:t>
    </dgm:pt>
    <dgm:pt modelId="{9D773E79-653D-48B7-BB1B-15A5F957AC74}" type="parTrans" cxnId="{D7068CE0-D196-46E5-BB60-D81E6A3842E7}">
      <dgm:prSet/>
      <dgm:spPr/>
      <dgm:t>
        <a:bodyPr/>
        <a:lstStyle/>
        <a:p>
          <a:endParaRPr lang="en-US"/>
        </a:p>
      </dgm:t>
    </dgm:pt>
    <dgm:pt modelId="{146CC410-6C4E-4211-9E5C-C69F670C5480}">
      <dgm:prSet phldrT="[Text]"/>
      <dgm:spPr/>
      <dgm:t>
        <a:bodyPr/>
        <a:lstStyle/>
        <a:p>
          <a:r>
            <a:rPr lang="en-US" dirty="0"/>
            <a:t>Petitioner returns to clinic to complete VS 300 form and written deposition under oath</a:t>
          </a:r>
        </a:p>
      </dgm:t>
    </dgm:pt>
    <dgm:pt modelId="{9B92583B-4D15-46F6-A4F7-A322C24E9CC9}" type="parTrans" cxnId="{CDF50C51-F2C5-4491-83E5-2CA9FF03965B}">
      <dgm:prSet/>
      <dgm:spPr/>
      <dgm:t>
        <a:bodyPr/>
        <a:lstStyle/>
        <a:p>
          <a:endParaRPr lang="en-US"/>
        </a:p>
      </dgm:t>
    </dgm:pt>
    <dgm:pt modelId="{9E64C98C-53D3-47C4-9403-0793A6C74C71}" type="sibTrans" cxnId="{CDF50C51-F2C5-4491-83E5-2CA9FF03965B}">
      <dgm:prSet/>
      <dgm:spPr/>
      <dgm:t>
        <a:bodyPr/>
        <a:lstStyle/>
        <a:p>
          <a:endParaRPr lang="en-US"/>
        </a:p>
      </dgm:t>
    </dgm:pt>
    <dgm:pt modelId="{55B2BE8A-9922-4CB5-8481-FADDBC2099FD}">
      <dgm:prSet phldrT="[Text]"/>
      <dgm:spPr/>
      <dgm:t>
        <a:bodyPr/>
        <a:lstStyle/>
        <a:p>
          <a:r>
            <a:rPr lang="en-US" dirty="0"/>
            <a:t>Completed packet is submitted to the court </a:t>
          </a:r>
        </a:p>
      </dgm:t>
    </dgm:pt>
    <dgm:pt modelId="{6EFE17A6-3F1A-43F6-8BEF-5BF349A5E1F2}" type="parTrans" cxnId="{68820F79-8242-4148-9903-CACEF45D1E06}">
      <dgm:prSet/>
      <dgm:spPr/>
      <dgm:t>
        <a:bodyPr/>
        <a:lstStyle/>
        <a:p>
          <a:endParaRPr lang="en-US"/>
        </a:p>
      </dgm:t>
    </dgm:pt>
    <dgm:pt modelId="{517B6C56-8458-4B2D-BF12-FB99F7137BB6}" type="sibTrans" cxnId="{68820F79-8242-4148-9903-CACEF45D1E06}">
      <dgm:prSet/>
      <dgm:spPr/>
      <dgm:t>
        <a:bodyPr/>
        <a:lstStyle/>
        <a:p>
          <a:endParaRPr lang="en-US"/>
        </a:p>
      </dgm:t>
    </dgm:pt>
    <dgm:pt modelId="{60009F88-FEA1-4DB3-A285-12A60E46C2F0}" type="pres">
      <dgm:prSet presAssocID="{7DD5E94D-5D84-44EC-AFE6-718F052342B4}" presName="Name0" presStyleCnt="0">
        <dgm:presLayoutVars>
          <dgm:dir/>
          <dgm:resizeHandles val="exact"/>
        </dgm:presLayoutVars>
      </dgm:prSet>
      <dgm:spPr/>
    </dgm:pt>
    <dgm:pt modelId="{5029A0CD-96B7-4565-9B2F-29413135C512}" type="pres">
      <dgm:prSet presAssocID="{17CCF7EA-F91B-466F-915E-202126ACDCFC}" presName="node" presStyleLbl="node1" presStyleIdx="0" presStyleCnt="5">
        <dgm:presLayoutVars>
          <dgm:bulletEnabled val="1"/>
        </dgm:presLayoutVars>
      </dgm:prSet>
      <dgm:spPr/>
    </dgm:pt>
    <dgm:pt modelId="{1A24FF2D-3692-48EE-8381-FDF2F97261C1}" type="pres">
      <dgm:prSet presAssocID="{C0C93106-5CF1-44D8-8813-B3E309534F67}" presName="sibTrans" presStyleLbl="sibTrans2D1" presStyleIdx="0" presStyleCnt="4"/>
      <dgm:spPr/>
    </dgm:pt>
    <dgm:pt modelId="{6CD5D407-8D43-4EE6-9D28-0484636A66C2}" type="pres">
      <dgm:prSet presAssocID="{C0C93106-5CF1-44D8-8813-B3E309534F67}" presName="connectorText" presStyleLbl="sibTrans2D1" presStyleIdx="0" presStyleCnt="4"/>
      <dgm:spPr/>
    </dgm:pt>
    <dgm:pt modelId="{C93A0273-95A5-4E91-A360-7F9D0551E799}" type="pres">
      <dgm:prSet presAssocID="{53438105-BEA5-4A2B-B060-3D6EDC54C1B9}" presName="node" presStyleLbl="node1" presStyleIdx="1" presStyleCnt="5">
        <dgm:presLayoutVars>
          <dgm:bulletEnabled val="1"/>
        </dgm:presLayoutVars>
      </dgm:prSet>
      <dgm:spPr/>
    </dgm:pt>
    <dgm:pt modelId="{EBD773A5-E4E9-46C4-AE5B-DC7CF4C9280E}" type="pres">
      <dgm:prSet presAssocID="{5F79BD54-3C82-4CEF-917E-A48E3F2B89A4}" presName="sibTrans" presStyleLbl="sibTrans2D1" presStyleIdx="1" presStyleCnt="4"/>
      <dgm:spPr/>
    </dgm:pt>
    <dgm:pt modelId="{F1714EE7-79D2-4BAC-9AC9-D6706BC6C255}" type="pres">
      <dgm:prSet presAssocID="{5F79BD54-3C82-4CEF-917E-A48E3F2B89A4}" presName="connectorText" presStyleLbl="sibTrans2D1" presStyleIdx="1" presStyleCnt="4"/>
      <dgm:spPr/>
    </dgm:pt>
    <dgm:pt modelId="{0EF3FF79-3B2A-4CB1-B7E8-1269FCA23DA9}" type="pres">
      <dgm:prSet presAssocID="{1AD8DEF3-D8AE-4AAB-A5CD-E8037E0C4FAD}" presName="node" presStyleLbl="node1" presStyleIdx="2" presStyleCnt="5">
        <dgm:presLayoutVars>
          <dgm:bulletEnabled val="1"/>
        </dgm:presLayoutVars>
      </dgm:prSet>
      <dgm:spPr/>
    </dgm:pt>
    <dgm:pt modelId="{83430A49-6EAF-4DFC-9763-A068518E25D6}" type="pres">
      <dgm:prSet presAssocID="{7B9AC7A2-3062-4263-9AAD-77559E24B9C2}" presName="sibTrans" presStyleLbl="sibTrans2D1" presStyleIdx="2" presStyleCnt="4"/>
      <dgm:spPr/>
    </dgm:pt>
    <dgm:pt modelId="{EF200D90-15F2-4424-9AD6-310B1B115941}" type="pres">
      <dgm:prSet presAssocID="{7B9AC7A2-3062-4263-9AAD-77559E24B9C2}" presName="connectorText" presStyleLbl="sibTrans2D1" presStyleIdx="2" presStyleCnt="4"/>
      <dgm:spPr/>
    </dgm:pt>
    <dgm:pt modelId="{383FBBF3-F567-4BBE-999C-DB282D9B2D83}" type="pres">
      <dgm:prSet presAssocID="{146CC410-6C4E-4211-9E5C-C69F670C5480}" presName="node" presStyleLbl="node1" presStyleIdx="3" presStyleCnt="5">
        <dgm:presLayoutVars>
          <dgm:bulletEnabled val="1"/>
        </dgm:presLayoutVars>
      </dgm:prSet>
      <dgm:spPr/>
    </dgm:pt>
    <dgm:pt modelId="{B3813C67-14DB-473F-93D4-D373C87B0BD4}" type="pres">
      <dgm:prSet presAssocID="{9E64C98C-53D3-47C4-9403-0793A6C74C71}" presName="sibTrans" presStyleLbl="sibTrans2D1" presStyleIdx="3" presStyleCnt="4"/>
      <dgm:spPr/>
    </dgm:pt>
    <dgm:pt modelId="{F0AA6079-D32D-49D0-8C63-2B8B8E544C86}" type="pres">
      <dgm:prSet presAssocID="{9E64C98C-53D3-47C4-9403-0793A6C74C71}" presName="connectorText" presStyleLbl="sibTrans2D1" presStyleIdx="3" presStyleCnt="4"/>
      <dgm:spPr/>
    </dgm:pt>
    <dgm:pt modelId="{9CFBDF65-33F5-4C3F-9A70-16679CB194BD}" type="pres">
      <dgm:prSet presAssocID="{55B2BE8A-9922-4CB5-8481-FADDBC2099FD}" presName="node" presStyleLbl="node1" presStyleIdx="4" presStyleCnt="5">
        <dgm:presLayoutVars>
          <dgm:bulletEnabled val="1"/>
        </dgm:presLayoutVars>
      </dgm:prSet>
      <dgm:spPr/>
    </dgm:pt>
  </dgm:ptLst>
  <dgm:cxnLst>
    <dgm:cxn modelId="{0E119D08-8357-4695-9ECC-8D12230E1414}" srcId="{7DD5E94D-5D84-44EC-AFE6-718F052342B4}" destId="{53438105-BEA5-4A2B-B060-3D6EDC54C1B9}" srcOrd="1" destOrd="0" parTransId="{BB22EDF8-C1BD-4007-8F1E-427B9FB89717}" sibTransId="{5F79BD54-3C82-4CEF-917E-A48E3F2B89A4}"/>
    <dgm:cxn modelId="{81348D13-6083-4CB9-B29E-33DBBDA3C43A}" type="presOf" srcId="{53438105-BEA5-4A2B-B060-3D6EDC54C1B9}" destId="{C93A0273-95A5-4E91-A360-7F9D0551E799}" srcOrd="0" destOrd="0" presId="urn:microsoft.com/office/officeart/2005/8/layout/process1"/>
    <dgm:cxn modelId="{54ED5C29-40B3-45C0-8892-2D709AE4AED0}" type="presOf" srcId="{9E64C98C-53D3-47C4-9403-0793A6C74C71}" destId="{F0AA6079-D32D-49D0-8C63-2B8B8E544C86}" srcOrd="1" destOrd="0" presId="urn:microsoft.com/office/officeart/2005/8/layout/process1"/>
    <dgm:cxn modelId="{0D0C6637-D6FE-4D2A-B787-3E30A011ACDE}" type="presOf" srcId="{7B9AC7A2-3062-4263-9AAD-77559E24B9C2}" destId="{83430A49-6EAF-4DFC-9763-A068518E25D6}" srcOrd="0" destOrd="0" presId="urn:microsoft.com/office/officeart/2005/8/layout/process1"/>
    <dgm:cxn modelId="{0B8C993C-995E-4429-8EEB-9DE6176064B5}" type="presOf" srcId="{5F79BD54-3C82-4CEF-917E-A48E3F2B89A4}" destId="{F1714EE7-79D2-4BAC-9AC9-D6706BC6C255}" srcOrd="1" destOrd="0" presId="urn:microsoft.com/office/officeart/2005/8/layout/process1"/>
    <dgm:cxn modelId="{8E5DAF5D-0FDD-40C9-81D1-5907B315D6BF}" type="presOf" srcId="{9E64C98C-53D3-47C4-9403-0793A6C74C71}" destId="{B3813C67-14DB-473F-93D4-D373C87B0BD4}" srcOrd="0" destOrd="0" presId="urn:microsoft.com/office/officeart/2005/8/layout/process1"/>
    <dgm:cxn modelId="{CDF50C51-F2C5-4491-83E5-2CA9FF03965B}" srcId="{7DD5E94D-5D84-44EC-AFE6-718F052342B4}" destId="{146CC410-6C4E-4211-9E5C-C69F670C5480}" srcOrd="3" destOrd="0" parTransId="{9B92583B-4D15-46F6-A4F7-A322C24E9CC9}" sibTransId="{9E64C98C-53D3-47C4-9403-0793A6C74C71}"/>
    <dgm:cxn modelId="{9360B371-D358-4380-8B26-BD5B87355315}" srcId="{7DD5E94D-5D84-44EC-AFE6-718F052342B4}" destId="{17CCF7EA-F91B-466F-915E-202126ACDCFC}" srcOrd="0" destOrd="0" parTransId="{CE9E9E1A-F4C7-4208-9671-1C922194BDE3}" sibTransId="{C0C93106-5CF1-44D8-8813-B3E309534F67}"/>
    <dgm:cxn modelId="{2FD25976-768E-4268-8965-1BDC4E056E88}" type="presOf" srcId="{1AD8DEF3-D8AE-4AAB-A5CD-E8037E0C4FAD}" destId="{0EF3FF79-3B2A-4CB1-B7E8-1269FCA23DA9}" srcOrd="0" destOrd="0" presId="urn:microsoft.com/office/officeart/2005/8/layout/process1"/>
    <dgm:cxn modelId="{68820F79-8242-4148-9903-CACEF45D1E06}" srcId="{7DD5E94D-5D84-44EC-AFE6-718F052342B4}" destId="{55B2BE8A-9922-4CB5-8481-FADDBC2099FD}" srcOrd="4" destOrd="0" parTransId="{6EFE17A6-3F1A-43F6-8BEF-5BF349A5E1F2}" sibTransId="{517B6C56-8458-4B2D-BF12-FB99F7137BB6}"/>
    <dgm:cxn modelId="{28E0D49D-81FA-4D9B-9D7C-5AEFE90766ED}" type="presOf" srcId="{55B2BE8A-9922-4CB5-8481-FADDBC2099FD}" destId="{9CFBDF65-33F5-4C3F-9A70-16679CB194BD}" srcOrd="0" destOrd="0" presId="urn:microsoft.com/office/officeart/2005/8/layout/process1"/>
    <dgm:cxn modelId="{731F8EA3-A64B-4984-9BA0-FBC083E7A5F1}" type="presOf" srcId="{C0C93106-5CF1-44D8-8813-B3E309534F67}" destId="{6CD5D407-8D43-4EE6-9D28-0484636A66C2}" srcOrd="1" destOrd="0" presId="urn:microsoft.com/office/officeart/2005/8/layout/process1"/>
    <dgm:cxn modelId="{7404D0A6-C15F-410E-A2BE-6A899837C7A3}" type="presOf" srcId="{7B9AC7A2-3062-4263-9AAD-77559E24B9C2}" destId="{EF200D90-15F2-4424-9AD6-310B1B115941}" srcOrd="1" destOrd="0" presId="urn:microsoft.com/office/officeart/2005/8/layout/process1"/>
    <dgm:cxn modelId="{23D57CAE-5F96-4535-914F-B9D147C39ABC}" type="presOf" srcId="{17CCF7EA-F91B-466F-915E-202126ACDCFC}" destId="{5029A0CD-96B7-4565-9B2F-29413135C512}" srcOrd="0" destOrd="0" presId="urn:microsoft.com/office/officeart/2005/8/layout/process1"/>
    <dgm:cxn modelId="{FE4948BF-C5CF-4C63-8736-05D9578BBD5F}" type="presOf" srcId="{7DD5E94D-5D84-44EC-AFE6-718F052342B4}" destId="{60009F88-FEA1-4DB3-A285-12A60E46C2F0}" srcOrd="0" destOrd="0" presId="urn:microsoft.com/office/officeart/2005/8/layout/process1"/>
    <dgm:cxn modelId="{246DC0CE-51D2-4290-96DD-97A17A3CA27F}" type="presOf" srcId="{5F79BD54-3C82-4CEF-917E-A48E3F2B89A4}" destId="{EBD773A5-E4E9-46C4-AE5B-DC7CF4C9280E}" srcOrd="0" destOrd="0" presId="urn:microsoft.com/office/officeart/2005/8/layout/process1"/>
    <dgm:cxn modelId="{2F5E5CD0-2896-4D49-9828-B4B1AA31DE69}" type="presOf" srcId="{146CC410-6C4E-4211-9E5C-C69F670C5480}" destId="{383FBBF3-F567-4BBE-999C-DB282D9B2D83}" srcOrd="0" destOrd="0" presId="urn:microsoft.com/office/officeart/2005/8/layout/process1"/>
    <dgm:cxn modelId="{D7068CE0-D196-46E5-BB60-D81E6A3842E7}" srcId="{7DD5E94D-5D84-44EC-AFE6-718F052342B4}" destId="{1AD8DEF3-D8AE-4AAB-A5CD-E8037E0C4FAD}" srcOrd="2" destOrd="0" parTransId="{9D773E79-653D-48B7-BB1B-15A5F957AC74}" sibTransId="{7B9AC7A2-3062-4263-9AAD-77559E24B9C2}"/>
    <dgm:cxn modelId="{B312DCFC-CF54-42FE-8DB3-ADD1690B31B1}" type="presOf" srcId="{C0C93106-5CF1-44D8-8813-B3E309534F67}" destId="{1A24FF2D-3692-48EE-8381-FDF2F97261C1}" srcOrd="0" destOrd="0" presId="urn:microsoft.com/office/officeart/2005/8/layout/process1"/>
    <dgm:cxn modelId="{8E43D71B-D425-45CB-8D36-88DB179C5D2D}" type="presParOf" srcId="{60009F88-FEA1-4DB3-A285-12A60E46C2F0}" destId="{5029A0CD-96B7-4565-9B2F-29413135C512}" srcOrd="0" destOrd="0" presId="urn:microsoft.com/office/officeart/2005/8/layout/process1"/>
    <dgm:cxn modelId="{57E0D08E-521F-491F-BFAD-2C2C4CC563C9}" type="presParOf" srcId="{60009F88-FEA1-4DB3-A285-12A60E46C2F0}" destId="{1A24FF2D-3692-48EE-8381-FDF2F97261C1}" srcOrd="1" destOrd="0" presId="urn:microsoft.com/office/officeart/2005/8/layout/process1"/>
    <dgm:cxn modelId="{2584E2A6-E389-4F46-9A7E-38E22FD528F8}" type="presParOf" srcId="{1A24FF2D-3692-48EE-8381-FDF2F97261C1}" destId="{6CD5D407-8D43-4EE6-9D28-0484636A66C2}" srcOrd="0" destOrd="0" presId="urn:microsoft.com/office/officeart/2005/8/layout/process1"/>
    <dgm:cxn modelId="{3CAF75FB-106A-43DD-9CA9-3F8299EB0104}" type="presParOf" srcId="{60009F88-FEA1-4DB3-A285-12A60E46C2F0}" destId="{C93A0273-95A5-4E91-A360-7F9D0551E799}" srcOrd="2" destOrd="0" presId="urn:microsoft.com/office/officeart/2005/8/layout/process1"/>
    <dgm:cxn modelId="{D54DB408-E5EA-440E-A833-53421C0D4D28}" type="presParOf" srcId="{60009F88-FEA1-4DB3-A285-12A60E46C2F0}" destId="{EBD773A5-E4E9-46C4-AE5B-DC7CF4C9280E}" srcOrd="3" destOrd="0" presId="urn:microsoft.com/office/officeart/2005/8/layout/process1"/>
    <dgm:cxn modelId="{77509DF2-D16C-4F3F-8662-476C8698D9B9}" type="presParOf" srcId="{EBD773A5-E4E9-46C4-AE5B-DC7CF4C9280E}" destId="{F1714EE7-79D2-4BAC-9AC9-D6706BC6C255}" srcOrd="0" destOrd="0" presId="urn:microsoft.com/office/officeart/2005/8/layout/process1"/>
    <dgm:cxn modelId="{BB46A05E-B6D9-4AA4-92E9-F8B68F0D2608}" type="presParOf" srcId="{60009F88-FEA1-4DB3-A285-12A60E46C2F0}" destId="{0EF3FF79-3B2A-4CB1-B7E8-1269FCA23DA9}" srcOrd="4" destOrd="0" presId="urn:microsoft.com/office/officeart/2005/8/layout/process1"/>
    <dgm:cxn modelId="{F95C69DE-1FEA-4D5F-8088-F3A795026F92}" type="presParOf" srcId="{60009F88-FEA1-4DB3-A285-12A60E46C2F0}" destId="{83430A49-6EAF-4DFC-9763-A068518E25D6}" srcOrd="5" destOrd="0" presId="urn:microsoft.com/office/officeart/2005/8/layout/process1"/>
    <dgm:cxn modelId="{637982BA-3F67-4B0E-9CCD-FE8E847A6868}" type="presParOf" srcId="{83430A49-6EAF-4DFC-9763-A068518E25D6}" destId="{EF200D90-15F2-4424-9AD6-310B1B115941}" srcOrd="0" destOrd="0" presId="urn:microsoft.com/office/officeart/2005/8/layout/process1"/>
    <dgm:cxn modelId="{E8B5CB76-0BC3-4F47-9B33-10D3DEE6DEE6}" type="presParOf" srcId="{60009F88-FEA1-4DB3-A285-12A60E46C2F0}" destId="{383FBBF3-F567-4BBE-999C-DB282D9B2D83}" srcOrd="6" destOrd="0" presId="urn:microsoft.com/office/officeart/2005/8/layout/process1"/>
    <dgm:cxn modelId="{22AA45BE-DFD4-418D-A17D-4826AED94DEC}" type="presParOf" srcId="{60009F88-FEA1-4DB3-A285-12A60E46C2F0}" destId="{B3813C67-14DB-473F-93D4-D373C87B0BD4}" srcOrd="7" destOrd="0" presId="urn:microsoft.com/office/officeart/2005/8/layout/process1"/>
    <dgm:cxn modelId="{5F1290B4-D8B5-49DB-B68C-C7836CF7E3C3}" type="presParOf" srcId="{B3813C67-14DB-473F-93D4-D373C87B0BD4}" destId="{F0AA6079-D32D-49D0-8C63-2B8B8E544C86}" srcOrd="0" destOrd="0" presId="urn:microsoft.com/office/officeart/2005/8/layout/process1"/>
    <dgm:cxn modelId="{52930CCF-B4EB-4FC5-90A3-E6BEC6956511}" type="presParOf" srcId="{60009F88-FEA1-4DB3-A285-12A60E46C2F0}" destId="{9CFBDF65-33F5-4C3F-9A70-16679CB194BD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DD5E94D-5D84-44EC-AFE6-718F052342B4}" type="doc">
      <dgm:prSet loTypeId="urn:microsoft.com/office/officeart/2005/8/layout/process1" loCatId="process" qsTypeId="urn:microsoft.com/office/officeart/2005/8/quickstyle/simple1" qsCatId="simple" csTypeId="urn:microsoft.com/office/officeart/2005/8/colors/accent2_2" csCatId="accent2" phldr="1"/>
      <dgm:spPr/>
    </dgm:pt>
    <dgm:pt modelId="{17CCF7EA-F91B-466F-915E-202126ACDCFC}">
      <dgm:prSet phldrT="[Text]"/>
      <dgm:spPr/>
      <dgm:t>
        <a:bodyPr/>
        <a:lstStyle/>
        <a:p>
          <a:r>
            <a:rPr lang="en-US" dirty="0"/>
            <a:t>Volunteer completes packet with Petitioner and Respondent who then sign in front of a clinic notary</a:t>
          </a:r>
        </a:p>
      </dgm:t>
    </dgm:pt>
    <dgm:pt modelId="{CE9E9E1A-F4C7-4208-9671-1C922194BDE3}" type="parTrans" cxnId="{9360B371-D358-4380-8B26-BD5B87355315}">
      <dgm:prSet/>
      <dgm:spPr/>
      <dgm:t>
        <a:bodyPr/>
        <a:lstStyle/>
        <a:p>
          <a:endParaRPr lang="en-US"/>
        </a:p>
      </dgm:t>
    </dgm:pt>
    <dgm:pt modelId="{C0C93106-5CF1-44D8-8813-B3E309534F67}" type="sibTrans" cxnId="{9360B371-D358-4380-8B26-BD5B87355315}">
      <dgm:prSet/>
      <dgm:spPr/>
      <dgm:t>
        <a:bodyPr/>
        <a:lstStyle/>
        <a:p>
          <a:endParaRPr lang="en-US"/>
        </a:p>
      </dgm:t>
    </dgm:pt>
    <dgm:pt modelId="{55B2BE8A-9922-4CB5-8481-FADDBC2099FD}">
      <dgm:prSet phldrT="[Text]"/>
      <dgm:spPr/>
      <dgm:t>
        <a:bodyPr/>
        <a:lstStyle/>
        <a:p>
          <a:r>
            <a:rPr lang="en-US" dirty="0"/>
            <a:t>Completed packet is submitted to the court </a:t>
          </a:r>
        </a:p>
      </dgm:t>
    </dgm:pt>
    <dgm:pt modelId="{6EFE17A6-3F1A-43F6-8BEF-5BF349A5E1F2}" type="parTrans" cxnId="{68820F79-8242-4148-9903-CACEF45D1E06}">
      <dgm:prSet/>
      <dgm:spPr/>
      <dgm:t>
        <a:bodyPr/>
        <a:lstStyle/>
        <a:p>
          <a:endParaRPr lang="en-US"/>
        </a:p>
      </dgm:t>
    </dgm:pt>
    <dgm:pt modelId="{517B6C56-8458-4B2D-BF12-FB99F7137BB6}" type="sibTrans" cxnId="{68820F79-8242-4148-9903-CACEF45D1E06}">
      <dgm:prSet/>
      <dgm:spPr/>
      <dgm:t>
        <a:bodyPr/>
        <a:lstStyle/>
        <a:p>
          <a:endParaRPr lang="en-US"/>
        </a:p>
      </dgm:t>
    </dgm:pt>
    <dgm:pt modelId="{146CC410-6C4E-4211-9E5C-C69F670C5480}">
      <dgm:prSet phldrT="[Text]"/>
      <dgm:spPr/>
      <dgm:t>
        <a:bodyPr/>
        <a:lstStyle/>
        <a:p>
          <a:r>
            <a:rPr lang="en-US" dirty="0"/>
            <a:t>Petitioner, at the same clinic, completes the VS 300 form with a volunteer and completes the written deposition under oath </a:t>
          </a:r>
        </a:p>
      </dgm:t>
    </dgm:pt>
    <dgm:pt modelId="{9E64C98C-53D3-47C4-9403-0793A6C74C71}" type="sibTrans" cxnId="{CDF50C51-F2C5-4491-83E5-2CA9FF03965B}">
      <dgm:prSet/>
      <dgm:spPr/>
      <dgm:t>
        <a:bodyPr/>
        <a:lstStyle/>
        <a:p>
          <a:endParaRPr lang="en-US"/>
        </a:p>
      </dgm:t>
    </dgm:pt>
    <dgm:pt modelId="{9B92583B-4D15-46F6-A4F7-A322C24E9CC9}" type="parTrans" cxnId="{CDF50C51-F2C5-4491-83E5-2CA9FF03965B}">
      <dgm:prSet/>
      <dgm:spPr/>
      <dgm:t>
        <a:bodyPr/>
        <a:lstStyle/>
        <a:p>
          <a:endParaRPr lang="en-US"/>
        </a:p>
      </dgm:t>
    </dgm:pt>
    <dgm:pt modelId="{60009F88-FEA1-4DB3-A285-12A60E46C2F0}" type="pres">
      <dgm:prSet presAssocID="{7DD5E94D-5D84-44EC-AFE6-718F052342B4}" presName="Name0" presStyleCnt="0">
        <dgm:presLayoutVars>
          <dgm:dir/>
          <dgm:resizeHandles val="exact"/>
        </dgm:presLayoutVars>
      </dgm:prSet>
      <dgm:spPr/>
    </dgm:pt>
    <dgm:pt modelId="{5029A0CD-96B7-4565-9B2F-29413135C512}" type="pres">
      <dgm:prSet presAssocID="{17CCF7EA-F91B-466F-915E-202126ACDCFC}" presName="node" presStyleLbl="node1" presStyleIdx="0" presStyleCnt="3">
        <dgm:presLayoutVars>
          <dgm:bulletEnabled val="1"/>
        </dgm:presLayoutVars>
      </dgm:prSet>
      <dgm:spPr/>
    </dgm:pt>
    <dgm:pt modelId="{1A24FF2D-3692-48EE-8381-FDF2F97261C1}" type="pres">
      <dgm:prSet presAssocID="{C0C93106-5CF1-44D8-8813-B3E309534F67}" presName="sibTrans" presStyleLbl="sibTrans2D1" presStyleIdx="0" presStyleCnt="2"/>
      <dgm:spPr/>
    </dgm:pt>
    <dgm:pt modelId="{6CD5D407-8D43-4EE6-9D28-0484636A66C2}" type="pres">
      <dgm:prSet presAssocID="{C0C93106-5CF1-44D8-8813-B3E309534F67}" presName="connectorText" presStyleLbl="sibTrans2D1" presStyleIdx="0" presStyleCnt="2"/>
      <dgm:spPr/>
    </dgm:pt>
    <dgm:pt modelId="{383FBBF3-F567-4BBE-999C-DB282D9B2D83}" type="pres">
      <dgm:prSet presAssocID="{146CC410-6C4E-4211-9E5C-C69F670C5480}" presName="node" presStyleLbl="node1" presStyleIdx="1" presStyleCnt="3">
        <dgm:presLayoutVars>
          <dgm:bulletEnabled val="1"/>
        </dgm:presLayoutVars>
      </dgm:prSet>
      <dgm:spPr/>
    </dgm:pt>
    <dgm:pt modelId="{B3813C67-14DB-473F-93D4-D373C87B0BD4}" type="pres">
      <dgm:prSet presAssocID="{9E64C98C-53D3-47C4-9403-0793A6C74C71}" presName="sibTrans" presStyleLbl="sibTrans2D1" presStyleIdx="1" presStyleCnt="2"/>
      <dgm:spPr/>
    </dgm:pt>
    <dgm:pt modelId="{F0AA6079-D32D-49D0-8C63-2B8B8E544C86}" type="pres">
      <dgm:prSet presAssocID="{9E64C98C-53D3-47C4-9403-0793A6C74C71}" presName="connectorText" presStyleLbl="sibTrans2D1" presStyleIdx="1" presStyleCnt="2"/>
      <dgm:spPr/>
    </dgm:pt>
    <dgm:pt modelId="{9CFBDF65-33F5-4C3F-9A70-16679CB194BD}" type="pres">
      <dgm:prSet presAssocID="{55B2BE8A-9922-4CB5-8481-FADDBC2099FD}" presName="node" presStyleLbl="node1" presStyleIdx="2" presStyleCnt="3">
        <dgm:presLayoutVars>
          <dgm:bulletEnabled val="1"/>
        </dgm:presLayoutVars>
      </dgm:prSet>
      <dgm:spPr/>
    </dgm:pt>
  </dgm:ptLst>
  <dgm:cxnLst>
    <dgm:cxn modelId="{54ED5C29-40B3-45C0-8892-2D709AE4AED0}" type="presOf" srcId="{9E64C98C-53D3-47C4-9403-0793A6C74C71}" destId="{F0AA6079-D32D-49D0-8C63-2B8B8E544C86}" srcOrd="1" destOrd="0" presId="urn:microsoft.com/office/officeart/2005/8/layout/process1"/>
    <dgm:cxn modelId="{8E5DAF5D-0FDD-40C9-81D1-5907B315D6BF}" type="presOf" srcId="{9E64C98C-53D3-47C4-9403-0793A6C74C71}" destId="{B3813C67-14DB-473F-93D4-D373C87B0BD4}" srcOrd="0" destOrd="0" presId="urn:microsoft.com/office/officeart/2005/8/layout/process1"/>
    <dgm:cxn modelId="{CDF50C51-F2C5-4491-83E5-2CA9FF03965B}" srcId="{7DD5E94D-5D84-44EC-AFE6-718F052342B4}" destId="{146CC410-6C4E-4211-9E5C-C69F670C5480}" srcOrd="1" destOrd="0" parTransId="{9B92583B-4D15-46F6-A4F7-A322C24E9CC9}" sibTransId="{9E64C98C-53D3-47C4-9403-0793A6C74C71}"/>
    <dgm:cxn modelId="{9360B371-D358-4380-8B26-BD5B87355315}" srcId="{7DD5E94D-5D84-44EC-AFE6-718F052342B4}" destId="{17CCF7EA-F91B-466F-915E-202126ACDCFC}" srcOrd="0" destOrd="0" parTransId="{CE9E9E1A-F4C7-4208-9671-1C922194BDE3}" sibTransId="{C0C93106-5CF1-44D8-8813-B3E309534F67}"/>
    <dgm:cxn modelId="{68820F79-8242-4148-9903-CACEF45D1E06}" srcId="{7DD5E94D-5D84-44EC-AFE6-718F052342B4}" destId="{55B2BE8A-9922-4CB5-8481-FADDBC2099FD}" srcOrd="2" destOrd="0" parTransId="{6EFE17A6-3F1A-43F6-8BEF-5BF349A5E1F2}" sibTransId="{517B6C56-8458-4B2D-BF12-FB99F7137BB6}"/>
    <dgm:cxn modelId="{28E0D49D-81FA-4D9B-9D7C-5AEFE90766ED}" type="presOf" srcId="{55B2BE8A-9922-4CB5-8481-FADDBC2099FD}" destId="{9CFBDF65-33F5-4C3F-9A70-16679CB194BD}" srcOrd="0" destOrd="0" presId="urn:microsoft.com/office/officeart/2005/8/layout/process1"/>
    <dgm:cxn modelId="{731F8EA3-A64B-4984-9BA0-FBC083E7A5F1}" type="presOf" srcId="{C0C93106-5CF1-44D8-8813-B3E309534F67}" destId="{6CD5D407-8D43-4EE6-9D28-0484636A66C2}" srcOrd="1" destOrd="0" presId="urn:microsoft.com/office/officeart/2005/8/layout/process1"/>
    <dgm:cxn modelId="{23D57CAE-5F96-4535-914F-B9D147C39ABC}" type="presOf" srcId="{17CCF7EA-F91B-466F-915E-202126ACDCFC}" destId="{5029A0CD-96B7-4565-9B2F-29413135C512}" srcOrd="0" destOrd="0" presId="urn:microsoft.com/office/officeart/2005/8/layout/process1"/>
    <dgm:cxn modelId="{FE4948BF-C5CF-4C63-8736-05D9578BBD5F}" type="presOf" srcId="{7DD5E94D-5D84-44EC-AFE6-718F052342B4}" destId="{60009F88-FEA1-4DB3-A285-12A60E46C2F0}" srcOrd="0" destOrd="0" presId="urn:microsoft.com/office/officeart/2005/8/layout/process1"/>
    <dgm:cxn modelId="{2F5E5CD0-2896-4D49-9828-B4B1AA31DE69}" type="presOf" srcId="{146CC410-6C4E-4211-9E5C-C69F670C5480}" destId="{383FBBF3-F567-4BBE-999C-DB282D9B2D83}" srcOrd="0" destOrd="0" presId="urn:microsoft.com/office/officeart/2005/8/layout/process1"/>
    <dgm:cxn modelId="{B312DCFC-CF54-42FE-8DB3-ADD1690B31B1}" type="presOf" srcId="{C0C93106-5CF1-44D8-8813-B3E309534F67}" destId="{1A24FF2D-3692-48EE-8381-FDF2F97261C1}" srcOrd="0" destOrd="0" presId="urn:microsoft.com/office/officeart/2005/8/layout/process1"/>
    <dgm:cxn modelId="{8E43D71B-D425-45CB-8D36-88DB179C5D2D}" type="presParOf" srcId="{60009F88-FEA1-4DB3-A285-12A60E46C2F0}" destId="{5029A0CD-96B7-4565-9B2F-29413135C512}" srcOrd="0" destOrd="0" presId="urn:microsoft.com/office/officeart/2005/8/layout/process1"/>
    <dgm:cxn modelId="{57E0D08E-521F-491F-BFAD-2C2C4CC563C9}" type="presParOf" srcId="{60009F88-FEA1-4DB3-A285-12A60E46C2F0}" destId="{1A24FF2D-3692-48EE-8381-FDF2F97261C1}" srcOrd="1" destOrd="0" presId="urn:microsoft.com/office/officeart/2005/8/layout/process1"/>
    <dgm:cxn modelId="{2584E2A6-E389-4F46-9A7E-38E22FD528F8}" type="presParOf" srcId="{1A24FF2D-3692-48EE-8381-FDF2F97261C1}" destId="{6CD5D407-8D43-4EE6-9D28-0484636A66C2}" srcOrd="0" destOrd="0" presId="urn:microsoft.com/office/officeart/2005/8/layout/process1"/>
    <dgm:cxn modelId="{E8B5CB76-0BC3-4F47-9B33-10D3DEE6DEE6}" type="presParOf" srcId="{60009F88-FEA1-4DB3-A285-12A60E46C2F0}" destId="{383FBBF3-F567-4BBE-999C-DB282D9B2D83}" srcOrd="2" destOrd="0" presId="urn:microsoft.com/office/officeart/2005/8/layout/process1"/>
    <dgm:cxn modelId="{22AA45BE-DFD4-418D-A17D-4826AED94DEC}" type="presParOf" srcId="{60009F88-FEA1-4DB3-A285-12A60E46C2F0}" destId="{B3813C67-14DB-473F-93D4-D373C87B0BD4}" srcOrd="3" destOrd="0" presId="urn:microsoft.com/office/officeart/2005/8/layout/process1"/>
    <dgm:cxn modelId="{5F1290B4-D8B5-49DB-B68C-C7836CF7E3C3}" type="presParOf" srcId="{B3813C67-14DB-473F-93D4-D373C87B0BD4}" destId="{F0AA6079-D32D-49D0-8C63-2B8B8E544C86}" srcOrd="0" destOrd="0" presId="urn:microsoft.com/office/officeart/2005/8/layout/process1"/>
    <dgm:cxn modelId="{52930CCF-B4EB-4FC5-90A3-E6BEC6956511}" type="presParOf" srcId="{60009F88-FEA1-4DB3-A285-12A60E46C2F0}" destId="{9CFBDF65-33F5-4C3F-9A70-16679CB194BD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29A0CD-96B7-4565-9B2F-29413135C512}">
      <dsp:nvSpPr>
        <dsp:cNvPr id="0" name=""/>
        <dsp:cNvSpPr/>
      </dsp:nvSpPr>
      <dsp:spPr>
        <a:xfrm>
          <a:off x="3774" y="4400"/>
          <a:ext cx="1170132" cy="12944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Volunteer completes packet with Petitioner who then signs it in front of a clinic notary</a:t>
          </a:r>
        </a:p>
      </dsp:txBody>
      <dsp:txXfrm>
        <a:off x="38046" y="38672"/>
        <a:ext cx="1101588" cy="1225915"/>
      </dsp:txXfrm>
    </dsp:sp>
    <dsp:sp modelId="{1A24FF2D-3692-48EE-8381-FDF2F97261C1}">
      <dsp:nvSpPr>
        <dsp:cNvPr id="0" name=""/>
        <dsp:cNvSpPr/>
      </dsp:nvSpPr>
      <dsp:spPr>
        <a:xfrm>
          <a:off x="1290920" y="506533"/>
          <a:ext cx="248068" cy="2901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1290920" y="564571"/>
        <a:ext cx="173648" cy="174116"/>
      </dsp:txXfrm>
    </dsp:sp>
    <dsp:sp modelId="{C93A0273-95A5-4E91-A360-7F9D0551E799}">
      <dsp:nvSpPr>
        <dsp:cNvPr id="0" name=""/>
        <dsp:cNvSpPr/>
      </dsp:nvSpPr>
      <dsp:spPr>
        <a:xfrm>
          <a:off x="1641960" y="4400"/>
          <a:ext cx="1170132" cy="12944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Packet is sent to Respondent </a:t>
          </a:r>
        </a:p>
      </dsp:txBody>
      <dsp:txXfrm>
        <a:off x="1676232" y="38672"/>
        <a:ext cx="1101588" cy="1225915"/>
      </dsp:txXfrm>
    </dsp:sp>
    <dsp:sp modelId="{EBD773A5-E4E9-46C4-AE5B-DC7CF4C9280E}">
      <dsp:nvSpPr>
        <dsp:cNvPr id="0" name=""/>
        <dsp:cNvSpPr/>
      </dsp:nvSpPr>
      <dsp:spPr>
        <a:xfrm>
          <a:off x="2929107" y="506533"/>
          <a:ext cx="248068" cy="2901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2929107" y="564571"/>
        <a:ext cx="173648" cy="174116"/>
      </dsp:txXfrm>
    </dsp:sp>
    <dsp:sp modelId="{0EF3FF79-3B2A-4CB1-B7E8-1269FCA23DA9}">
      <dsp:nvSpPr>
        <dsp:cNvPr id="0" name=""/>
        <dsp:cNvSpPr/>
      </dsp:nvSpPr>
      <dsp:spPr>
        <a:xfrm>
          <a:off x="3280147" y="4400"/>
          <a:ext cx="1170132" cy="12944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Respondent sends it back signed and notarized </a:t>
          </a:r>
        </a:p>
      </dsp:txBody>
      <dsp:txXfrm>
        <a:off x="3314419" y="38672"/>
        <a:ext cx="1101588" cy="1225915"/>
      </dsp:txXfrm>
    </dsp:sp>
    <dsp:sp modelId="{83430A49-6EAF-4DFC-9763-A068518E25D6}">
      <dsp:nvSpPr>
        <dsp:cNvPr id="0" name=""/>
        <dsp:cNvSpPr/>
      </dsp:nvSpPr>
      <dsp:spPr>
        <a:xfrm>
          <a:off x="4567293" y="506533"/>
          <a:ext cx="248068" cy="2901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4567293" y="564571"/>
        <a:ext cx="173648" cy="174116"/>
      </dsp:txXfrm>
    </dsp:sp>
    <dsp:sp modelId="{383FBBF3-F567-4BBE-999C-DB282D9B2D83}">
      <dsp:nvSpPr>
        <dsp:cNvPr id="0" name=""/>
        <dsp:cNvSpPr/>
      </dsp:nvSpPr>
      <dsp:spPr>
        <a:xfrm>
          <a:off x="4918333" y="4400"/>
          <a:ext cx="1170132" cy="12944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Petitioner returns to clinic to complete VS 300 form and written deposition under oath</a:t>
          </a:r>
        </a:p>
      </dsp:txBody>
      <dsp:txXfrm>
        <a:off x="4952605" y="38672"/>
        <a:ext cx="1101588" cy="1225915"/>
      </dsp:txXfrm>
    </dsp:sp>
    <dsp:sp modelId="{B3813C67-14DB-473F-93D4-D373C87B0BD4}">
      <dsp:nvSpPr>
        <dsp:cNvPr id="0" name=""/>
        <dsp:cNvSpPr/>
      </dsp:nvSpPr>
      <dsp:spPr>
        <a:xfrm>
          <a:off x="6205479" y="506533"/>
          <a:ext cx="248068" cy="2901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6205479" y="564571"/>
        <a:ext cx="173648" cy="174116"/>
      </dsp:txXfrm>
    </dsp:sp>
    <dsp:sp modelId="{9CFBDF65-33F5-4C3F-9A70-16679CB194BD}">
      <dsp:nvSpPr>
        <dsp:cNvPr id="0" name=""/>
        <dsp:cNvSpPr/>
      </dsp:nvSpPr>
      <dsp:spPr>
        <a:xfrm>
          <a:off x="6556519" y="4400"/>
          <a:ext cx="1170132" cy="12944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Completed packet is submitted to the court </a:t>
          </a:r>
        </a:p>
      </dsp:txBody>
      <dsp:txXfrm>
        <a:off x="6590791" y="38672"/>
        <a:ext cx="1101588" cy="12259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29A0CD-96B7-4565-9B2F-29413135C512}">
      <dsp:nvSpPr>
        <dsp:cNvPr id="0" name=""/>
        <dsp:cNvSpPr/>
      </dsp:nvSpPr>
      <dsp:spPr>
        <a:xfrm>
          <a:off x="6794" y="0"/>
          <a:ext cx="2030746" cy="130326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Volunteer completes packet with Petitioner and Respondent who then sign in front of a clinic notary</a:t>
          </a:r>
        </a:p>
      </dsp:txBody>
      <dsp:txXfrm>
        <a:off x="44965" y="38171"/>
        <a:ext cx="1954404" cy="1226918"/>
      </dsp:txXfrm>
    </dsp:sp>
    <dsp:sp modelId="{1A24FF2D-3692-48EE-8381-FDF2F97261C1}">
      <dsp:nvSpPr>
        <dsp:cNvPr id="0" name=""/>
        <dsp:cNvSpPr/>
      </dsp:nvSpPr>
      <dsp:spPr>
        <a:xfrm>
          <a:off x="2240615" y="399817"/>
          <a:ext cx="430518" cy="5036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2240615" y="500542"/>
        <a:ext cx="301363" cy="302175"/>
      </dsp:txXfrm>
    </dsp:sp>
    <dsp:sp modelId="{383FBBF3-F567-4BBE-999C-DB282D9B2D83}">
      <dsp:nvSpPr>
        <dsp:cNvPr id="0" name=""/>
        <dsp:cNvSpPr/>
      </dsp:nvSpPr>
      <dsp:spPr>
        <a:xfrm>
          <a:off x="2849840" y="0"/>
          <a:ext cx="2030746" cy="130326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Petitioner, at the same clinic, completes the VS 300 form with a volunteer and completes the written deposition under oath </a:t>
          </a:r>
        </a:p>
      </dsp:txBody>
      <dsp:txXfrm>
        <a:off x="2888011" y="38171"/>
        <a:ext cx="1954404" cy="1226918"/>
      </dsp:txXfrm>
    </dsp:sp>
    <dsp:sp modelId="{B3813C67-14DB-473F-93D4-D373C87B0BD4}">
      <dsp:nvSpPr>
        <dsp:cNvPr id="0" name=""/>
        <dsp:cNvSpPr/>
      </dsp:nvSpPr>
      <dsp:spPr>
        <a:xfrm>
          <a:off x="5083661" y="399817"/>
          <a:ext cx="430518" cy="5036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5083661" y="500542"/>
        <a:ext cx="301363" cy="302175"/>
      </dsp:txXfrm>
    </dsp:sp>
    <dsp:sp modelId="{9CFBDF65-33F5-4C3F-9A70-16679CB194BD}">
      <dsp:nvSpPr>
        <dsp:cNvPr id="0" name=""/>
        <dsp:cNvSpPr/>
      </dsp:nvSpPr>
      <dsp:spPr>
        <a:xfrm>
          <a:off x="5692885" y="0"/>
          <a:ext cx="2030746" cy="130326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Completed packet is submitted to the court </a:t>
          </a:r>
        </a:p>
      </dsp:txBody>
      <dsp:txXfrm>
        <a:off x="5731056" y="38171"/>
        <a:ext cx="1954404" cy="12269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4/16/2021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4/16/2021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4/16/2021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4/16/2021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4/16/2021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4/16/2021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4/16/2021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4/16/2021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4/16/2021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4/16/2021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9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1160EA64-D806-43AC-9DF2-F8C432F32B4C}" type="datetimeFigureOut">
              <a:rPr lang="en-US" dirty="0"/>
              <a:pPr/>
              <a:t>4/16/2021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8523" y="6236208"/>
            <a:ext cx="5103729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4/16/2021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290DE-2D6C-42CB-83DE-8A6DB04FD3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98590" y="988741"/>
            <a:ext cx="5888754" cy="4880518"/>
          </a:xfrm>
          <a:noFill/>
          <a:ln>
            <a:noFill/>
          </a:ln>
        </p:spPr>
        <p:txBody>
          <a:bodyPr wrap="square">
            <a:normAutofit/>
          </a:bodyPr>
          <a:lstStyle/>
          <a:p>
            <a:pPr algn="l"/>
            <a:r>
              <a:rPr lang="en-US" sz="4800">
                <a:solidFill>
                  <a:schemeClr val="bg1"/>
                </a:solidFill>
              </a:rPr>
              <a:t>Pro se Divorce Clinic – Tailored to the times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5BD17F-C95C-40ED-8D04-03295D46FD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38656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03DEB5-0B19-4F8E-84E2-00F5861C96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38656" y="0"/>
            <a:ext cx="321564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5FAA16-DC47-435D-BA4A-765DECF385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67700" y="2007220"/>
            <a:ext cx="2357553" cy="2843560"/>
          </a:xfrm>
        </p:spPr>
        <p:txBody>
          <a:bodyPr anchor="ctr">
            <a:norm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16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Annual Celebration of Student Scholarship </a:t>
            </a:r>
          </a:p>
          <a:p>
            <a:pPr algn="r"/>
            <a:endParaRPr lang="en-US" dirty="0">
              <a:solidFill>
                <a:schemeClr val="bg1"/>
              </a:solidFill>
            </a:endParaRPr>
          </a:p>
          <a:p>
            <a:pPr algn="r"/>
            <a:r>
              <a:rPr lang="en-US" dirty="0">
                <a:solidFill>
                  <a:schemeClr val="bg1"/>
                </a:solidFill>
              </a:rPr>
              <a:t>Kallie Hellard</a:t>
            </a:r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CCE4519E-6CA4-4C36-AE39-33FE29F531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7150" y="6153150"/>
            <a:ext cx="5524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0302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Tm="19982"/>
    </mc:Choice>
    <mc:Fallback>
      <p:transition spd="slow" advTm="199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2AEFFFF2-9EB4-4B6C-B9F8-2BA3EF89A2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307017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0D65299F-028F-4AFC-B46A-8DB33E20FE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70172" y="0"/>
            <a:ext cx="912182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BAC87F6E-526A-49B5-995D-42DB65659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7423" y="1443035"/>
            <a:ext cx="3971932" cy="3971930"/>
          </a:xfrm>
          <a:prstGeom prst="ellipse">
            <a:avLst/>
          </a:prstGeom>
          <a:solidFill>
            <a:srgbClr val="FFFFFF"/>
          </a:solidFill>
          <a:ln w="317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4CD2F2-4AEC-4094-B789-77CE2E84F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873" y="1586484"/>
            <a:ext cx="3685032" cy="368503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sz="3000">
                <a:solidFill>
                  <a:srgbClr val="FFFFFF"/>
                </a:solidFill>
              </a:rPr>
              <a:t>History of the clinic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E2E5DA-2C53-4153-945A-38CCEEF2B0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1695" y="1030514"/>
            <a:ext cx="5320696" cy="4862286"/>
          </a:xfrm>
        </p:spPr>
        <p:txBody>
          <a:bodyPr anchor="ctr">
            <a:normAutofit/>
          </a:bodyPr>
          <a:lstStyle/>
          <a:p>
            <a:r>
              <a:rPr lang="en-US" dirty="0"/>
              <a:t>Partnership between Legal Aid of the Bluegrass and Morehead State University was established in 2005 by Professor Kelly Collinsworth</a:t>
            </a:r>
          </a:p>
          <a:p>
            <a:r>
              <a:rPr lang="en-US" dirty="0"/>
              <a:t>The Pro Se Clinic began several years before the partnership, but in 2012 LABG was planning to end the clinic due to funding cuts</a:t>
            </a:r>
          </a:p>
          <a:p>
            <a:r>
              <a:rPr lang="en-US" dirty="0"/>
              <a:t>Professor Collinsworth offered to take over the clinic in order to keep the program running</a:t>
            </a:r>
          </a:p>
          <a:p>
            <a:r>
              <a:rPr lang="en-US" dirty="0"/>
              <a:t>When it was running, the Pro Se Divorce Clinic through helped over 100 clients per year</a:t>
            </a:r>
          </a:p>
          <a:p>
            <a:r>
              <a:rPr lang="en-US" dirty="0"/>
              <a:t>There are currently 20+ prospective clients tentatively scheduled for an upcoming clinic</a:t>
            </a:r>
          </a:p>
          <a:p>
            <a:endParaRPr lang="en-US" dirty="0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FBA9071-45A8-4C6B-98E6-9510BA8658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7150" y="6153150"/>
            <a:ext cx="5524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0398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Tm="45590"/>
    </mc:Choice>
    <mc:Fallback>
      <p:transition spd="slow" advTm="455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EFFFF2-9EB4-4B6C-B9F8-2BA3EF89A2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307017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D65299F-028F-4AFC-B46A-8DB33E20FE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70172" y="0"/>
            <a:ext cx="912182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AC87F6E-526A-49B5-995D-42DB65659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7423" y="1443035"/>
            <a:ext cx="3971932" cy="3971930"/>
          </a:xfrm>
          <a:prstGeom prst="ellipse">
            <a:avLst/>
          </a:prstGeom>
          <a:solidFill>
            <a:srgbClr val="FFFFFF"/>
          </a:solidFill>
          <a:ln w="317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A74EBC-ABAC-4D5A-9213-4A23894C1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873" y="1586484"/>
            <a:ext cx="3685032" cy="368503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sz="3000">
                <a:solidFill>
                  <a:srgbClr val="FFFFFF"/>
                </a:solidFill>
              </a:rPr>
              <a:t>How it 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1617B1-F218-4621-85D2-F88D4C7239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1695" y="-1"/>
            <a:ext cx="5320696" cy="6857999"/>
          </a:xfrm>
        </p:spPr>
        <p:txBody>
          <a:bodyPr anchor="ctr">
            <a:normAutofit lnSpcReduction="10000"/>
          </a:bodyPr>
          <a:lstStyle/>
          <a:p>
            <a:pPr marL="0" indent="0">
              <a:buNone/>
            </a:pPr>
            <a:r>
              <a:rPr lang="en-US" b="1" u="sng" dirty="0"/>
              <a:t>ROLES </a:t>
            </a:r>
          </a:p>
          <a:p>
            <a:r>
              <a:rPr lang="en-US" u="sng" dirty="0"/>
              <a:t>Coordinating Professor</a:t>
            </a:r>
            <a:r>
              <a:rPr lang="en-US" dirty="0"/>
              <a:t>: Oversee Student Coordinator, check packets before submission, supervise student volunteers, and answer questions students or clients may have</a:t>
            </a:r>
          </a:p>
          <a:p>
            <a:r>
              <a:rPr lang="en-US" u="sng" dirty="0"/>
              <a:t>Student Coordinator:</a:t>
            </a:r>
            <a:r>
              <a:rPr lang="en-US" dirty="0"/>
              <a:t> Schedule clients for clinics, maintain client communication,  prepare packets before and after clinic, schedule returning clients, and follow up on cases</a:t>
            </a:r>
          </a:p>
          <a:p>
            <a:r>
              <a:rPr lang="en-US" u="sng" dirty="0"/>
              <a:t>Student Volunteers</a:t>
            </a:r>
            <a:r>
              <a:rPr lang="en-US" dirty="0"/>
              <a:t>:  Assist clients in completing the divorce packet</a:t>
            </a:r>
          </a:p>
          <a:p>
            <a:r>
              <a:rPr lang="en-US" u="sng" dirty="0"/>
              <a:t>Client</a:t>
            </a:r>
            <a:r>
              <a:rPr lang="en-US" dirty="0"/>
              <a:t>: Be present at clinic, communicate all information accurately, have no children, no property disputes, or disputes in general</a:t>
            </a:r>
          </a:p>
          <a:p>
            <a:pPr marL="0" indent="0">
              <a:buNone/>
            </a:pPr>
            <a:r>
              <a:rPr lang="en-US" b="1" u="sng" dirty="0"/>
              <a:t>DOCUMENTS IN DIVORCE PACKETS</a:t>
            </a:r>
          </a:p>
          <a:p>
            <a:pPr marL="0" indent="0">
              <a:buNone/>
            </a:pPr>
            <a:r>
              <a:rPr lang="en-US" dirty="0"/>
              <a:t>Retainer; Pro Se Motion to Proceed In Forma Pauperis; Affidavit in Support of Motion to Proceed In Forma Pauperis; Order to Proceed In Forma Pauperis;  Entry of Appearance;  Waiver of Mandatory Case Disclosure; Separation Agreement; Pro Se Petition for Dissolution of Marriage;  Deposition of Petitioner; Motion for Final Decree </a:t>
            </a:r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77F0FFB3-FC84-462C-A8EC-D25353EBC1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7150" y="6153150"/>
            <a:ext cx="5524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981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7285"/>
    </mc:Choice>
    <mc:Fallback>
      <p:transition spd="slow" advTm="772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81CB0-56F4-48A2-B74D-4866FF4EB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Both clients present v. </a:t>
            </a:r>
            <a:br>
              <a:rPr lang="en-US" dirty="0"/>
            </a:br>
            <a:r>
              <a:rPr lang="en-US" dirty="0"/>
              <a:t>one client present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BC1B7AE-D868-47AA-93DB-C4AC8AD65F7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6439740"/>
              </p:ext>
            </p:extLst>
          </p:nvPr>
        </p:nvGraphicFramePr>
        <p:xfrm>
          <a:off x="2231136" y="2638426"/>
          <a:ext cx="7730427" cy="13032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85FE2059-B3A1-40FC-A515-CA1D6D78542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1249366"/>
              </p:ext>
            </p:extLst>
          </p:nvPr>
        </p:nvGraphicFramePr>
        <p:xfrm>
          <a:off x="2230437" y="4237886"/>
          <a:ext cx="7730427" cy="13032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39C82AD5-F343-4634-B590-0C5493ACFE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1487150" y="6153150"/>
            <a:ext cx="5524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207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5372"/>
    </mc:Choice>
    <mc:Fallback>
      <p:transition spd="slow" advTm="653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82635B-61EB-4132-93E7-25912FA762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07818" y="2247657"/>
            <a:ext cx="3341308" cy="704087"/>
          </a:xfrm>
        </p:spPr>
        <p:txBody>
          <a:bodyPr>
            <a:normAutofit/>
          </a:bodyPr>
          <a:lstStyle/>
          <a:p>
            <a:r>
              <a:rPr lang="en-US" u="sng" dirty="0"/>
              <a:t>Virtual Clinic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524A0E-E05B-472F-B7E0-2331BEEF5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062673" y="2644410"/>
            <a:ext cx="3306477" cy="1923889"/>
          </a:xfrm>
        </p:spPr>
        <p:txBody>
          <a:bodyPr>
            <a:normAutofit fontScale="85000" lnSpcReduction="2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C35CE65-700B-4BBE-BC36-FDBB69F617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732783" y="3184096"/>
            <a:ext cx="3132133" cy="355953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If both parties are present: </a:t>
            </a:r>
          </a:p>
          <a:p>
            <a:pPr lvl="1"/>
            <a:r>
              <a:rPr lang="en-US" dirty="0"/>
              <a:t>One client will be in the Zoom Room with another in the office connected via the zoom screen and will proceed as below </a:t>
            </a:r>
          </a:p>
          <a:p>
            <a:r>
              <a:rPr lang="en-US" dirty="0"/>
              <a:t>If one party is present: </a:t>
            </a:r>
          </a:p>
          <a:p>
            <a:pPr lvl="1"/>
            <a:r>
              <a:rPr lang="en-US" dirty="0"/>
              <a:t>Proceed using the procedure below, but packet will be mailed to Respondent and Petitioner will have to return at a later date for the deposition</a:t>
            </a:r>
          </a:p>
          <a:p>
            <a:r>
              <a:rPr lang="en-US" dirty="0"/>
              <a:t>Using plexiglass, masks, and social distancing, clients and student volunteer will fill out packet under supervision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DBAE7E8-7B70-43DD-B376-574466653B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58171" y="2480009"/>
            <a:ext cx="3281359" cy="704087"/>
          </a:xfrm>
        </p:spPr>
        <p:txBody>
          <a:bodyPr/>
          <a:lstStyle/>
          <a:p>
            <a:pPr algn="l"/>
            <a:r>
              <a:rPr lang="en-US" u="sng" dirty="0"/>
              <a:t>Solution: IN person – zoom room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CDD89B8-9BC9-430C-9EFE-299F52ED6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tailoring the clinic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2DADCF91-265F-45A0-86D7-46659CB0A446}"/>
              </a:ext>
            </a:extLst>
          </p:cNvPr>
          <p:cNvSpPr txBox="1">
            <a:spLocks/>
          </p:cNvSpPr>
          <p:nvPr/>
        </p:nvSpPr>
        <p:spPr>
          <a:xfrm>
            <a:off x="-383048" y="2036054"/>
            <a:ext cx="2817532" cy="946756"/>
          </a:xfrm>
          <a:prstGeom prst="rect">
            <a:avLst/>
          </a:prstGeom>
        </p:spPr>
        <p:txBody>
          <a:bodyPr vert="horz" lIns="91440" tIns="45720" rIns="91440" bIns="45720" rtlCol="0" anchor="b" anchorCtr="1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b="0" kern="1200" cap="all" spc="1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8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u="sng" dirty="0"/>
              <a:t>Barriers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296753F6-05A9-4D38-9EF8-3B7BA430FF05}"/>
              </a:ext>
            </a:extLst>
          </p:cNvPr>
          <p:cNvSpPr txBox="1">
            <a:spLocks/>
          </p:cNvSpPr>
          <p:nvPr/>
        </p:nvSpPr>
        <p:spPr>
          <a:xfrm>
            <a:off x="149616" y="3147445"/>
            <a:ext cx="3685031" cy="2596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dirty="0"/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0222C31B-36D2-4329-B69D-D973410E2905}"/>
              </a:ext>
            </a:extLst>
          </p:cNvPr>
          <p:cNvSpPr txBox="1">
            <a:spLocks/>
          </p:cNvSpPr>
          <p:nvPr/>
        </p:nvSpPr>
        <p:spPr>
          <a:xfrm>
            <a:off x="149616" y="2951744"/>
            <a:ext cx="2526382" cy="3170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/>
            </a:pPr>
            <a:r>
              <a:rPr lang="en-US" dirty="0"/>
              <a:t>Case efficiency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Assessing client satisfaction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Incorporating COVID-19 safety  precautions</a:t>
            </a:r>
          </a:p>
          <a:p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B24F3EFF-22D4-4C5E-9D47-1101B5C23CFA}"/>
              </a:ext>
            </a:extLst>
          </p:cNvPr>
          <p:cNvSpPr txBox="1">
            <a:spLocks/>
          </p:cNvSpPr>
          <p:nvPr/>
        </p:nvSpPr>
        <p:spPr>
          <a:xfrm>
            <a:off x="341320" y="1463283"/>
            <a:ext cx="6331404" cy="1503994"/>
          </a:xfrm>
          <a:prstGeom prst="rect">
            <a:avLst/>
          </a:prstGeom>
        </p:spPr>
        <p:txBody>
          <a:bodyPr vert="horz" lIns="91440" tIns="45720" rIns="91440" bIns="45720" rtlCol="0" anchor="b" anchorCtr="1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b="0" kern="1200" cap="all" spc="1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8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u="sng" dirty="0"/>
              <a:t>Fixing Barriers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631FD581-A599-4941-A6D2-0602739631EF}"/>
              </a:ext>
            </a:extLst>
          </p:cNvPr>
          <p:cNvSpPr txBox="1">
            <a:spLocks/>
          </p:cNvSpPr>
          <p:nvPr/>
        </p:nvSpPr>
        <p:spPr>
          <a:xfrm>
            <a:off x="2231136" y="2982810"/>
            <a:ext cx="3041800" cy="32636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/>
            </a:pPr>
            <a:r>
              <a:rPr lang="en-US" dirty="0"/>
              <a:t>Developed a protocol to close a case within 60 days if respondent does not return paperwork or otherwise expresses disinterest (with ability to open a new case) and created excel spreadsheet documenting areas of delay from opening a case to closing it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Created a survey to assess client satisfaction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Utilize one of two options for COVID-19 safety:  Virtual or In Person – Zoom Room</a:t>
            </a:r>
          </a:p>
          <a:p>
            <a:endParaRPr lang="en-US" dirty="0"/>
          </a:p>
        </p:txBody>
      </p:sp>
      <p:sp>
        <p:nvSpPr>
          <p:cNvPr id="15" name="Content Placeholder 5">
            <a:extLst>
              <a:ext uri="{FF2B5EF4-FFF2-40B4-BE49-F238E27FC236}">
                <a16:creationId xmlns:a16="http://schemas.microsoft.com/office/drawing/2014/main" id="{E24AE17F-9198-466E-B316-7455F24E36FC}"/>
              </a:ext>
            </a:extLst>
          </p:cNvPr>
          <p:cNvSpPr txBox="1">
            <a:spLocks/>
          </p:cNvSpPr>
          <p:nvPr/>
        </p:nvSpPr>
        <p:spPr>
          <a:xfrm>
            <a:off x="5743852" y="2741433"/>
            <a:ext cx="2859394" cy="118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8E5563F0-0B5C-47F3-9440-77EFBC413E2D}"/>
              </a:ext>
            </a:extLst>
          </p:cNvPr>
          <p:cNvSpPr txBox="1">
            <a:spLocks/>
          </p:cNvSpPr>
          <p:nvPr/>
        </p:nvSpPr>
        <p:spPr>
          <a:xfrm>
            <a:off x="5487989" y="2951744"/>
            <a:ext cx="3132133" cy="379253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Student volunteers call clients and fill out paperwork</a:t>
            </a:r>
          </a:p>
          <a:p>
            <a:r>
              <a:rPr lang="en-US" dirty="0"/>
              <a:t>Petitioner gets signature notarized and sends it back</a:t>
            </a:r>
          </a:p>
          <a:p>
            <a:r>
              <a:rPr lang="en-US" dirty="0"/>
              <a:t>Respondent gets signature notarized and sends it back</a:t>
            </a:r>
          </a:p>
          <a:p>
            <a:r>
              <a:rPr lang="en-US" dirty="0"/>
              <a:t>Petitioner presents in person for deposition</a:t>
            </a:r>
          </a:p>
          <a:p>
            <a:r>
              <a:rPr lang="en-US" dirty="0"/>
              <a:t>Packet is sent to court </a:t>
            </a:r>
          </a:p>
          <a:p>
            <a:r>
              <a:rPr lang="en-US" b="1" dirty="0"/>
              <a:t>Barriers to Virtual Clinic: </a:t>
            </a:r>
          </a:p>
          <a:p>
            <a:r>
              <a:rPr lang="en-US" dirty="0"/>
              <a:t>Signatures must be notarized</a:t>
            </a:r>
          </a:p>
          <a:p>
            <a:r>
              <a:rPr lang="en-US" dirty="0"/>
              <a:t>Petitioner must submit a  written deposition under oath</a:t>
            </a:r>
          </a:p>
          <a:p>
            <a:r>
              <a:rPr lang="en-US" dirty="0"/>
              <a:t>Confidentiality concerns </a:t>
            </a:r>
          </a:p>
          <a:p>
            <a:r>
              <a:rPr lang="en-US" dirty="0"/>
              <a:t>Technological constraints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8" name="Audio 17">
            <a:hlinkClick r:id="" action="ppaction://media"/>
            <a:extLst>
              <a:ext uri="{FF2B5EF4-FFF2-40B4-BE49-F238E27FC236}">
                <a16:creationId xmlns:a16="http://schemas.microsoft.com/office/drawing/2014/main" id="{E154C679-35AA-4FB0-ADD4-E0EE457C1C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7150" y="6153150"/>
            <a:ext cx="5524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144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5180"/>
    </mc:Choice>
    <mc:Fallback>
      <p:transition spd="slow" advTm="1451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AEFFFF2-9EB4-4B6C-B9F8-2BA3EF89A2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307017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0D65299F-028F-4AFC-B46A-8DB33E20FE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70172" y="0"/>
            <a:ext cx="912182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AC87F6E-526A-49B5-995D-42DB65659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7423" y="1443035"/>
            <a:ext cx="3971932" cy="3971930"/>
          </a:xfrm>
          <a:prstGeom prst="ellipse">
            <a:avLst/>
          </a:prstGeom>
          <a:solidFill>
            <a:srgbClr val="FFFFFF"/>
          </a:solidFill>
          <a:ln w="317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7207C3F-DC5D-45CC-BF95-A8178A47B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873" y="1586484"/>
            <a:ext cx="3685032" cy="368503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sz="3000" dirty="0">
                <a:solidFill>
                  <a:srgbClr val="FFFFFF"/>
                </a:solidFill>
              </a:rPr>
              <a:t>Goals 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50E63C-C22F-4CFE-9214-275A8B1E95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1695" y="1402080"/>
            <a:ext cx="5851622" cy="4732390"/>
          </a:xfrm>
        </p:spPr>
        <p:txBody>
          <a:bodyPr anchor="ctr">
            <a:normAutofit/>
          </a:bodyPr>
          <a:lstStyle/>
          <a:p>
            <a:r>
              <a:rPr lang="en-US" dirty="0"/>
              <a:t>Trial “Zoom Room” Clinic April 19</a:t>
            </a:r>
            <a:r>
              <a:rPr lang="en-US" baseline="30000" dirty="0"/>
              <a:t>th</a:t>
            </a:r>
            <a:r>
              <a:rPr lang="en-US" dirty="0"/>
              <a:t> </a:t>
            </a:r>
          </a:p>
          <a:p>
            <a:r>
              <a:rPr lang="en-US" dirty="0"/>
              <a:t>Finalize survey questions with Legal Aid staff</a:t>
            </a:r>
          </a:p>
          <a:p>
            <a:r>
              <a:rPr lang="en-US" dirty="0"/>
              <a:t>Continue evaluating clinic efficiency while implementing:</a:t>
            </a:r>
          </a:p>
          <a:p>
            <a:pPr lvl="1"/>
            <a:r>
              <a:rPr lang="en-US" dirty="0"/>
              <a:t>Closing cases within 60 days if no response</a:t>
            </a:r>
          </a:p>
          <a:p>
            <a:pPr lvl="1"/>
            <a:r>
              <a:rPr lang="en-US" dirty="0"/>
              <a:t>Track decrees using </a:t>
            </a:r>
            <a:r>
              <a:rPr lang="en-US" dirty="0" err="1"/>
              <a:t>CourtNet</a:t>
            </a:r>
            <a:r>
              <a:rPr lang="en-US" dirty="0"/>
              <a:t> and follow up with the court</a:t>
            </a:r>
          </a:p>
          <a:p>
            <a:r>
              <a:rPr lang="en-US" dirty="0"/>
              <a:t>Send a letter to judges asking for their feedback and suggestions (completed this week) </a:t>
            </a:r>
          </a:p>
          <a:p>
            <a:r>
              <a:rPr lang="en-US" dirty="0"/>
              <a:t>Expand the service area to counties not yet participating </a:t>
            </a:r>
          </a:p>
          <a:p>
            <a:r>
              <a:rPr lang="en-US" dirty="0"/>
              <a:t>Work with Legal Aid Pro Bono staff to identify attorneys to take warning order cases (when the respondent cannot be located) </a:t>
            </a:r>
          </a:p>
          <a:p>
            <a:r>
              <a:rPr lang="en-US" dirty="0"/>
              <a:t>Tailor the clinic to meet client’s needs based on evaluation of survey results </a:t>
            </a:r>
          </a:p>
          <a:p>
            <a:endParaRPr lang="en-US" dirty="0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A736A9D7-A073-49E7-A4AE-093EF4C363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7150" y="6153150"/>
            <a:ext cx="5524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20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4840"/>
    </mc:Choice>
    <mc:Fallback>
      <p:transition spd="slow" advTm="648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TM10001115[[fn=Parcel]]</Template>
  <TotalTime>402</TotalTime>
  <Words>693</Words>
  <Application>Microsoft Office PowerPoint</Application>
  <PresentationFormat>Widescreen</PresentationFormat>
  <Paragraphs>70</Paragraphs>
  <Slides>6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Gill Sans MT</vt:lpstr>
      <vt:lpstr>Parcel</vt:lpstr>
      <vt:lpstr>Pro se Divorce Clinic – Tailored to the times</vt:lpstr>
      <vt:lpstr>History of the clinic</vt:lpstr>
      <vt:lpstr>How it Works</vt:lpstr>
      <vt:lpstr>Both clients present v.  one client present</vt:lpstr>
      <vt:lpstr>tailoring the clinic</vt:lpstr>
      <vt:lpstr>Goals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 se Divorce Clinic – Tailored to You</dc:title>
  <dc:creator>Kallie Hellard</dc:creator>
  <cp:lastModifiedBy>Kallie Hellard</cp:lastModifiedBy>
  <cp:revision>26</cp:revision>
  <dcterms:created xsi:type="dcterms:W3CDTF">2021-04-14T21:48:52Z</dcterms:created>
  <dcterms:modified xsi:type="dcterms:W3CDTF">2021-04-16T18:29:12Z</dcterms:modified>
</cp:coreProperties>
</file>