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70" r:id="rId3"/>
    <p:sldId id="271" r:id="rId4"/>
    <p:sldId id="272" r:id="rId5"/>
    <p:sldId id="273" r:id="rId6"/>
    <p:sldId id="260" r:id="rId7"/>
    <p:sldId id="274"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viewProps" Target="view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presProps" Target="presProps.xml" /><Relationship Id="rId5" Type="http://schemas.openxmlformats.org/officeDocument/2006/relationships/slide" Target="slides/slide4.xml" /><Relationship Id="rId10" Type="http://schemas.openxmlformats.org/officeDocument/2006/relationships/notesMaster" Target="notesMasters/notesMaster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tableStyles" Target="tableStyles.xml" /></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6B8F5B-D820-4E0A-95F0-EAB69C2B48CB}"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A51163D0-EE1B-4D76-949E-F454FA86CB5C}">
      <dgm:prSet/>
      <dgm:spPr/>
      <dgm:t>
        <a:bodyPr/>
        <a:lstStyle/>
        <a:p>
          <a:r>
            <a:rPr lang="en-US"/>
            <a:t>Little is known about how deficits in intimacy may impact maladaptive such as problematic pornography consumption or sexual compulsivity.</a:t>
          </a:r>
        </a:p>
      </dgm:t>
    </dgm:pt>
    <dgm:pt modelId="{B87E993A-B381-46A1-9BE6-41783E24F8DC}" type="parTrans" cxnId="{802D80B1-CC74-428C-B4BD-A9471119AA46}">
      <dgm:prSet/>
      <dgm:spPr/>
      <dgm:t>
        <a:bodyPr/>
        <a:lstStyle/>
        <a:p>
          <a:endParaRPr lang="en-US"/>
        </a:p>
      </dgm:t>
    </dgm:pt>
    <dgm:pt modelId="{9FF51D78-3553-45DC-AB16-CA5210794525}" type="sibTrans" cxnId="{802D80B1-CC74-428C-B4BD-A9471119AA46}">
      <dgm:prSet/>
      <dgm:spPr/>
      <dgm:t>
        <a:bodyPr/>
        <a:lstStyle/>
        <a:p>
          <a:endParaRPr lang="en-US"/>
        </a:p>
      </dgm:t>
    </dgm:pt>
    <dgm:pt modelId="{E5777CFB-92F0-4AF2-9D1A-8B836D475C09}">
      <dgm:prSet/>
      <dgm:spPr/>
      <dgm:t>
        <a:bodyPr/>
        <a:lstStyle/>
        <a:p>
          <a:r>
            <a:rPr lang="en-US"/>
            <a:t>Experiential avoidance, a conceptual precursor to a fear of intimacy (Maitland, 2020), predicts some of these problematic behaviors (Levin et al., 2019).</a:t>
          </a:r>
        </a:p>
      </dgm:t>
    </dgm:pt>
    <dgm:pt modelId="{78324601-800B-4990-9CB8-7E074A4D5856}" type="parTrans" cxnId="{C1A81726-599F-4B23-906D-B9F37D8F9225}">
      <dgm:prSet/>
      <dgm:spPr/>
      <dgm:t>
        <a:bodyPr/>
        <a:lstStyle/>
        <a:p>
          <a:endParaRPr lang="en-US"/>
        </a:p>
      </dgm:t>
    </dgm:pt>
    <dgm:pt modelId="{05E28136-7A37-4424-B058-C62B750AAB17}" type="sibTrans" cxnId="{C1A81726-599F-4B23-906D-B9F37D8F9225}">
      <dgm:prSet/>
      <dgm:spPr/>
      <dgm:t>
        <a:bodyPr/>
        <a:lstStyle/>
        <a:p>
          <a:endParaRPr lang="en-US"/>
        </a:p>
      </dgm:t>
    </dgm:pt>
    <dgm:pt modelId="{52B8D22E-E257-4344-85A7-E6BAE812FD50}" type="pres">
      <dgm:prSet presAssocID="{216B8F5B-D820-4E0A-95F0-EAB69C2B48CB}" presName="linear" presStyleCnt="0">
        <dgm:presLayoutVars>
          <dgm:animLvl val="lvl"/>
          <dgm:resizeHandles val="exact"/>
        </dgm:presLayoutVars>
      </dgm:prSet>
      <dgm:spPr/>
    </dgm:pt>
    <dgm:pt modelId="{CD2E8A65-56C8-A14D-A12A-46E6C9FBB070}" type="pres">
      <dgm:prSet presAssocID="{A51163D0-EE1B-4D76-949E-F454FA86CB5C}" presName="parentText" presStyleLbl="node1" presStyleIdx="0" presStyleCnt="2">
        <dgm:presLayoutVars>
          <dgm:chMax val="0"/>
          <dgm:bulletEnabled val="1"/>
        </dgm:presLayoutVars>
      </dgm:prSet>
      <dgm:spPr/>
    </dgm:pt>
    <dgm:pt modelId="{F0E10016-AB0D-CD4F-B4EA-C193FB6FE3B1}" type="pres">
      <dgm:prSet presAssocID="{9FF51D78-3553-45DC-AB16-CA5210794525}" presName="spacer" presStyleCnt="0"/>
      <dgm:spPr/>
    </dgm:pt>
    <dgm:pt modelId="{8B30FEA7-B9B5-C647-8581-C9B4663E5816}" type="pres">
      <dgm:prSet presAssocID="{E5777CFB-92F0-4AF2-9D1A-8B836D475C09}" presName="parentText" presStyleLbl="node1" presStyleIdx="1" presStyleCnt="2">
        <dgm:presLayoutVars>
          <dgm:chMax val="0"/>
          <dgm:bulletEnabled val="1"/>
        </dgm:presLayoutVars>
      </dgm:prSet>
      <dgm:spPr/>
    </dgm:pt>
  </dgm:ptLst>
  <dgm:cxnLst>
    <dgm:cxn modelId="{1ECE401E-5C39-C94E-9A60-5A08E78D3A40}" type="presOf" srcId="{216B8F5B-D820-4E0A-95F0-EAB69C2B48CB}" destId="{52B8D22E-E257-4344-85A7-E6BAE812FD50}" srcOrd="0" destOrd="0" presId="urn:microsoft.com/office/officeart/2005/8/layout/vList2"/>
    <dgm:cxn modelId="{C1A81726-599F-4B23-906D-B9F37D8F9225}" srcId="{216B8F5B-D820-4E0A-95F0-EAB69C2B48CB}" destId="{E5777CFB-92F0-4AF2-9D1A-8B836D475C09}" srcOrd="1" destOrd="0" parTransId="{78324601-800B-4990-9CB8-7E074A4D5856}" sibTransId="{05E28136-7A37-4424-B058-C62B750AAB17}"/>
    <dgm:cxn modelId="{61449C5A-A589-6448-9974-6C23850F2ECF}" type="presOf" srcId="{E5777CFB-92F0-4AF2-9D1A-8B836D475C09}" destId="{8B30FEA7-B9B5-C647-8581-C9B4663E5816}" srcOrd="0" destOrd="0" presId="urn:microsoft.com/office/officeart/2005/8/layout/vList2"/>
    <dgm:cxn modelId="{217858AA-40D9-9843-8D4F-FC391A0CD528}" type="presOf" srcId="{A51163D0-EE1B-4D76-949E-F454FA86CB5C}" destId="{CD2E8A65-56C8-A14D-A12A-46E6C9FBB070}" srcOrd="0" destOrd="0" presId="urn:microsoft.com/office/officeart/2005/8/layout/vList2"/>
    <dgm:cxn modelId="{802D80B1-CC74-428C-B4BD-A9471119AA46}" srcId="{216B8F5B-D820-4E0A-95F0-EAB69C2B48CB}" destId="{A51163D0-EE1B-4D76-949E-F454FA86CB5C}" srcOrd="0" destOrd="0" parTransId="{B87E993A-B381-46A1-9BE6-41783E24F8DC}" sibTransId="{9FF51D78-3553-45DC-AB16-CA5210794525}"/>
    <dgm:cxn modelId="{6BC2E207-B7B5-9447-B2C4-B234C7BBF3C5}" type="presParOf" srcId="{52B8D22E-E257-4344-85A7-E6BAE812FD50}" destId="{CD2E8A65-56C8-A14D-A12A-46E6C9FBB070}" srcOrd="0" destOrd="0" presId="urn:microsoft.com/office/officeart/2005/8/layout/vList2"/>
    <dgm:cxn modelId="{2BC439A7-D958-DE44-816E-F3178D65209A}" type="presParOf" srcId="{52B8D22E-E257-4344-85A7-E6BAE812FD50}" destId="{F0E10016-AB0D-CD4F-B4EA-C193FB6FE3B1}" srcOrd="1" destOrd="0" presId="urn:microsoft.com/office/officeart/2005/8/layout/vList2"/>
    <dgm:cxn modelId="{B44E2E7F-D0EA-9B4F-960E-127821C0343C}" type="presParOf" srcId="{52B8D22E-E257-4344-85A7-E6BAE812FD50}" destId="{8B30FEA7-B9B5-C647-8581-C9B4663E5816}"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247597-50BB-4C5D-AB0C-FA626AF43AE3}"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02DE797E-BCCB-48A6-9031-6B002F13293A}">
      <dgm:prSet/>
      <dgm:spPr/>
      <dgm:t>
        <a:bodyPr/>
        <a:lstStyle/>
        <a:p>
          <a:r>
            <a:rPr lang="en-US"/>
            <a:t>Focus of the study </a:t>
          </a:r>
        </a:p>
      </dgm:t>
    </dgm:pt>
    <dgm:pt modelId="{F22C3C0F-3559-4A4C-807B-4F18018F0CF7}" type="parTrans" cxnId="{86579239-4F49-4C35-87C8-B7720ADD40D9}">
      <dgm:prSet/>
      <dgm:spPr/>
      <dgm:t>
        <a:bodyPr/>
        <a:lstStyle/>
        <a:p>
          <a:endParaRPr lang="en-US"/>
        </a:p>
      </dgm:t>
    </dgm:pt>
    <dgm:pt modelId="{A18D9C88-154E-4580-A0E2-990C77981B60}" type="sibTrans" cxnId="{86579239-4F49-4C35-87C8-B7720ADD40D9}">
      <dgm:prSet/>
      <dgm:spPr/>
      <dgm:t>
        <a:bodyPr/>
        <a:lstStyle/>
        <a:p>
          <a:endParaRPr lang="en-US"/>
        </a:p>
      </dgm:t>
    </dgm:pt>
    <dgm:pt modelId="{168AA1E9-E1FD-43C2-A17B-D790B3CC3154}">
      <dgm:prSet/>
      <dgm:spPr/>
      <dgm:t>
        <a:bodyPr/>
        <a:lstStyle/>
        <a:p>
          <a:r>
            <a:rPr lang="en-US"/>
            <a:t>Hypothesis </a:t>
          </a:r>
        </a:p>
      </dgm:t>
    </dgm:pt>
    <dgm:pt modelId="{4295699C-9BBD-425D-9724-A1A487FD6FF8}" type="parTrans" cxnId="{0BB4A50F-4372-4DE0-B634-681A295A6EEF}">
      <dgm:prSet/>
      <dgm:spPr/>
      <dgm:t>
        <a:bodyPr/>
        <a:lstStyle/>
        <a:p>
          <a:endParaRPr lang="en-US"/>
        </a:p>
      </dgm:t>
    </dgm:pt>
    <dgm:pt modelId="{0C9C6E3D-B5D6-4768-92CC-F6CCBACF7EE6}" type="sibTrans" cxnId="{0BB4A50F-4372-4DE0-B634-681A295A6EEF}">
      <dgm:prSet/>
      <dgm:spPr/>
      <dgm:t>
        <a:bodyPr/>
        <a:lstStyle/>
        <a:p>
          <a:endParaRPr lang="en-US"/>
        </a:p>
      </dgm:t>
    </dgm:pt>
    <dgm:pt modelId="{7E9077F3-7026-4D41-9549-03389B5F829C}">
      <dgm:prSet/>
      <dgm:spPr/>
      <dgm:t>
        <a:bodyPr/>
        <a:lstStyle/>
        <a:p>
          <a:r>
            <a:rPr lang="en-US"/>
            <a:t>Quasi-experimental design </a:t>
          </a:r>
        </a:p>
      </dgm:t>
    </dgm:pt>
    <dgm:pt modelId="{321E048E-6166-488A-B258-B1252C07EAD0}" type="parTrans" cxnId="{1DB9BC8D-BFBA-4486-B8CD-448CDFAF3FEA}">
      <dgm:prSet/>
      <dgm:spPr/>
      <dgm:t>
        <a:bodyPr/>
        <a:lstStyle/>
        <a:p>
          <a:endParaRPr lang="en-US"/>
        </a:p>
      </dgm:t>
    </dgm:pt>
    <dgm:pt modelId="{6CC09CFE-E71A-4022-B470-AF2B6F108546}" type="sibTrans" cxnId="{1DB9BC8D-BFBA-4486-B8CD-448CDFAF3FEA}">
      <dgm:prSet/>
      <dgm:spPr/>
      <dgm:t>
        <a:bodyPr/>
        <a:lstStyle/>
        <a:p>
          <a:endParaRPr lang="en-US"/>
        </a:p>
      </dgm:t>
    </dgm:pt>
    <dgm:pt modelId="{32C34FEC-E8C0-4A2A-AD94-098E9E96C7B3}">
      <dgm:prSet/>
      <dgm:spPr/>
      <dgm:t>
        <a:bodyPr/>
        <a:lstStyle/>
        <a:p>
          <a:r>
            <a:rPr lang="en-US"/>
            <a:t>Comparison of rural vs. urban communities</a:t>
          </a:r>
        </a:p>
      </dgm:t>
    </dgm:pt>
    <dgm:pt modelId="{248024B9-712D-48B7-BF00-855A53771037}" type="parTrans" cxnId="{475CC0B4-98B9-4260-A3D4-F349A7CCF1AF}">
      <dgm:prSet/>
      <dgm:spPr/>
      <dgm:t>
        <a:bodyPr/>
        <a:lstStyle/>
        <a:p>
          <a:endParaRPr lang="en-US"/>
        </a:p>
      </dgm:t>
    </dgm:pt>
    <dgm:pt modelId="{8F82E82B-32D2-4DE1-85EB-0C9559F46D4B}" type="sibTrans" cxnId="{475CC0B4-98B9-4260-A3D4-F349A7CCF1AF}">
      <dgm:prSet/>
      <dgm:spPr/>
      <dgm:t>
        <a:bodyPr/>
        <a:lstStyle/>
        <a:p>
          <a:endParaRPr lang="en-US"/>
        </a:p>
      </dgm:t>
    </dgm:pt>
    <dgm:pt modelId="{05D1146F-CA04-BC44-BDD3-2DFB7F9959C8}" type="pres">
      <dgm:prSet presAssocID="{60247597-50BB-4C5D-AB0C-FA626AF43AE3}" presName="hierChild1" presStyleCnt="0">
        <dgm:presLayoutVars>
          <dgm:chPref val="1"/>
          <dgm:dir/>
          <dgm:animOne val="branch"/>
          <dgm:animLvl val="lvl"/>
          <dgm:resizeHandles/>
        </dgm:presLayoutVars>
      </dgm:prSet>
      <dgm:spPr/>
    </dgm:pt>
    <dgm:pt modelId="{6F924CA5-46F9-CB40-BC4F-F1DFF090CF9B}" type="pres">
      <dgm:prSet presAssocID="{02DE797E-BCCB-48A6-9031-6B002F13293A}" presName="hierRoot1" presStyleCnt="0"/>
      <dgm:spPr/>
    </dgm:pt>
    <dgm:pt modelId="{C731A71E-F7EF-3E4C-81B2-1A336621838B}" type="pres">
      <dgm:prSet presAssocID="{02DE797E-BCCB-48A6-9031-6B002F13293A}" presName="composite" presStyleCnt="0"/>
      <dgm:spPr/>
    </dgm:pt>
    <dgm:pt modelId="{084EF7AE-97D9-F54E-BAB0-47BDFE8BB105}" type="pres">
      <dgm:prSet presAssocID="{02DE797E-BCCB-48A6-9031-6B002F13293A}" presName="background" presStyleLbl="node0" presStyleIdx="0" presStyleCnt="4"/>
      <dgm:spPr/>
    </dgm:pt>
    <dgm:pt modelId="{29532B3C-DE46-084E-BCB8-CCFED620C07B}" type="pres">
      <dgm:prSet presAssocID="{02DE797E-BCCB-48A6-9031-6B002F13293A}" presName="text" presStyleLbl="fgAcc0" presStyleIdx="0" presStyleCnt="4">
        <dgm:presLayoutVars>
          <dgm:chPref val="3"/>
        </dgm:presLayoutVars>
      </dgm:prSet>
      <dgm:spPr/>
    </dgm:pt>
    <dgm:pt modelId="{AE64548C-D45D-EF48-B822-C45284B52525}" type="pres">
      <dgm:prSet presAssocID="{02DE797E-BCCB-48A6-9031-6B002F13293A}" presName="hierChild2" presStyleCnt="0"/>
      <dgm:spPr/>
    </dgm:pt>
    <dgm:pt modelId="{329CBB3B-03D8-E74C-A1D7-0A9BED371ACE}" type="pres">
      <dgm:prSet presAssocID="{168AA1E9-E1FD-43C2-A17B-D790B3CC3154}" presName="hierRoot1" presStyleCnt="0"/>
      <dgm:spPr/>
    </dgm:pt>
    <dgm:pt modelId="{AEBD6832-B28B-F54A-9552-5F7312A4C0F5}" type="pres">
      <dgm:prSet presAssocID="{168AA1E9-E1FD-43C2-A17B-D790B3CC3154}" presName="composite" presStyleCnt="0"/>
      <dgm:spPr/>
    </dgm:pt>
    <dgm:pt modelId="{B1268156-DC1B-E647-92CA-B01C0D4DD4B7}" type="pres">
      <dgm:prSet presAssocID="{168AA1E9-E1FD-43C2-A17B-D790B3CC3154}" presName="background" presStyleLbl="node0" presStyleIdx="1" presStyleCnt="4"/>
      <dgm:spPr/>
    </dgm:pt>
    <dgm:pt modelId="{62327817-1F2C-3441-9AA2-3CE91E450FD4}" type="pres">
      <dgm:prSet presAssocID="{168AA1E9-E1FD-43C2-A17B-D790B3CC3154}" presName="text" presStyleLbl="fgAcc0" presStyleIdx="1" presStyleCnt="4">
        <dgm:presLayoutVars>
          <dgm:chPref val="3"/>
        </dgm:presLayoutVars>
      </dgm:prSet>
      <dgm:spPr/>
    </dgm:pt>
    <dgm:pt modelId="{5B83B07C-B429-9C42-A48A-9564C15F2284}" type="pres">
      <dgm:prSet presAssocID="{168AA1E9-E1FD-43C2-A17B-D790B3CC3154}" presName="hierChild2" presStyleCnt="0"/>
      <dgm:spPr/>
    </dgm:pt>
    <dgm:pt modelId="{72893385-2634-0440-AB24-138D72DF3F72}" type="pres">
      <dgm:prSet presAssocID="{7E9077F3-7026-4D41-9549-03389B5F829C}" presName="hierRoot1" presStyleCnt="0"/>
      <dgm:spPr/>
    </dgm:pt>
    <dgm:pt modelId="{879D3985-61BC-F947-9303-634959AEDCF9}" type="pres">
      <dgm:prSet presAssocID="{7E9077F3-7026-4D41-9549-03389B5F829C}" presName="composite" presStyleCnt="0"/>
      <dgm:spPr/>
    </dgm:pt>
    <dgm:pt modelId="{2C277D1F-7A97-8D46-9474-5593F28E72FB}" type="pres">
      <dgm:prSet presAssocID="{7E9077F3-7026-4D41-9549-03389B5F829C}" presName="background" presStyleLbl="node0" presStyleIdx="2" presStyleCnt="4"/>
      <dgm:spPr/>
    </dgm:pt>
    <dgm:pt modelId="{3C51BF90-3CBB-354B-8020-7EFFAA33C226}" type="pres">
      <dgm:prSet presAssocID="{7E9077F3-7026-4D41-9549-03389B5F829C}" presName="text" presStyleLbl="fgAcc0" presStyleIdx="2" presStyleCnt="4">
        <dgm:presLayoutVars>
          <dgm:chPref val="3"/>
        </dgm:presLayoutVars>
      </dgm:prSet>
      <dgm:spPr/>
    </dgm:pt>
    <dgm:pt modelId="{9E7A95B3-0670-6F4E-B463-F91B169C461C}" type="pres">
      <dgm:prSet presAssocID="{7E9077F3-7026-4D41-9549-03389B5F829C}" presName="hierChild2" presStyleCnt="0"/>
      <dgm:spPr/>
    </dgm:pt>
    <dgm:pt modelId="{1625FC08-DB8B-F54C-85DE-7611CD40D3F0}" type="pres">
      <dgm:prSet presAssocID="{32C34FEC-E8C0-4A2A-AD94-098E9E96C7B3}" presName="hierRoot1" presStyleCnt="0"/>
      <dgm:spPr/>
    </dgm:pt>
    <dgm:pt modelId="{D04EF0DD-8915-2641-84F9-F680EFCDA42A}" type="pres">
      <dgm:prSet presAssocID="{32C34FEC-E8C0-4A2A-AD94-098E9E96C7B3}" presName="composite" presStyleCnt="0"/>
      <dgm:spPr/>
    </dgm:pt>
    <dgm:pt modelId="{793E2627-5FEE-A741-8464-43F2D969F23E}" type="pres">
      <dgm:prSet presAssocID="{32C34FEC-E8C0-4A2A-AD94-098E9E96C7B3}" presName="background" presStyleLbl="node0" presStyleIdx="3" presStyleCnt="4"/>
      <dgm:spPr/>
    </dgm:pt>
    <dgm:pt modelId="{75AF56BC-1CFC-F446-A6C5-6A6D1128206C}" type="pres">
      <dgm:prSet presAssocID="{32C34FEC-E8C0-4A2A-AD94-098E9E96C7B3}" presName="text" presStyleLbl="fgAcc0" presStyleIdx="3" presStyleCnt="4">
        <dgm:presLayoutVars>
          <dgm:chPref val="3"/>
        </dgm:presLayoutVars>
      </dgm:prSet>
      <dgm:spPr/>
    </dgm:pt>
    <dgm:pt modelId="{E77DB8AB-5BF9-2541-8855-8729CFFE63E5}" type="pres">
      <dgm:prSet presAssocID="{32C34FEC-E8C0-4A2A-AD94-098E9E96C7B3}" presName="hierChild2" presStyleCnt="0"/>
      <dgm:spPr/>
    </dgm:pt>
  </dgm:ptLst>
  <dgm:cxnLst>
    <dgm:cxn modelId="{0BB4A50F-4372-4DE0-B634-681A295A6EEF}" srcId="{60247597-50BB-4C5D-AB0C-FA626AF43AE3}" destId="{168AA1E9-E1FD-43C2-A17B-D790B3CC3154}" srcOrd="1" destOrd="0" parTransId="{4295699C-9BBD-425D-9724-A1A487FD6FF8}" sibTransId="{0C9C6E3D-B5D6-4768-92CC-F6CCBACF7EE6}"/>
    <dgm:cxn modelId="{BCE7872A-B571-F34D-AA61-2957B27D402C}" type="presOf" srcId="{32C34FEC-E8C0-4A2A-AD94-098E9E96C7B3}" destId="{75AF56BC-1CFC-F446-A6C5-6A6D1128206C}" srcOrd="0" destOrd="0" presId="urn:microsoft.com/office/officeart/2005/8/layout/hierarchy1"/>
    <dgm:cxn modelId="{86579239-4F49-4C35-87C8-B7720ADD40D9}" srcId="{60247597-50BB-4C5D-AB0C-FA626AF43AE3}" destId="{02DE797E-BCCB-48A6-9031-6B002F13293A}" srcOrd="0" destOrd="0" parTransId="{F22C3C0F-3559-4A4C-807B-4F18018F0CF7}" sibTransId="{A18D9C88-154E-4580-A0E2-990C77981B60}"/>
    <dgm:cxn modelId="{9DCDB941-E59E-C540-B3C2-F05B68CC17AF}" type="presOf" srcId="{7E9077F3-7026-4D41-9549-03389B5F829C}" destId="{3C51BF90-3CBB-354B-8020-7EFFAA33C226}" srcOrd="0" destOrd="0" presId="urn:microsoft.com/office/officeart/2005/8/layout/hierarchy1"/>
    <dgm:cxn modelId="{1DB9BC8D-BFBA-4486-B8CD-448CDFAF3FEA}" srcId="{60247597-50BB-4C5D-AB0C-FA626AF43AE3}" destId="{7E9077F3-7026-4D41-9549-03389B5F829C}" srcOrd="2" destOrd="0" parTransId="{321E048E-6166-488A-B258-B1252C07EAD0}" sibTransId="{6CC09CFE-E71A-4022-B470-AF2B6F108546}"/>
    <dgm:cxn modelId="{4C04BBA8-7B91-BE4A-8611-9D2300B11217}" type="presOf" srcId="{02DE797E-BCCB-48A6-9031-6B002F13293A}" destId="{29532B3C-DE46-084E-BCB8-CCFED620C07B}" srcOrd="0" destOrd="0" presId="urn:microsoft.com/office/officeart/2005/8/layout/hierarchy1"/>
    <dgm:cxn modelId="{475CC0B4-98B9-4260-A3D4-F349A7CCF1AF}" srcId="{60247597-50BB-4C5D-AB0C-FA626AF43AE3}" destId="{32C34FEC-E8C0-4A2A-AD94-098E9E96C7B3}" srcOrd="3" destOrd="0" parTransId="{248024B9-712D-48B7-BF00-855A53771037}" sibTransId="{8F82E82B-32D2-4DE1-85EB-0C9559F46D4B}"/>
    <dgm:cxn modelId="{71F168B5-DF32-014B-B470-F6D03E73A8BC}" type="presOf" srcId="{60247597-50BB-4C5D-AB0C-FA626AF43AE3}" destId="{05D1146F-CA04-BC44-BDD3-2DFB7F9959C8}" srcOrd="0" destOrd="0" presId="urn:microsoft.com/office/officeart/2005/8/layout/hierarchy1"/>
    <dgm:cxn modelId="{A86CB2F9-A873-BE40-A888-4E2864B03920}" type="presOf" srcId="{168AA1E9-E1FD-43C2-A17B-D790B3CC3154}" destId="{62327817-1F2C-3441-9AA2-3CE91E450FD4}" srcOrd="0" destOrd="0" presId="urn:microsoft.com/office/officeart/2005/8/layout/hierarchy1"/>
    <dgm:cxn modelId="{D9990CC5-4132-C142-883D-D86D00C74FCB}" type="presParOf" srcId="{05D1146F-CA04-BC44-BDD3-2DFB7F9959C8}" destId="{6F924CA5-46F9-CB40-BC4F-F1DFF090CF9B}" srcOrd="0" destOrd="0" presId="urn:microsoft.com/office/officeart/2005/8/layout/hierarchy1"/>
    <dgm:cxn modelId="{11417BCF-8704-2D40-85B5-A8C2CC18F794}" type="presParOf" srcId="{6F924CA5-46F9-CB40-BC4F-F1DFF090CF9B}" destId="{C731A71E-F7EF-3E4C-81B2-1A336621838B}" srcOrd="0" destOrd="0" presId="urn:microsoft.com/office/officeart/2005/8/layout/hierarchy1"/>
    <dgm:cxn modelId="{4668B5AD-DD3A-8842-8A41-2B4E393343F8}" type="presParOf" srcId="{C731A71E-F7EF-3E4C-81B2-1A336621838B}" destId="{084EF7AE-97D9-F54E-BAB0-47BDFE8BB105}" srcOrd="0" destOrd="0" presId="urn:microsoft.com/office/officeart/2005/8/layout/hierarchy1"/>
    <dgm:cxn modelId="{92031044-91A1-054A-9A5F-74EEECD64431}" type="presParOf" srcId="{C731A71E-F7EF-3E4C-81B2-1A336621838B}" destId="{29532B3C-DE46-084E-BCB8-CCFED620C07B}" srcOrd="1" destOrd="0" presId="urn:microsoft.com/office/officeart/2005/8/layout/hierarchy1"/>
    <dgm:cxn modelId="{C41FFA17-EF35-2B46-AE91-93A69B71D617}" type="presParOf" srcId="{6F924CA5-46F9-CB40-BC4F-F1DFF090CF9B}" destId="{AE64548C-D45D-EF48-B822-C45284B52525}" srcOrd="1" destOrd="0" presId="urn:microsoft.com/office/officeart/2005/8/layout/hierarchy1"/>
    <dgm:cxn modelId="{76B69875-243A-0A4B-8608-374035A91D2F}" type="presParOf" srcId="{05D1146F-CA04-BC44-BDD3-2DFB7F9959C8}" destId="{329CBB3B-03D8-E74C-A1D7-0A9BED371ACE}" srcOrd="1" destOrd="0" presId="urn:microsoft.com/office/officeart/2005/8/layout/hierarchy1"/>
    <dgm:cxn modelId="{50A2835C-8D0E-3E41-BB47-B3B5DE0E9D5E}" type="presParOf" srcId="{329CBB3B-03D8-E74C-A1D7-0A9BED371ACE}" destId="{AEBD6832-B28B-F54A-9552-5F7312A4C0F5}" srcOrd="0" destOrd="0" presId="urn:microsoft.com/office/officeart/2005/8/layout/hierarchy1"/>
    <dgm:cxn modelId="{BDDBF0FE-31C1-E34B-AA88-08DF645F1A3F}" type="presParOf" srcId="{AEBD6832-B28B-F54A-9552-5F7312A4C0F5}" destId="{B1268156-DC1B-E647-92CA-B01C0D4DD4B7}" srcOrd="0" destOrd="0" presId="urn:microsoft.com/office/officeart/2005/8/layout/hierarchy1"/>
    <dgm:cxn modelId="{B6B31234-D6FC-FF48-87BD-29E731855107}" type="presParOf" srcId="{AEBD6832-B28B-F54A-9552-5F7312A4C0F5}" destId="{62327817-1F2C-3441-9AA2-3CE91E450FD4}" srcOrd="1" destOrd="0" presId="urn:microsoft.com/office/officeart/2005/8/layout/hierarchy1"/>
    <dgm:cxn modelId="{7D69A6FB-3B0F-E444-AC12-375CC93DC478}" type="presParOf" srcId="{329CBB3B-03D8-E74C-A1D7-0A9BED371ACE}" destId="{5B83B07C-B429-9C42-A48A-9564C15F2284}" srcOrd="1" destOrd="0" presId="urn:microsoft.com/office/officeart/2005/8/layout/hierarchy1"/>
    <dgm:cxn modelId="{4C243758-4B01-B74E-B56F-F0CD46BF309A}" type="presParOf" srcId="{05D1146F-CA04-BC44-BDD3-2DFB7F9959C8}" destId="{72893385-2634-0440-AB24-138D72DF3F72}" srcOrd="2" destOrd="0" presId="urn:microsoft.com/office/officeart/2005/8/layout/hierarchy1"/>
    <dgm:cxn modelId="{A9961CF3-5927-4C4E-BCD2-059567FDD575}" type="presParOf" srcId="{72893385-2634-0440-AB24-138D72DF3F72}" destId="{879D3985-61BC-F947-9303-634959AEDCF9}" srcOrd="0" destOrd="0" presId="urn:microsoft.com/office/officeart/2005/8/layout/hierarchy1"/>
    <dgm:cxn modelId="{385DBF65-8BC8-FA41-9772-0B7387C01788}" type="presParOf" srcId="{879D3985-61BC-F947-9303-634959AEDCF9}" destId="{2C277D1F-7A97-8D46-9474-5593F28E72FB}" srcOrd="0" destOrd="0" presId="urn:microsoft.com/office/officeart/2005/8/layout/hierarchy1"/>
    <dgm:cxn modelId="{C9ACA847-2B58-CB40-BBBE-9082F2A9F277}" type="presParOf" srcId="{879D3985-61BC-F947-9303-634959AEDCF9}" destId="{3C51BF90-3CBB-354B-8020-7EFFAA33C226}" srcOrd="1" destOrd="0" presId="urn:microsoft.com/office/officeart/2005/8/layout/hierarchy1"/>
    <dgm:cxn modelId="{AB2412CB-E10A-CA49-AB4E-7994945E1E64}" type="presParOf" srcId="{72893385-2634-0440-AB24-138D72DF3F72}" destId="{9E7A95B3-0670-6F4E-B463-F91B169C461C}" srcOrd="1" destOrd="0" presId="urn:microsoft.com/office/officeart/2005/8/layout/hierarchy1"/>
    <dgm:cxn modelId="{46B2C701-429E-E547-807E-C9B1096974F7}" type="presParOf" srcId="{05D1146F-CA04-BC44-BDD3-2DFB7F9959C8}" destId="{1625FC08-DB8B-F54C-85DE-7611CD40D3F0}" srcOrd="3" destOrd="0" presId="urn:microsoft.com/office/officeart/2005/8/layout/hierarchy1"/>
    <dgm:cxn modelId="{C90397D4-A9A6-4C48-B782-2003F9E0D06D}" type="presParOf" srcId="{1625FC08-DB8B-F54C-85DE-7611CD40D3F0}" destId="{D04EF0DD-8915-2641-84F9-F680EFCDA42A}" srcOrd="0" destOrd="0" presId="urn:microsoft.com/office/officeart/2005/8/layout/hierarchy1"/>
    <dgm:cxn modelId="{4D3A6587-BA2B-CC40-9793-394EB6F42E34}" type="presParOf" srcId="{D04EF0DD-8915-2641-84F9-F680EFCDA42A}" destId="{793E2627-5FEE-A741-8464-43F2D969F23E}" srcOrd="0" destOrd="0" presId="urn:microsoft.com/office/officeart/2005/8/layout/hierarchy1"/>
    <dgm:cxn modelId="{D17C7EF7-81BB-794A-A4A3-703FF84C111E}" type="presParOf" srcId="{D04EF0DD-8915-2641-84F9-F680EFCDA42A}" destId="{75AF56BC-1CFC-F446-A6C5-6A6D1128206C}" srcOrd="1" destOrd="0" presId="urn:microsoft.com/office/officeart/2005/8/layout/hierarchy1"/>
    <dgm:cxn modelId="{AA47846F-64E5-2A4C-8B51-65CAB2F3402E}" type="presParOf" srcId="{1625FC08-DB8B-F54C-85DE-7611CD40D3F0}" destId="{E77DB8AB-5BF9-2541-8855-8729CFFE63E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2E8A65-56C8-A14D-A12A-46E6C9FBB070}">
      <dsp:nvSpPr>
        <dsp:cNvPr id="0" name=""/>
        <dsp:cNvSpPr/>
      </dsp:nvSpPr>
      <dsp:spPr>
        <a:xfrm>
          <a:off x="0" y="275565"/>
          <a:ext cx="7012370" cy="2035800"/>
        </a:xfrm>
        <a:prstGeom prst="roundRect">
          <a:avLst/>
        </a:prstGeom>
        <a:gradFill rotWithShape="0">
          <a:gsLst>
            <a:gs pos="0">
              <a:schemeClr val="accent2">
                <a:hueOff val="0"/>
                <a:satOff val="0"/>
                <a:lumOff val="0"/>
                <a:alphaOff val="0"/>
                <a:tint val="98000"/>
                <a:lumMod val="110000"/>
              </a:schemeClr>
            </a:gs>
            <a:gs pos="84000">
              <a:schemeClr val="accent2">
                <a:hueOff val="0"/>
                <a:satOff val="0"/>
                <a:lumOff val="0"/>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Little is known about how deficits in intimacy may impact maladaptive such as problematic pornography consumption or sexual compulsivity.</a:t>
          </a:r>
        </a:p>
      </dsp:txBody>
      <dsp:txXfrm>
        <a:off x="99380" y="374945"/>
        <a:ext cx="6813610" cy="1837040"/>
      </dsp:txXfrm>
    </dsp:sp>
    <dsp:sp modelId="{8B30FEA7-B9B5-C647-8581-C9B4663E5816}">
      <dsp:nvSpPr>
        <dsp:cNvPr id="0" name=""/>
        <dsp:cNvSpPr/>
      </dsp:nvSpPr>
      <dsp:spPr>
        <a:xfrm>
          <a:off x="0" y="2397765"/>
          <a:ext cx="7012370" cy="2035800"/>
        </a:xfrm>
        <a:prstGeom prst="roundRect">
          <a:avLst/>
        </a:prstGeom>
        <a:gradFill rotWithShape="0">
          <a:gsLst>
            <a:gs pos="0">
              <a:schemeClr val="accent2">
                <a:hueOff val="1191735"/>
                <a:satOff val="6913"/>
                <a:lumOff val="6864"/>
                <a:alphaOff val="0"/>
                <a:tint val="98000"/>
                <a:lumMod val="110000"/>
              </a:schemeClr>
            </a:gs>
            <a:gs pos="84000">
              <a:schemeClr val="accent2">
                <a:hueOff val="1191735"/>
                <a:satOff val="6913"/>
                <a:lumOff val="6864"/>
                <a:alphaOff val="0"/>
                <a:shade val="90000"/>
                <a:lumMod val="88000"/>
              </a:schemeClr>
            </a:gs>
          </a:gsLst>
          <a:lin ang="5400000" scaled="0"/>
        </a:gradFill>
        <a:ln>
          <a:noFill/>
        </a:ln>
        <a:effectLst>
          <a:outerShdw blurRad="38100" dist="25400" dir="5400000" rotWithShape="0">
            <a:srgbClr val="000000">
              <a:alpha val="5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en-US" sz="3000" kern="1200"/>
            <a:t>Experiential avoidance, a conceptual precursor to a fear of intimacy (Maitland, 2020), predicts some of these problematic behaviors (Levin et al., 2019).</a:t>
          </a:r>
        </a:p>
      </dsp:txBody>
      <dsp:txXfrm>
        <a:off x="99380" y="2497145"/>
        <a:ext cx="6813610" cy="18370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EF7AE-97D9-F54E-BAB0-47BDFE8BB105}">
      <dsp:nvSpPr>
        <dsp:cNvPr id="0" name=""/>
        <dsp:cNvSpPr/>
      </dsp:nvSpPr>
      <dsp:spPr>
        <a:xfrm>
          <a:off x="3231" y="984798"/>
          <a:ext cx="2307241" cy="1465098"/>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532B3C-DE46-084E-BCB8-CCFED620C07B}">
      <dsp:nvSpPr>
        <dsp:cNvPr id="0" name=""/>
        <dsp:cNvSpPr/>
      </dsp:nvSpPr>
      <dsp:spPr>
        <a:xfrm>
          <a:off x="259591" y="1228340"/>
          <a:ext cx="2307241" cy="1465098"/>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Focus of the study </a:t>
          </a:r>
        </a:p>
      </dsp:txBody>
      <dsp:txXfrm>
        <a:off x="302502" y="1271251"/>
        <a:ext cx="2221419" cy="1379276"/>
      </dsp:txXfrm>
    </dsp:sp>
    <dsp:sp modelId="{B1268156-DC1B-E647-92CA-B01C0D4DD4B7}">
      <dsp:nvSpPr>
        <dsp:cNvPr id="0" name=""/>
        <dsp:cNvSpPr/>
      </dsp:nvSpPr>
      <dsp:spPr>
        <a:xfrm>
          <a:off x="2823193" y="984798"/>
          <a:ext cx="2307241" cy="1465098"/>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327817-1F2C-3441-9AA2-3CE91E450FD4}">
      <dsp:nvSpPr>
        <dsp:cNvPr id="0" name=""/>
        <dsp:cNvSpPr/>
      </dsp:nvSpPr>
      <dsp:spPr>
        <a:xfrm>
          <a:off x="3079553" y="1228340"/>
          <a:ext cx="2307241" cy="1465098"/>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Hypothesis </a:t>
          </a:r>
        </a:p>
      </dsp:txBody>
      <dsp:txXfrm>
        <a:off x="3122464" y="1271251"/>
        <a:ext cx="2221419" cy="1379276"/>
      </dsp:txXfrm>
    </dsp:sp>
    <dsp:sp modelId="{2C277D1F-7A97-8D46-9474-5593F28E72FB}">
      <dsp:nvSpPr>
        <dsp:cNvPr id="0" name=""/>
        <dsp:cNvSpPr/>
      </dsp:nvSpPr>
      <dsp:spPr>
        <a:xfrm>
          <a:off x="5643155" y="984798"/>
          <a:ext cx="2307241" cy="1465098"/>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51BF90-3CBB-354B-8020-7EFFAA33C226}">
      <dsp:nvSpPr>
        <dsp:cNvPr id="0" name=""/>
        <dsp:cNvSpPr/>
      </dsp:nvSpPr>
      <dsp:spPr>
        <a:xfrm>
          <a:off x="5899515" y="1228340"/>
          <a:ext cx="2307241" cy="1465098"/>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Quasi-experimental design </a:t>
          </a:r>
        </a:p>
      </dsp:txBody>
      <dsp:txXfrm>
        <a:off x="5942426" y="1271251"/>
        <a:ext cx="2221419" cy="1379276"/>
      </dsp:txXfrm>
    </dsp:sp>
    <dsp:sp modelId="{793E2627-5FEE-A741-8464-43F2D969F23E}">
      <dsp:nvSpPr>
        <dsp:cNvPr id="0" name=""/>
        <dsp:cNvSpPr/>
      </dsp:nvSpPr>
      <dsp:spPr>
        <a:xfrm>
          <a:off x="8463116" y="984798"/>
          <a:ext cx="2307241" cy="1465098"/>
        </a:xfrm>
        <a:prstGeom prst="roundRect">
          <a:avLst>
            <a:gd name="adj" fmla="val 10000"/>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AF56BC-1CFC-F446-A6C5-6A6D1128206C}">
      <dsp:nvSpPr>
        <dsp:cNvPr id="0" name=""/>
        <dsp:cNvSpPr/>
      </dsp:nvSpPr>
      <dsp:spPr>
        <a:xfrm>
          <a:off x="8719477" y="1228340"/>
          <a:ext cx="2307241" cy="1465098"/>
        </a:xfrm>
        <a:prstGeom prst="roundRect">
          <a:avLst>
            <a:gd name="adj" fmla="val 10000"/>
          </a:avLst>
        </a:prstGeom>
        <a:solidFill>
          <a:schemeClr val="lt1">
            <a:alpha val="90000"/>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Comparison of rural vs. urban communities</a:t>
          </a:r>
        </a:p>
      </dsp:txBody>
      <dsp:txXfrm>
        <a:off x="8762388" y="1271251"/>
        <a:ext cx="2221419" cy="137927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360A47-60AD-4748-A327-9ACCA13E8DE6}" type="datetimeFigureOut">
              <a:rPr lang="en-US" smtClean="0"/>
              <a:t>4/19/2021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5A5ABF-6A85-6447-9C2E-FC4A5801B3AB}" type="slidenum">
              <a:rPr lang="en-US" smtClean="0"/>
              <a:t>‹#›</a:t>
            </a:fld>
            <a:endParaRPr lang="en-US"/>
          </a:p>
        </p:txBody>
      </p:sp>
    </p:spTree>
    <p:extLst>
      <p:ext uri="{BB962C8B-B14F-4D97-AF65-F5344CB8AC3E}">
        <p14:creationId xmlns:p14="http://schemas.microsoft.com/office/powerpoint/2010/main" val="33062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Hello everyone! I would like to welcome you to my talk: How fear of intimacy Impacts our Sex Life. My name is Kayla Daulton and I will be presenting our research findings on behalf of Dr. Daniel Maitland’s SOCIAL lab</a:t>
            </a:r>
          </a:p>
        </p:txBody>
      </p:sp>
      <p:sp>
        <p:nvSpPr>
          <p:cNvPr id="4" name="Slide Number Placeholder 3"/>
          <p:cNvSpPr>
            <a:spLocks noGrp="1"/>
          </p:cNvSpPr>
          <p:nvPr>
            <p:ph type="sldNum" sz="quarter" idx="5"/>
          </p:nvPr>
        </p:nvSpPr>
        <p:spPr/>
        <p:txBody>
          <a:bodyPr/>
          <a:lstStyle/>
          <a:p>
            <a:fld id="{A35A5ABF-6A85-6447-9C2E-FC4A5801B3AB}" type="slidenum">
              <a:rPr lang="en-US" smtClean="0"/>
              <a:t>1</a:t>
            </a:fld>
            <a:endParaRPr lang="en-US"/>
          </a:p>
        </p:txBody>
      </p:sp>
    </p:spTree>
    <p:extLst>
      <p:ext uri="{BB962C8B-B14F-4D97-AF65-F5344CB8AC3E}">
        <p14:creationId xmlns:p14="http://schemas.microsoft.com/office/powerpoint/2010/main" val="802784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The relationship between sexual satisfaction and interpersonal intimacy is relatively well established (Freihart et al., 2020). However, little is known about how deficits in intimacy may impact maladaptive such as problematic pornography consumption or sexual compulsivity. Previous research has indicated that  experiential avoidance, a conceptual precursor to a fear of intimacy (Maitland, 2020), predicts some of these problematic behaviors (Levin et al., 2019). </a:t>
            </a:r>
            <a:endParaRPr lang="en-US" sz="180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a:p>
        </p:txBody>
      </p:sp>
      <p:sp>
        <p:nvSpPr>
          <p:cNvPr id="4" name="Slide Number Placeholder 3"/>
          <p:cNvSpPr>
            <a:spLocks noGrp="1"/>
          </p:cNvSpPr>
          <p:nvPr>
            <p:ph type="sldNum" sz="quarter" idx="5"/>
          </p:nvPr>
        </p:nvSpPr>
        <p:spPr/>
        <p:txBody>
          <a:bodyPr/>
          <a:lstStyle/>
          <a:p>
            <a:fld id="{A35A5ABF-6A85-6447-9C2E-FC4A5801B3AB}" type="slidenum">
              <a:rPr lang="en-US" smtClean="0"/>
              <a:t>2</a:t>
            </a:fld>
            <a:endParaRPr lang="en-US"/>
          </a:p>
        </p:txBody>
      </p:sp>
    </p:spTree>
    <p:extLst>
      <p:ext uri="{BB962C8B-B14F-4D97-AF65-F5344CB8AC3E}">
        <p14:creationId xmlns:p14="http://schemas.microsoft.com/office/powerpoint/2010/main" val="3212078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Mention previous studies and the findings. Talk about how guilt can affect how much sexual satisfaction is reported in a relationship. Talk about how religion can affect sexual satisfaction, pornography consumption, and guilt. Talk about how important communication is in relationships and how a lack of communication could lead to decreased sexual satisfaction (communicating about sex makes people vulnerable which can lead to higher levels of fear of intimacy depending on other things) Also should mention COVID and how going online has potentially affected some of these variables.</a:t>
            </a:r>
          </a:p>
        </p:txBody>
      </p:sp>
      <p:sp>
        <p:nvSpPr>
          <p:cNvPr id="4" name="Slide Number Placeholder 3"/>
          <p:cNvSpPr>
            <a:spLocks noGrp="1"/>
          </p:cNvSpPr>
          <p:nvPr>
            <p:ph type="sldNum" sz="quarter" idx="5"/>
          </p:nvPr>
        </p:nvSpPr>
        <p:spPr/>
        <p:txBody>
          <a:bodyPr/>
          <a:lstStyle/>
          <a:p>
            <a:fld id="{A35A5ABF-6A85-6447-9C2E-FC4A5801B3AB}" type="slidenum">
              <a:rPr lang="en-US" smtClean="0"/>
              <a:t>3</a:t>
            </a:fld>
            <a:endParaRPr lang="en-US"/>
          </a:p>
        </p:txBody>
      </p:sp>
    </p:spTree>
    <p:extLst>
      <p:ext uri="{BB962C8B-B14F-4D97-AF65-F5344CB8AC3E}">
        <p14:creationId xmlns:p14="http://schemas.microsoft.com/office/powerpoint/2010/main" val="732614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focus of the study was to investigate the role of fear of intimacy in sexual satisfaction, problematic pornography consumption, and sexual compulsivity. </a:t>
            </a:r>
          </a:p>
          <a:p>
            <a:endParaRPr lang="en-US"/>
          </a:p>
          <a:p>
            <a:r>
              <a:rPr lang="en-US"/>
              <a:t>We hypothesized that those who experience higher fear of intimacy are more likely to engage in problematic viewing, have lower sexual satisfaction, and are more likely to engage in sexually compulsive behaviors.</a:t>
            </a:r>
          </a:p>
          <a:p>
            <a:endParaRPr lang="en-US"/>
          </a:p>
          <a:p>
            <a:r>
              <a:rPr lang="en-US"/>
              <a:t>We used a quasi experimental design to allow for the comparison between rural and urban dwelling individuals and Latinx compared to non-Latinx individuals. </a:t>
            </a:r>
          </a:p>
        </p:txBody>
      </p:sp>
      <p:sp>
        <p:nvSpPr>
          <p:cNvPr id="4" name="Slide Number Placeholder 3"/>
          <p:cNvSpPr>
            <a:spLocks noGrp="1"/>
          </p:cNvSpPr>
          <p:nvPr>
            <p:ph type="sldNum" sz="quarter" idx="5"/>
          </p:nvPr>
        </p:nvSpPr>
        <p:spPr/>
        <p:txBody>
          <a:bodyPr/>
          <a:lstStyle/>
          <a:p>
            <a:fld id="{A35A5ABF-6A85-6447-9C2E-FC4A5801B3AB}" type="slidenum">
              <a:rPr lang="en-US" smtClean="0"/>
              <a:t>4</a:t>
            </a:fld>
            <a:endParaRPr lang="en-US"/>
          </a:p>
        </p:txBody>
      </p:sp>
    </p:spTree>
    <p:extLst>
      <p:ext uri="{BB962C8B-B14F-4D97-AF65-F5344CB8AC3E}">
        <p14:creationId xmlns:p14="http://schemas.microsoft.com/office/powerpoint/2010/main" val="2690454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339 undergrad students TAMU, exclusion criteria ruled out 105 which left 234 participants that remained in the data set</a:t>
            </a:r>
          </a:p>
          <a:p>
            <a:endParaRPr lang="en-US"/>
          </a:p>
          <a:p>
            <a:r>
              <a:rPr lang="en-US"/>
              <a:t>68 undergrad students MSU, exclusion criteria ruled out 34 which left 34 participants that remained in the data set.</a:t>
            </a:r>
          </a:p>
          <a:p>
            <a:endParaRPr lang="en-US"/>
          </a:p>
          <a:p>
            <a:r>
              <a:rPr lang="en-US"/>
              <a:t>Data collected through a cross sectional survey administered through SONA which is an online data collection tool </a:t>
            </a:r>
          </a:p>
          <a:p>
            <a:endParaRPr lang="en-US"/>
          </a:p>
          <a:p>
            <a:r>
              <a:rPr lang="en-US"/>
              <a:t>Data collected on demographics, SCS, FIS, SSS, and SBSS.</a:t>
            </a:r>
          </a:p>
          <a:p>
            <a:endParaRPr lang="en-US"/>
          </a:p>
          <a:p>
            <a:r>
              <a:rPr lang="en-US"/>
              <a:t>All of the data was analyzed using SPSS</a:t>
            </a:r>
          </a:p>
        </p:txBody>
      </p:sp>
      <p:sp>
        <p:nvSpPr>
          <p:cNvPr id="4" name="Slide Number Placeholder 3"/>
          <p:cNvSpPr>
            <a:spLocks noGrp="1"/>
          </p:cNvSpPr>
          <p:nvPr>
            <p:ph type="sldNum" sz="quarter" idx="5"/>
          </p:nvPr>
        </p:nvSpPr>
        <p:spPr/>
        <p:txBody>
          <a:bodyPr/>
          <a:lstStyle/>
          <a:p>
            <a:fld id="{A35A5ABF-6A85-6447-9C2E-FC4A5801B3AB}" type="slidenum">
              <a:rPr lang="en-US" smtClean="0"/>
              <a:t>5</a:t>
            </a:fld>
            <a:endParaRPr lang="en-US"/>
          </a:p>
        </p:txBody>
      </p:sp>
    </p:spTree>
    <p:extLst>
      <p:ext uri="{BB962C8B-B14F-4D97-AF65-F5344CB8AC3E}">
        <p14:creationId xmlns:p14="http://schemas.microsoft.com/office/powerpoint/2010/main" val="1615396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Mention each measure (in detail) and talk about the scoring and the reason these inventories are important/why we chose them to be used in the study? </a:t>
            </a:r>
          </a:p>
        </p:txBody>
      </p:sp>
      <p:sp>
        <p:nvSpPr>
          <p:cNvPr id="4" name="Slide Number Placeholder 3"/>
          <p:cNvSpPr>
            <a:spLocks noGrp="1"/>
          </p:cNvSpPr>
          <p:nvPr>
            <p:ph type="sldNum" sz="quarter" idx="5"/>
          </p:nvPr>
        </p:nvSpPr>
        <p:spPr/>
        <p:txBody>
          <a:bodyPr/>
          <a:lstStyle/>
          <a:p>
            <a:fld id="{A35A5ABF-6A85-6447-9C2E-FC4A5801B3AB}" type="slidenum">
              <a:rPr lang="en-US" smtClean="0"/>
              <a:t>6</a:t>
            </a:fld>
            <a:endParaRPr lang="en-US"/>
          </a:p>
        </p:txBody>
      </p:sp>
    </p:spTree>
    <p:extLst>
      <p:ext uri="{BB962C8B-B14F-4D97-AF65-F5344CB8AC3E}">
        <p14:creationId xmlns:p14="http://schemas.microsoft.com/office/powerpoint/2010/main" val="2874123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Reanalyze data, interpret and explain them. Talk about the differences between TAMU and MSU and why certain things are significant/why certain things might not be significant. Mention anything interesting about the results and how it fits into our hypothesis of the study</a:t>
            </a:r>
          </a:p>
        </p:txBody>
      </p:sp>
      <p:sp>
        <p:nvSpPr>
          <p:cNvPr id="4" name="Slide Number Placeholder 3"/>
          <p:cNvSpPr>
            <a:spLocks noGrp="1"/>
          </p:cNvSpPr>
          <p:nvPr>
            <p:ph type="sldNum" sz="quarter" idx="5"/>
          </p:nvPr>
        </p:nvSpPr>
        <p:spPr/>
        <p:txBody>
          <a:bodyPr/>
          <a:lstStyle/>
          <a:p>
            <a:fld id="{A35A5ABF-6A85-6447-9C2E-FC4A5801B3AB}" type="slidenum">
              <a:rPr lang="en-US" smtClean="0"/>
              <a:t>7</a:t>
            </a:fld>
            <a:endParaRPr lang="en-US"/>
          </a:p>
        </p:txBody>
      </p:sp>
    </p:spTree>
    <p:extLst>
      <p:ext uri="{BB962C8B-B14F-4D97-AF65-F5344CB8AC3E}">
        <p14:creationId xmlns:p14="http://schemas.microsoft.com/office/powerpoint/2010/main" val="3219789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Mention what we controlled for and what it resulted in. Talk about why the findings of the study were significant/how it can be beneficial when used to assist future studies. Talk about strengths and limitations of the study/what we could do to correct those.</a:t>
            </a:r>
          </a:p>
        </p:txBody>
      </p:sp>
      <p:sp>
        <p:nvSpPr>
          <p:cNvPr id="4" name="Slide Number Placeholder 3"/>
          <p:cNvSpPr>
            <a:spLocks noGrp="1"/>
          </p:cNvSpPr>
          <p:nvPr>
            <p:ph type="sldNum" sz="quarter" idx="5"/>
          </p:nvPr>
        </p:nvSpPr>
        <p:spPr/>
        <p:txBody>
          <a:bodyPr/>
          <a:lstStyle/>
          <a:p>
            <a:fld id="{A35A5ABF-6A85-6447-9C2E-FC4A5801B3AB}" type="slidenum">
              <a:rPr lang="en-US" smtClean="0"/>
              <a:t>8</a:t>
            </a:fld>
            <a:endParaRPr lang="en-US"/>
          </a:p>
        </p:txBody>
      </p:sp>
    </p:spTree>
    <p:extLst>
      <p:ext uri="{BB962C8B-B14F-4D97-AF65-F5344CB8AC3E}">
        <p14:creationId xmlns:p14="http://schemas.microsoft.com/office/powerpoint/2010/main" val="3548672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4/19/2021</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 /><Relationship Id="rId7" Type="http://schemas.microsoft.com/office/2007/relationships/diagramDrawing" Target="../diagrams/drawing1.xml" /><Relationship Id="rId2" Type="http://schemas.openxmlformats.org/officeDocument/2006/relationships/notesSlide" Target="../notesSlides/notesSlide2.xml" /><Relationship Id="rId1" Type="http://schemas.openxmlformats.org/officeDocument/2006/relationships/slideLayout" Target="../slideLayouts/slideLayout2.xml" /><Relationship Id="rId6" Type="http://schemas.openxmlformats.org/officeDocument/2006/relationships/diagramColors" Target="../diagrams/colors1.xml" /><Relationship Id="rId5" Type="http://schemas.openxmlformats.org/officeDocument/2006/relationships/diagramQuickStyle" Target="../diagrams/quickStyle1.xml" /><Relationship Id="rId4" Type="http://schemas.openxmlformats.org/officeDocument/2006/relationships/diagramLayout" Target="../diagrams/layout1.xml" /></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 /><Relationship Id="rId7" Type="http://schemas.microsoft.com/office/2007/relationships/diagramDrawing" Target="../diagrams/drawing2.xml" /><Relationship Id="rId2" Type="http://schemas.openxmlformats.org/officeDocument/2006/relationships/notesSlide" Target="../notesSlides/notesSlide4.xml" /><Relationship Id="rId1" Type="http://schemas.openxmlformats.org/officeDocument/2006/relationships/slideLayout" Target="../slideLayouts/slideLayout2.xml" /><Relationship Id="rId6" Type="http://schemas.openxmlformats.org/officeDocument/2006/relationships/diagramColors" Target="../diagrams/colors2.xml" /><Relationship Id="rId5" Type="http://schemas.openxmlformats.org/officeDocument/2006/relationships/diagramQuickStyle" Target="../diagrams/quickStyle2.xml" /><Relationship Id="rId4" Type="http://schemas.openxmlformats.org/officeDocument/2006/relationships/diagramLayout" Target="../diagrams/layout2.xml" /></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 /><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12A30-51F6-254F-957B-A208F24C9E6B}"/>
              </a:ext>
            </a:extLst>
          </p:cNvPr>
          <p:cNvSpPr>
            <a:spLocks noGrp="1"/>
          </p:cNvSpPr>
          <p:nvPr>
            <p:ph type="ctrTitle"/>
          </p:nvPr>
        </p:nvSpPr>
        <p:spPr/>
        <p:txBody>
          <a:bodyPr/>
          <a:lstStyle/>
          <a:p>
            <a:r>
              <a:rPr lang="en-US"/>
              <a:t>How fear of intimacy impacts our sex life: a quasi-experimental design </a:t>
            </a:r>
          </a:p>
        </p:txBody>
      </p:sp>
      <p:sp>
        <p:nvSpPr>
          <p:cNvPr id="3" name="Subtitle 2">
            <a:extLst>
              <a:ext uri="{FF2B5EF4-FFF2-40B4-BE49-F238E27FC236}">
                <a16:creationId xmlns:a16="http://schemas.microsoft.com/office/drawing/2014/main" id="{1DB1AB5F-B3A1-3244-AF18-79DEE70FFE85}"/>
              </a:ext>
            </a:extLst>
          </p:cNvPr>
          <p:cNvSpPr>
            <a:spLocks noGrp="1"/>
          </p:cNvSpPr>
          <p:nvPr>
            <p:ph type="subTitle" idx="1"/>
          </p:nvPr>
        </p:nvSpPr>
        <p:spPr>
          <a:xfrm>
            <a:off x="599227" y="5944692"/>
            <a:ext cx="10993546" cy="590321"/>
          </a:xfrm>
        </p:spPr>
        <p:txBody>
          <a:bodyPr/>
          <a:lstStyle/>
          <a:p>
            <a:r>
              <a:rPr lang="en-US">
                <a:solidFill>
                  <a:schemeClr val="bg1"/>
                </a:solidFill>
              </a:rPr>
              <a:t>Kayla daulton and Dr. Daniel Maitland</a:t>
            </a:r>
          </a:p>
        </p:txBody>
      </p:sp>
    </p:spTree>
    <p:extLst>
      <p:ext uri="{BB962C8B-B14F-4D97-AF65-F5344CB8AC3E}">
        <p14:creationId xmlns:p14="http://schemas.microsoft.com/office/powerpoint/2010/main" val="1557561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lumMod val="110000"/>
              </a:schemeClr>
            </a:gs>
            <a:gs pos="100000">
              <a:schemeClr val="bg2">
                <a:shade val="98000"/>
                <a:satMod val="110000"/>
                <a:lumMod val="86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5F28DDD-9641-43BA-944D-79B0687051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083CD73-A507-224F-AAD8-31890FAB8212}"/>
              </a:ext>
            </a:extLst>
          </p:cNvPr>
          <p:cNvSpPr>
            <a:spLocks noGrp="1"/>
          </p:cNvSpPr>
          <p:nvPr>
            <p:ph type="title"/>
          </p:nvPr>
        </p:nvSpPr>
        <p:spPr>
          <a:xfrm>
            <a:off x="746228" y="1037967"/>
            <a:ext cx="3054091" cy="4709131"/>
          </a:xfrm>
        </p:spPr>
        <p:txBody>
          <a:bodyPr anchor="ctr"/>
          <a:lstStyle/>
          <a:p>
            <a:r>
              <a:rPr lang="en-US">
                <a:solidFill>
                  <a:schemeClr val="accent1"/>
                </a:solidFill>
              </a:rPr>
              <a:t>Abstract</a:t>
            </a:r>
          </a:p>
        </p:txBody>
      </p:sp>
      <p:sp>
        <p:nvSpPr>
          <p:cNvPr id="11" name="Rectangle 10">
            <a:extLst>
              <a:ext uri="{FF2B5EF4-FFF2-40B4-BE49-F238E27FC236}">
                <a16:creationId xmlns:a16="http://schemas.microsoft.com/office/drawing/2014/main" id="{32AA2954-062E-4B72-A97B-0B066FB156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10CA29A6-E0B1-40CD-ADF7-7B8E932A32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8DD5F866-AD72-475A-B6C6-54E4577D4A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C02BAD4C-6EA9-4F10-92D4-A1C8C53DAE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Content Placeholder 2">
            <a:extLst>
              <a:ext uri="{FF2B5EF4-FFF2-40B4-BE49-F238E27FC236}">
                <a16:creationId xmlns:a16="http://schemas.microsoft.com/office/drawing/2014/main" id="{6D5E0FBC-9CE3-4D56-8F01-BFBA3DD8356A}"/>
              </a:ext>
            </a:extLst>
          </p:cNvPr>
          <p:cNvGraphicFramePr>
            <a:graphicFrameLocks noGrp="1"/>
          </p:cNvGraphicFramePr>
          <p:nvPr>
            <p:ph idx="1"/>
            <p:extLst>
              <p:ext uri="{D42A27DB-BD31-4B8C-83A1-F6EECF244321}">
                <p14:modId xmlns:p14="http://schemas.microsoft.com/office/powerpoint/2010/main" val="4205843231"/>
              </p:ext>
            </p:extLst>
          </p:nvPr>
        </p:nvGraphicFramePr>
        <p:xfrm>
          <a:off x="4598438" y="1037967"/>
          <a:ext cx="7012370" cy="47091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751327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957332-7B8B-384B-92AF-2247B508D4AE}"/>
              </a:ext>
            </a:extLst>
          </p:cNvPr>
          <p:cNvSpPr>
            <a:spLocks noGrp="1"/>
          </p:cNvSpPr>
          <p:nvPr>
            <p:ph type="title"/>
          </p:nvPr>
        </p:nvSpPr>
        <p:spPr>
          <a:xfrm>
            <a:off x="746228" y="1073231"/>
            <a:ext cx="3054091" cy="4711539"/>
          </a:xfrm>
        </p:spPr>
        <p:txBody>
          <a:bodyPr anchor="ctr">
            <a:normAutofit/>
          </a:bodyPr>
          <a:lstStyle/>
          <a:p>
            <a:r>
              <a:rPr lang="en-US" sz="2700">
                <a:solidFill>
                  <a:schemeClr val="accent1"/>
                </a:solidFill>
              </a:rPr>
              <a:t>introduction</a:t>
            </a:r>
          </a:p>
        </p:txBody>
      </p:sp>
      <p:sp>
        <p:nvSpPr>
          <p:cNvPr id="10" name="Rectangle 9">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5228BC35-5A4A-BE42-B336-CC7FE444D3E9}"/>
              </a:ext>
            </a:extLst>
          </p:cNvPr>
          <p:cNvSpPr>
            <a:spLocks noGrp="1"/>
          </p:cNvSpPr>
          <p:nvPr>
            <p:ph idx="1"/>
          </p:nvPr>
        </p:nvSpPr>
        <p:spPr>
          <a:xfrm>
            <a:off x="4702629" y="1073231"/>
            <a:ext cx="6599582" cy="4711539"/>
          </a:xfrm>
        </p:spPr>
        <p:txBody>
          <a:bodyPr>
            <a:normAutofit/>
          </a:bodyPr>
          <a:lstStyle/>
          <a:p>
            <a:r>
              <a:rPr lang="en-US" sz="2000">
                <a:solidFill>
                  <a:srgbClr val="FFFFFF"/>
                </a:solidFill>
              </a:rPr>
              <a:t>Communication has been said to be elemental to the “development and maintenance of satisfying sexual relationships (MacNeil and Byers, 2005)”.</a:t>
            </a:r>
          </a:p>
          <a:p>
            <a:r>
              <a:rPr lang="en-US" sz="2000">
                <a:solidFill>
                  <a:srgbClr val="FFFFFF"/>
                </a:solidFill>
              </a:rPr>
              <a:t>Being able to communicate about sexual instances requires a certain level of vulnerability. </a:t>
            </a:r>
          </a:p>
        </p:txBody>
      </p:sp>
    </p:spTree>
    <p:extLst>
      <p:ext uri="{BB962C8B-B14F-4D97-AF65-F5344CB8AC3E}">
        <p14:creationId xmlns:p14="http://schemas.microsoft.com/office/powerpoint/2010/main" val="2150445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3E01FF-FF7F-CF47-84EF-04C815B20875}"/>
              </a:ext>
            </a:extLst>
          </p:cNvPr>
          <p:cNvSpPr>
            <a:spLocks noGrp="1"/>
          </p:cNvSpPr>
          <p:nvPr>
            <p:ph type="title"/>
          </p:nvPr>
        </p:nvSpPr>
        <p:spPr>
          <a:xfrm>
            <a:off x="581192" y="702156"/>
            <a:ext cx="11029616" cy="1013800"/>
          </a:xfrm>
        </p:spPr>
        <p:txBody>
          <a:bodyPr/>
          <a:lstStyle/>
          <a:p>
            <a:r>
              <a:rPr lang="en-US">
                <a:solidFill>
                  <a:srgbClr val="FFFEFF"/>
                </a:solidFill>
              </a:rPr>
              <a:t>Overview of the study</a:t>
            </a:r>
          </a:p>
        </p:txBody>
      </p:sp>
      <p:graphicFrame>
        <p:nvGraphicFramePr>
          <p:cNvPr id="5" name="Content Placeholder 2">
            <a:extLst>
              <a:ext uri="{FF2B5EF4-FFF2-40B4-BE49-F238E27FC236}">
                <a16:creationId xmlns:a16="http://schemas.microsoft.com/office/drawing/2014/main" id="{7927FEE9-036C-4B1E-8922-5DAE0C9E11EA}"/>
              </a:ext>
            </a:extLst>
          </p:cNvPr>
          <p:cNvGraphicFramePr>
            <a:graphicFrameLocks noGrp="1"/>
          </p:cNvGraphicFramePr>
          <p:nvPr>
            <p:ph idx="1"/>
            <p:extLst>
              <p:ext uri="{D42A27DB-BD31-4B8C-83A1-F6EECF244321}">
                <p14:modId xmlns:p14="http://schemas.microsoft.com/office/powerpoint/2010/main" val="3597424563"/>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4971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AD5DC9-73A0-4847-B6E9-7AB7CC91ACF0}"/>
              </a:ext>
            </a:extLst>
          </p:cNvPr>
          <p:cNvSpPr>
            <a:spLocks noGrp="1"/>
          </p:cNvSpPr>
          <p:nvPr>
            <p:ph type="title"/>
          </p:nvPr>
        </p:nvSpPr>
        <p:spPr>
          <a:xfrm>
            <a:off x="959157" y="1113764"/>
            <a:ext cx="3269749" cy="4624327"/>
          </a:xfrm>
        </p:spPr>
        <p:txBody>
          <a:bodyPr anchor="ctr">
            <a:normAutofit/>
          </a:bodyPr>
          <a:lstStyle/>
          <a:p>
            <a:r>
              <a:rPr lang="en-US" sz="3000">
                <a:solidFill>
                  <a:srgbClr val="FFFFFF"/>
                </a:solidFill>
              </a:rPr>
              <a:t>Methodology		</a:t>
            </a:r>
          </a:p>
        </p:txBody>
      </p:sp>
      <p:sp>
        <p:nvSpPr>
          <p:cNvPr id="3" name="Content Placeholder 2">
            <a:extLst>
              <a:ext uri="{FF2B5EF4-FFF2-40B4-BE49-F238E27FC236}">
                <a16:creationId xmlns:a16="http://schemas.microsoft.com/office/drawing/2014/main" id="{9526E729-0C64-2748-87B9-C342B74E75D4}"/>
              </a:ext>
            </a:extLst>
          </p:cNvPr>
          <p:cNvSpPr>
            <a:spLocks noGrp="1"/>
          </p:cNvSpPr>
          <p:nvPr>
            <p:ph idx="1"/>
          </p:nvPr>
        </p:nvSpPr>
        <p:spPr>
          <a:xfrm>
            <a:off x="5155905" y="1113764"/>
            <a:ext cx="6108179" cy="4624327"/>
          </a:xfrm>
        </p:spPr>
        <p:txBody>
          <a:bodyPr anchor="ctr"/>
          <a:lstStyle/>
          <a:p>
            <a:r>
              <a:rPr lang="en-US"/>
              <a:t>Participants </a:t>
            </a:r>
          </a:p>
          <a:p>
            <a:r>
              <a:rPr lang="en-US"/>
              <a:t>Cross sectional survey </a:t>
            </a:r>
          </a:p>
          <a:p>
            <a:r>
              <a:rPr lang="en-US"/>
              <a:t>Recruited through classroom announcements and SONA system </a:t>
            </a:r>
          </a:p>
          <a:p>
            <a:r>
              <a:rPr lang="en-US"/>
              <a:t>Data analyzed using SPSS</a:t>
            </a:r>
          </a:p>
        </p:txBody>
      </p:sp>
    </p:spTree>
    <p:extLst>
      <p:ext uri="{BB962C8B-B14F-4D97-AF65-F5344CB8AC3E}">
        <p14:creationId xmlns:p14="http://schemas.microsoft.com/office/powerpoint/2010/main" val="3280191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14B08AA-7F88-3241-A838-22854D045CC8}"/>
              </a:ext>
            </a:extLst>
          </p:cNvPr>
          <p:cNvSpPr>
            <a:spLocks noGrp="1"/>
          </p:cNvSpPr>
          <p:nvPr>
            <p:ph type="title"/>
          </p:nvPr>
        </p:nvSpPr>
        <p:spPr>
          <a:xfrm>
            <a:off x="746228" y="1073231"/>
            <a:ext cx="3054091" cy="4711539"/>
          </a:xfrm>
        </p:spPr>
        <p:txBody>
          <a:bodyPr anchor="ctr">
            <a:normAutofit/>
          </a:bodyPr>
          <a:lstStyle/>
          <a:p>
            <a:r>
              <a:rPr lang="en-US" sz="3200">
                <a:solidFill>
                  <a:schemeClr val="accent1"/>
                </a:solidFill>
              </a:rPr>
              <a:t>Measures</a:t>
            </a:r>
          </a:p>
        </p:txBody>
      </p:sp>
      <p:sp>
        <p:nvSpPr>
          <p:cNvPr id="10" name="Rectangle 9">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5EF2886E-3B11-5643-8FA2-A5EF4CE6BB34}"/>
              </a:ext>
            </a:extLst>
          </p:cNvPr>
          <p:cNvSpPr>
            <a:spLocks noGrp="1"/>
          </p:cNvSpPr>
          <p:nvPr>
            <p:ph idx="1"/>
          </p:nvPr>
        </p:nvSpPr>
        <p:spPr>
          <a:xfrm>
            <a:off x="4702629" y="1073231"/>
            <a:ext cx="6599582" cy="4711539"/>
          </a:xfrm>
        </p:spPr>
        <p:txBody>
          <a:bodyPr>
            <a:normAutofit/>
          </a:bodyPr>
          <a:lstStyle/>
          <a:p>
            <a:r>
              <a:rPr lang="en-US" sz="2000">
                <a:solidFill>
                  <a:srgbClr val="FFFFFF"/>
                </a:solidFill>
              </a:rPr>
              <a:t>Cyber pornography use inventory (CPUI)</a:t>
            </a:r>
          </a:p>
          <a:p>
            <a:r>
              <a:rPr lang="en-US" sz="2000">
                <a:solidFill>
                  <a:srgbClr val="FFFFFF"/>
                </a:solidFill>
              </a:rPr>
              <a:t>Sexual compulsivity scale </a:t>
            </a:r>
          </a:p>
          <a:p>
            <a:r>
              <a:rPr lang="en-US" sz="2000">
                <a:solidFill>
                  <a:srgbClr val="FFFFFF"/>
                </a:solidFill>
              </a:rPr>
              <a:t>Sexual behavioral system subgoals (SBSSS)</a:t>
            </a:r>
          </a:p>
          <a:p>
            <a:r>
              <a:rPr lang="en-US" sz="2000">
                <a:solidFill>
                  <a:srgbClr val="FFFFFF"/>
                </a:solidFill>
              </a:rPr>
              <a:t>Pornography consumption inventory (PSI)</a:t>
            </a:r>
          </a:p>
          <a:p>
            <a:r>
              <a:rPr lang="en-US" sz="2000">
                <a:solidFill>
                  <a:srgbClr val="FFFFFF"/>
                </a:solidFill>
              </a:rPr>
              <a:t>Fear of intimacy scale (FIS)</a:t>
            </a:r>
          </a:p>
          <a:p>
            <a:r>
              <a:rPr lang="en-US" sz="2000">
                <a:solidFill>
                  <a:srgbClr val="FFFFFF"/>
                </a:solidFill>
              </a:rPr>
              <a:t>Sexual satisfaction survey (SSS)</a:t>
            </a:r>
          </a:p>
        </p:txBody>
      </p:sp>
    </p:spTree>
    <p:extLst>
      <p:ext uri="{BB962C8B-B14F-4D97-AF65-F5344CB8AC3E}">
        <p14:creationId xmlns:p14="http://schemas.microsoft.com/office/powerpoint/2010/main" val="2259075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92989FB-1024-49B7-BDF1-B3CE27D486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1"/>
          </a:xfrm>
          <a:prstGeom prst="rect">
            <a:avLst/>
          </a:prstGeom>
          <a:solidFill>
            <a:srgbClr val="FFFE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AC1757-9E34-0144-A309-3C0747AC12EE}"/>
              </a:ext>
            </a:extLst>
          </p:cNvPr>
          <p:cNvSpPr>
            <a:spLocks noGrp="1"/>
          </p:cNvSpPr>
          <p:nvPr>
            <p:ph type="title"/>
          </p:nvPr>
        </p:nvSpPr>
        <p:spPr>
          <a:xfrm>
            <a:off x="746228" y="1073231"/>
            <a:ext cx="3054091" cy="4711539"/>
          </a:xfrm>
        </p:spPr>
        <p:txBody>
          <a:bodyPr anchor="ctr">
            <a:normAutofit/>
          </a:bodyPr>
          <a:lstStyle/>
          <a:p>
            <a:r>
              <a:rPr lang="en-US" sz="3200">
                <a:solidFill>
                  <a:schemeClr val="accent1"/>
                </a:solidFill>
              </a:rPr>
              <a:t>results</a:t>
            </a:r>
          </a:p>
        </p:txBody>
      </p:sp>
      <p:sp>
        <p:nvSpPr>
          <p:cNvPr id="10" name="Rectangle 9">
            <a:extLst>
              <a:ext uri="{FF2B5EF4-FFF2-40B4-BE49-F238E27FC236}">
                <a16:creationId xmlns:a16="http://schemas.microsoft.com/office/drawing/2014/main" id="{DFEE959E-BF10-4204-9556-D1707088D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DDD17B6A-CB37-4005-9681-A20AFCDC78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3B7BBDE9-DAED-40B0-A640-503C918D1C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15">
            <a:extLst>
              <a:ext uri="{FF2B5EF4-FFF2-40B4-BE49-F238E27FC236}">
                <a16:creationId xmlns:a16="http://schemas.microsoft.com/office/drawing/2014/main" id="{7BC7EA7B-802E-41F4-8926-C4475287AA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6851" y="723898"/>
            <a:ext cx="7498616" cy="567690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0E71B247-CE49-F64F-BB93-5D2163518A2B}"/>
              </a:ext>
            </a:extLst>
          </p:cNvPr>
          <p:cNvSpPr>
            <a:spLocks noGrp="1"/>
          </p:cNvSpPr>
          <p:nvPr>
            <p:ph idx="1"/>
          </p:nvPr>
        </p:nvSpPr>
        <p:spPr>
          <a:xfrm>
            <a:off x="4702629" y="1073231"/>
            <a:ext cx="6599582" cy="4711539"/>
          </a:xfrm>
        </p:spPr>
        <p:txBody>
          <a:bodyPr>
            <a:normAutofit/>
          </a:bodyPr>
          <a:lstStyle/>
          <a:p>
            <a:r>
              <a:rPr lang="en-US" sz="2000">
                <a:solidFill>
                  <a:srgbClr val="FFFFFF"/>
                </a:solidFill>
              </a:rPr>
              <a:t>Significant differences</a:t>
            </a:r>
          </a:p>
          <a:p>
            <a:pPr lvl="2"/>
            <a:r>
              <a:rPr lang="en-US" sz="2000">
                <a:solidFill>
                  <a:srgbClr val="FFFFFF"/>
                </a:solidFill>
              </a:rPr>
              <a:t>CPUSocial – 0.02</a:t>
            </a:r>
          </a:p>
          <a:p>
            <a:pPr lvl="2"/>
            <a:r>
              <a:rPr lang="en-US" sz="2000">
                <a:solidFill>
                  <a:srgbClr val="FFFFFF"/>
                </a:solidFill>
              </a:rPr>
              <a:t>SCS – 0.02</a:t>
            </a:r>
          </a:p>
          <a:p>
            <a:pPr lvl="2"/>
            <a:r>
              <a:rPr lang="en-US" sz="2000">
                <a:solidFill>
                  <a:srgbClr val="FFFFFF"/>
                </a:solidFill>
              </a:rPr>
              <a:t>SBSSPleasure - -0.09</a:t>
            </a:r>
          </a:p>
          <a:p>
            <a:pPr lvl="2"/>
            <a:r>
              <a:rPr lang="en-US" sz="2000">
                <a:solidFill>
                  <a:srgbClr val="FFFFFF"/>
                </a:solidFill>
              </a:rPr>
              <a:t>SBSSInitiate - -0.050</a:t>
            </a:r>
          </a:p>
          <a:p>
            <a:pPr lvl="2"/>
            <a:r>
              <a:rPr lang="en-US" sz="2000">
                <a:solidFill>
                  <a:srgbClr val="FFFFFF"/>
                </a:solidFill>
              </a:rPr>
              <a:t>SBSSMaintain – 0.01</a:t>
            </a:r>
          </a:p>
        </p:txBody>
      </p:sp>
    </p:spTree>
    <p:extLst>
      <p:ext uri="{BB962C8B-B14F-4D97-AF65-F5344CB8AC3E}">
        <p14:creationId xmlns:p14="http://schemas.microsoft.com/office/powerpoint/2010/main" val="3591776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59258C-AAC2-41CD-973C-7439B122A3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chemeClr val="accent1"/>
              </a:buClr>
              <a:buFont typeface="Arial" panose="020B0604020202020204" pitchFamily="34" charset="0"/>
              <a:buChar char="•"/>
            </a:pPr>
            <a:endParaRPr lang="en-US" dirty="0"/>
          </a:p>
        </p:txBody>
      </p:sp>
      <p:sp>
        <p:nvSpPr>
          <p:cNvPr id="10" name="Rectangle 9">
            <a:extLst>
              <a:ext uri="{FF2B5EF4-FFF2-40B4-BE49-F238E27FC236}">
                <a16:creationId xmlns:a16="http://schemas.microsoft.com/office/drawing/2014/main" id="{54516B72-0116-42B2-82A2-B11218A366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11319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D5C3E4-E653-5941-A7AD-EA32EB1D71CB}"/>
              </a:ext>
            </a:extLst>
          </p:cNvPr>
          <p:cNvSpPr>
            <a:spLocks noGrp="1"/>
          </p:cNvSpPr>
          <p:nvPr>
            <p:ph type="title"/>
          </p:nvPr>
        </p:nvSpPr>
        <p:spPr>
          <a:xfrm>
            <a:off x="643468" y="1033389"/>
            <a:ext cx="4826256" cy="4825409"/>
          </a:xfrm>
        </p:spPr>
        <p:txBody>
          <a:bodyPr anchor="ctr">
            <a:normAutofit/>
          </a:bodyPr>
          <a:lstStyle/>
          <a:p>
            <a:r>
              <a:rPr lang="en-US" sz="5400">
                <a:solidFill>
                  <a:srgbClr val="FFFFFF"/>
                </a:solidFill>
              </a:rPr>
              <a:t>discussion</a:t>
            </a:r>
          </a:p>
        </p:txBody>
      </p:sp>
      <p:sp>
        <p:nvSpPr>
          <p:cNvPr id="12" name="Rectangle 11">
            <a:extLst>
              <a:ext uri="{FF2B5EF4-FFF2-40B4-BE49-F238E27FC236}">
                <a16:creationId xmlns:a16="http://schemas.microsoft.com/office/drawing/2014/main" id="{7CDB507F-21B7-4C27-B0FC-D9C465C6DB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2579" y="460868"/>
            <a:ext cx="4828032"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7AB1AE17-B7A3-4363-95CD-25441E2FF1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82774" y="460868"/>
            <a:ext cx="4828032" cy="11165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2120ADDF-081A-B04F-96A7-8478B6903D6F}"/>
              </a:ext>
            </a:extLst>
          </p:cNvPr>
          <p:cNvSpPr>
            <a:spLocks noGrp="1"/>
          </p:cNvSpPr>
          <p:nvPr>
            <p:ph idx="1"/>
          </p:nvPr>
        </p:nvSpPr>
        <p:spPr>
          <a:xfrm>
            <a:off x="6755769" y="1033390"/>
            <a:ext cx="4855037" cy="4825409"/>
          </a:xfrm>
          <a:ln w="57150">
            <a:noFill/>
          </a:ln>
        </p:spPr>
        <p:txBody>
          <a:bodyPr anchor="ctr">
            <a:normAutofit/>
          </a:bodyPr>
          <a:lstStyle/>
          <a:p>
            <a:r>
              <a:rPr lang="en-US" sz="2000">
                <a:solidFill>
                  <a:schemeClr val="accent2">
                    <a:lumMod val="50000"/>
                  </a:schemeClr>
                </a:solidFill>
              </a:rPr>
              <a:t>Low fear of intimacy = more satisfying sex life</a:t>
            </a:r>
          </a:p>
          <a:p>
            <a:r>
              <a:rPr lang="en-US" sz="2000">
                <a:solidFill>
                  <a:schemeClr val="accent2">
                    <a:lumMod val="50000"/>
                  </a:schemeClr>
                </a:solidFill>
              </a:rPr>
              <a:t>Sexual compulsivity predicted lower sexual satisfaction for those who had higher fear of intimacy </a:t>
            </a:r>
          </a:p>
          <a:p>
            <a:r>
              <a:rPr lang="en-US" sz="2000">
                <a:solidFill>
                  <a:schemeClr val="accent2">
                    <a:lumMod val="50000"/>
                  </a:schemeClr>
                </a:solidFill>
              </a:rPr>
              <a:t>Future studies</a:t>
            </a:r>
          </a:p>
        </p:txBody>
      </p:sp>
    </p:spTree>
    <p:extLst>
      <p:ext uri="{BB962C8B-B14F-4D97-AF65-F5344CB8AC3E}">
        <p14:creationId xmlns:p14="http://schemas.microsoft.com/office/powerpoint/2010/main" val="1305015883"/>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8</Slides>
  <Notes>8</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Dividend</vt:lpstr>
      <vt:lpstr>How fear of intimacy impacts our sex life: a quasi-experimental design </vt:lpstr>
      <vt:lpstr>Abstract</vt:lpstr>
      <vt:lpstr>introduction</vt:lpstr>
      <vt:lpstr>Overview of the study</vt:lpstr>
      <vt:lpstr>Methodology  </vt:lpstr>
      <vt:lpstr>Measures</vt:lpstr>
      <vt:lpstr>results</vt:lpstr>
      <vt:lpstr>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fear of intimacy impacts our sex life</dc:title>
  <dc:creator>Kayla Daulton</dc:creator>
  <cp:lastModifiedBy>Kayla Daulton</cp:lastModifiedBy>
  <cp:revision>7</cp:revision>
  <dcterms:created xsi:type="dcterms:W3CDTF">2021-04-19T03:15:21Z</dcterms:created>
  <dcterms:modified xsi:type="dcterms:W3CDTF">2021-04-19T20:29:13Z</dcterms:modified>
</cp:coreProperties>
</file>