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68CA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14"/>
    <p:restoredTop sz="90433"/>
  </p:normalViewPr>
  <p:slideViewPr>
    <p:cSldViewPr snapToGrid="0" snapToObjects="1">
      <p:cViewPr>
        <p:scale>
          <a:sx n="109" d="100"/>
          <a:sy n="109" d="100"/>
        </p:scale>
        <p:origin x="312" y="88"/>
      </p:cViewPr>
      <p:guideLst/>
    </p:cSldViewPr>
  </p:slideViewPr>
  <p:notesTextViewPr>
    <p:cViewPr>
      <p:scale>
        <a:sx n="1" d="1"/>
        <a:sy n="1" d="1"/>
      </p:scale>
      <p:origin x="0" y="0"/>
    </p:cViewPr>
  </p:notesTextViewPr>
  <p:sorterViewPr>
    <p:cViewPr>
      <p:scale>
        <a:sx n="85" d="100"/>
        <a:sy n="85"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00B165D-D690-064D-96D7-3139AC51DFC1}" type="datetimeFigureOut">
              <a:rPr lang="en-US" smtClean="0"/>
              <a:t>4/16/21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A9367E-7D59-554C-8E97-CF37198C5D6E}" type="slidenum">
              <a:rPr lang="en-US" smtClean="0"/>
              <a:t>‹#›</a:t>
            </a:fld>
            <a:endParaRPr lang="en-US"/>
          </a:p>
        </p:txBody>
      </p:sp>
    </p:spTree>
    <p:extLst>
      <p:ext uri="{BB962C8B-B14F-4D97-AF65-F5344CB8AC3E}">
        <p14:creationId xmlns:p14="http://schemas.microsoft.com/office/powerpoint/2010/main" val="5610574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a:solidFill>
                  <a:schemeClr val="tx1"/>
                </a:solidFill>
                <a:effectLst/>
                <a:latin typeface="+mn-lt"/>
                <a:ea typeface="+mn-ea"/>
                <a:cs typeface="+mn-cs"/>
              </a:rPr>
              <a:t>Hello, my name is Cera Clark. Here at MSU, I’m majoring in mathematics education with a minor in Appalachian Studies. The title of my fellowship project is, “Listen to Your Heart: Promoting Traditional Music in the Schools of Appalachia,” and this project explores ways to foster traditional music in the region’s public schools.</a:t>
            </a:r>
            <a:endParaRPr lang="en-US" b="0" dirty="0">
              <a:effectLst/>
            </a:endParaRPr>
          </a:p>
          <a:p>
            <a:pPr rtl="0"/>
            <a:br>
              <a:rPr lang="en-US" b="0" dirty="0">
                <a:effectLst/>
              </a:rPr>
            </a:br>
            <a:r>
              <a:rPr lang="en-US" sz="1200" b="0" i="0" u="none" strike="noStrike" kern="1200" dirty="0">
                <a:solidFill>
                  <a:schemeClr val="tx1"/>
                </a:solidFill>
                <a:effectLst/>
                <a:latin typeface="+mn-lt"/>
                <a:ea typeface="+mn-ea"/>
                <a:cs typeface="+mn-cs"/>
              </a:rPr>
              <a:t>I was raised in a musical family  and I have developed a deep appreciation for my roots, which is why I am so passionate about this topic. Promoting traditional music in Appalachian public schools can help preserve our heritage. With this project I aimed to investigate ways that traditional music is being nurtured in public schools, to identify the different challenges associated with such programs, and to explore which strategies would be best for fostering traditional music instruction among children in the region</a:t>
            </a:r>
            <a:endParaRPr lang="en-US" b="0" dirty="0">
              <a:effectLst/>
            </a:endParaRPr>
          </a:p>
          <a:p>
            <a:pPr rtl="0"/>
            <a:br>
              <a:rPr lang="en-US" b="0" dirty="0">
                <a:effectLst/>
              </a:rPr>
            </a:br>
            <a:r>
              <a:rPr lang="en-US" sz="1200" b="0" i="0" u="none" strike="noStrike" kern="1200" dirty="0">
                <a:solidFill>
                  <a:schemeClr val="tx1"/>
                </a:solidFill>
                <a:effectLst/>
                <a:latin typeface="+mn-lt"/>
                <a:ea typeface="+mn-ea"/>
                <a:cs typeface="+mn-cs"/>
              </a:rPr>
              <a:t>I began with interviewing those who work in this field, talking with traditional musicians and music educators in southeastern Kentucky. My research methods also included performing extensive internet searches which explored traditional music programs that exist in Appalachian public schools. After identifying these programs, I looked at how these programs were funded and how they responded to challenges posed by the COVID-19 pandemic.</a:t>
            </a:r>
            <a:endParaRPr lang="en-US" b="0" dirty="0">
              <a:effectLst/>
            </a:endParaRPr>
          </a:p>
          <a:p>
            <a:pPr rtl="0"/>
            <a:br>
              <a:rPr lang="en-US" b="0" dirty="0">
                <a:effectLst/>
              </a:rPr>
            </a:br>
            <a:r>
              <a:rPr lang="en-US" sz="1200" b="0" i="0" u="none" strike="noStrike" kern="1200" dirty="0">
                <a:solidFill>
                  <a:schemeClr val="tx1"/>
                </a:solidFill>
                <a:effectLst/>
                <a:latin typeface="+mn-lt"/>
                <a:ea typeface="+mn-ea"/>
                <a:cs typeface="+mn-cs"/>
              </a:rPr>
              <a:t>Although programs exist that promote traditional music education in public schools, increasing budget cuts push the cost of instruments, visiting artists, and field trips out of reach. That being said, creating A series of pre-recorded instructional videos available online could increase the accessibility of regional music instruction, which would be inexpensive and cooperative in times of remote learning. These videos might include an introduction to the instrument along with different tutorials. A sample video has been recorded and can be accessed using the link provided.</a:t>
            </a:r>
            <a:endParaRPr lang="en-US" b="0" dirty="0">
              <a:effectLst/>
            </a:endParaRPr>
          </a:p>
          <a:p>
            <a:br>
              <a:rPr lang="en-US" dirty="0"/>
            </a:br>
            <a:endParaRPr lang="en-US" dirty="0"/>
          </a:p>
        </p:txBody>
      </p:sp>
      <p:sp>
        <p:nvSpPr>
          <p:cNvPr id="4" name="Slide Number Placeholder 3"/>
          <p:cNvSpPr>
            <a:spLocks noGrp="1"/>
          </p:cNvSpPr>
          <p:nvPr>
            <p:ph type="sldNum" sz="quarter" idx="5"/>
          </p:nvPr>
        </p:nvSpPr>
        <p:spPr/>
        <p:txBody>
          <a:bodyPr/>
          <a:lstStyle/>
          <a:p>
            <a:fld id="{94A9367E-7D59-554C-8E97-CF37198C5D6E}" type="slidenum">
              <a:rPr lang="en-US" smtClean="0"/>
              <a:t>1</a:t>
            </a:fld>
            <a:endParaRPr lang="en-US"/>
          </a:p>
        </p:txBody>
      </p:sp>
    </p:spTree>
    <p:extLst>
      <p:ext uri="{BB962C8B-B14F-4D97-AF65-F5344CB8AC3E}">
        <p14:creationId xmlns:p14="http://schemas.microsoft.com/office/powerpoint/2010/main" val="30879593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1A430-0874-F443-81E4-FAF7A1368CC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8C18FB1-77CF-7549-9F15-1DD644731D5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55B6150-7001-1B4C-B120-E587ADA60959}"/>
              </a:ext>
            </a:extLst>
          </p:cNvPr>
          <p:cNvSpPr>
            <a:spLocks noGrp="1"/>
          </p:cNvSpPr>
          <p:nvPr>
            <p:ph type="dt" sz="half" idx="10"/>
          </p:nvPr>
        </p:nvSpPr>
        <p:spPr/>
        <p:txBody>
          <a:bodyPr/>
          <a:lstStyle/>
          <a:p>
            <a:fld id="{BEA8F744-1880-1744-B024-8548AB16400F}" type="datetimeFigureOut">
              <a:rPr lang="en-US" smtClean="0"/>
              <a:t>4/16/21</a:t>
            </a:fld>
            <a:endParaRPr lang="en-US"/>
          </a:p>
        </p:txBody>
      </p:sp>
      <p:sp>
        <p:nvSpPr>
          <p:cNvPr id="5" name="Footer Placeholder 4">
            <a:extLst>
              <a:ext uri="{FF2B5EF4-FFF2-40B4-BE49-F238E27FC236}">
                <a16:creationId xmlns:a16="http://schemas.microsoft.com/office/drawing/2014/main" id="{9AF2BFDE-7493-7D42-A4D6-40FA894152D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BB7E953-77DD-4541-B302-4D239E281166}"/>
              </a:ext>
            </a:extLst>
          </p:cNvPr>
          <p:cNvSpPr>
            <a:spLocks noGrp="1"/>
          </p:cNvSpPr>
          <p:nvPr>
            <p:ph type="sldNum" sz="quarter" idx="12"/>
          </p:nvPr>
        </p:nvSpPr>
        <p:spPr/>
        <p:txBody>
          <a:bodyPr/>
          <a:lstStyle/>
          <a:p>
            <a:fld id="{3ACE92DB-5EA5-8F4D-B51F-A90F9D4B21F6}" type="slidenum">
              <a:rPr lang="en-US" smtClean="0"/>
              <a:t>‹#›</a:t>
            </a:fld>
            <a:endParaRPr lang="en-US"/>
          </a:p>
        </p:txBody>
      </p:sp>
    </p:spTree>
    <p:extLst>
      <p:ext uri="{BB962C8B-B14F-4D97-AF65-F5344CB8AC3E}">
        <p14:creationId xmlns:p14="http://schemas.microsoft.com/office/powerpoint/2010/main" val="19484209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15CAAB-AAC2-CC46-ADF5-3EF8F740BD4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F005542-5FF2-9F4A-BAD7-5B67B177D09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827947-91B9-9249-85C2-54F5F6513C25}"/>
              </a:ext>
            </a:extLst>
          </p:cNvPr>
          <p:cNvSpPr>
            <a:spLocks noGrp="1"/>
          </p:cNvSpPr>
          <p:nvPr>
            <p:ph type="dt" sz="half" idx="10"/>
          </p:nvPr>
        </p:nvSpPr>
        <p:spPr/>
        <p:txBody>
          <a:bodyPr/>
          <a:lstStyle/>
          <a:p>
            <a:fld id="{BEA8F744-1880-1744-B024-8548AB16400F}" type="datetimeFigureOut">
              <a:rPr lang="en-US" smtClean="0"/>
              <a:t>4/16/21</a:t>
            </a:fld>
            <a:endParaRPr lang="en-US"/>
          </a:p>
        </p:txBody>
      </p:sp>
      <p:sp>
        <p:nvSpPr>
          <p:cNvPr id="5" name="Footer Placeholder 4">
            <a:extLst>
              <a:ext uri="{FF2B5EF4-FFF2-40B4-BE49-F238E27FC236}">
                <a16:creationId xmlns:a16="http://schemas.microsoft.com/office/drawing/2014/main" id="{6BE14AC5-8027-3742-B613-B6A36490B5B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164D75A-936F-B147-81F9-8A70F1A3C411}"/>
              </a:ext>
            </a:extLst>
          </p:cNvPr>
          <p:cNvSpPr>
            <a:spLocks noGrp="1"/>
          </p:cNvSpPr>
          <p:nvPr>
            <p:ph type="sldNum" sz="quarter" idx="12"/>
          </p:nvPr>
        </p:nvSpPr>
        <p:spPr/>
        <p:txBody>
          <a:bodyPr/>
          <a:lstStyle/>
          <a:p>
            <a:fld id="{3ACE92DB-5EA5-8F4D-B51F-A90F9D4B21F6}" type="slidenum">
              <a:rPr lang="en-US" smtClean="0"/>
              <a:t>‹#›</a:t>
            </a:fld>
            <a:endParaRPr lang="en-US"/>
          </a:p>
        </p:txBody>
      </p:sp>
    </p:spTree>
    <p:extLst>
      <p:ext uri="{BB962C8B-B14F-4D97-AF65-F5344CB8AC3E}">
        <p14:creationId xmlns:p14="http://schemas.microsoft.com/office/powerpoint/2010/main" val="25498692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46FD581-CB1E-DD4D-A3A0-A1D33A85643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C661A1A-8B36-2E4F-A760-010916B73CB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4D50640-34BE-AA4B-B484-8B5EE920B48A}"/>
              </a:ext>
            </a:extLst>
          </p:cNvPr>
          <p:cNvSpPr>
            <a:spLocks noGrp="1"/>
          </p:cNvSpPr>
          <p:nvPr>
            <p:ph type="dt" sz="half" idx="10"/>
          </p:nvPr>
        </p:nvSpPr>
        <p:spPr/>
        <p:txBody>
          <a:bodyPr/>
          <a:lstStyle/>
          <a:p>
            <a:fld id="{BEA8F744-1880-1744-B024-8548AB16400F}" type="datetimeFigureOut">
              <a:rPr lang="en-US" smtClean="0"/>
              <a:t>4/16/21</a:t>
            </a:fld>
            <a:endParaRPr lang="en-US"/>
          </a:p>
        </p:txBody>
      </p:sp>
      <p:sp>
        <p:nvSpPr>
          <p:cNvPr id="5" name="Footer Placeholder 4">
            <a:extLst>
              <a:ext uri="{FF2B5EF4-FFF2-40B4-BE49-F238E27FC236}">
                <a16:creationId xmlns:a16="http://schemas.microsoft.com/office/drawing/2014/main" id="{FB0B3507-EE33-4F48-892D-3500156C4D6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0646915-DAAC-B643-A25F-1367F9963831}"/>
              </a:ext>
            </a:extLst>
          </p:cNvPr>
          <p:cNvSpPr>
            <a:spLocks noGrp="1"/>
          </p:cNvSpPr>
          <p:nvPr>
            <p:ph type="sldNum" sz="quarter" idx="12"/>
          </p:nvPr>
        </p:nvSpPr>
        <p:spPr/>
        <p:txBody>
          <a:bodyPr/>
          <a:lstStyle/>
          <a:p>
            <a:fld id="{3ACE92DB-5EA5-8F4D-B51F-A90F9D4B21F6}" type="slidenum">
              <a:rPr lang="en-US" smtClean="0"/>
              <a:t>‹#›</a:t>
            </a:fld>
            <a:endParaRPr lang="en-US"/>
          </a:p>
        </p:txBody>
      </p:sp>
    </p:spTree>
    <p:extLst>
      <p:ext uri="{BB962C8B-B14F-4D97-AF65-F5344CB8AC3E}">
        <p14:creationId xmlns:p14="http://schemas.microsoft.com/office/powerpoint/2010/main" val="9494414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A79C04-8D75-134C-B3D8-95A0504DE47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515D4E7-EE61-C040-A660-39319754BFC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FE7B67D-7B9A-E84A-8E51-90245F33837B}"/>
              </a:ext>
            </a:extLst>
          </p:cNvPr>
          <p:cNvSpPr>
            <a:spLocks noGrp="1"/>
          </p:cNvSpPr>
          <p:nvPr>
            <p:ph type="dt" sz="half" idx="10"/>
          </p:nvPr>
        </p:nvSpPr>
        <p:spPr/>
        <p:txBody>
          <a:bodyPr/>
          <a:lstStyle/>
          <a:p>
            <a:fld id="{BEA8F744-1880-1744-B024-8548AB16400F}" type="datetimeFigureOut">
              <a:rPr lang="en-US" smtClean="0"/>
              <a:t>4/16/21</a:t>
            </a:fld>
            <a:endParaRPr lang="en-US"/>
          </a:p>
        </p:txBody>
      </p:sp>
      <p:sp>
        <p:nvSpPr>
          <p:cNvPr id="5" name="Footer Placeholder 4">
            <a:extLst>
              <a:ext uri="{FF2B5EF4-FFF2-40B4-BE49-F238E27FC236}">
                <a16:creationId xmlns:a16="http://schemas.microsoft.com/office/drawing/2014/main" id="{27162B8A-085D-A644-8C02-8557890A7A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2FA2594-E711-7D4D-A4A0-B058316E67B8}"/>
              </a:ext>
            </a:extLst>
          </p:cNvPr>
          <p:cNvSpPr>
            <a:spLocks noGrp="1"/>
          </p:cNvSpPr>
          <p:nvPr>
            <p:ph type="sldNum" sz="quarter" idx="12"/>
          </p:nvPr>
        </p:nvSpPr>
        <p:spPr/>
        <p:txBody>
          <a:bodyPr/>
          <a:lstStyle/>
          <a:p>
            <a:fld id="{3ACE92DB-5EA5-8F4D-B51F-A90F9D4B21F6}" type="slidenum">
              <a:rPr lang="en-US" smtClean="0"/>
              <a:t>‹#›</a:t>
            </a:fld>
            <a:endParaRPr lang="en-US"/>
          </a:p>
        </p:txBody>
      </p:sp>
    </p:spTree>
    <p:extLst>
      <p:ext uri="{BB962C8B-B14F-4D97-AF65-F5344CB8AC3E}">
        <p14:creationId xmlns:p14="http://schemas.microsoft.com/office/powerpoint/2010/main" val="10929631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892C6-D3C4-8140-BABF-18838E6C6D6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3B435F0-45A7-4940-A26E-6437FB10611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006B255-93DB-C848-A195-B736CA21FADE}"/>
              </a:ext>
            </a:extLst>
          </p:cNvPr>
          <p:cNvSpPr>
            <a:spLocks noGrp="1"/>
          </p:cNvSpPr>
          <p:nvPr>
            <p:ph type="dt" sz="half" idx="10"/>
          </p:nvPr>
        </p:nvSpPr>
        <p:spPr/>
        <p:txBody>
          <a:bodyPr/>
          <a:lstStyle/>
          <a:p>
            <a:fld id="{BEA8F744-1880-1744-B024-8548AB16400F}" type="datetimeFigureOut">
              <a:rPr lang="en-US" smtClean="0"/>
              <a:t>4/16/21</a:t>
            </a:fld>
            <a:endParaRPr lang="en-US"/>
          </a:p>
        </p:txBody>
      </p:sp>
      <p:sp>
        <p:nvSpPr>
          <p:cNvPr id="5" name="Footer Placeholder 4">
            <a:extLst>
              <a:ext uri="{FF2B5EF4-FFF2-40B4-BE49-F238E27FC236}">
                <a16:creationId xmlns:a16="http://schemas.microsoft.com/office/drawing/2014/main" id="{E627E1BB-F971-C244-A921-EBF8F630D3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36C90CD-0313-2F4A-A9BC-8FFA22F71C5F}"/>
              </a:ext>
            </a:extLst>
          </p:cNvPr>
          <p:cNvSpPr>
            <a:spLocks noGrp="1"/>
          </p:cNvSpPr>
          <p:nvPr>
            <p:ph type="sldNum" sz="quarter" idx="12"/>
          </p:nvPr>
        </p:nvSpPr>
        <p:spPr/>
        <p:txBody>
          <a:bodyPr/>
          <a:lstStyle/>
          <a:p>
            <a:fld id="{3ACE92DB-5EA5-8F4D-B51F-A90F9D4B21F6}" type="slidenum">
              <a:rPr lang="en-US" smtClean="0"/>
              <a:t>‹#›</a:t>
            </a:fld>
            <a:endParaRPr lang="en-US"/>
          </a:p>
        </p:txBody>
      </p:sp>
    </p:spTree>
    <p:extLst>
      <p:ext uri="{BB962C8B-B14F-4D97-AF65-F5344CB8AC3E}">
        <p14:creationId xmlns:p14="http://schemas.microsoft.com/office/powerpoint/2010/main" val="17453863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D8C75A-EEFD-8142-B1F7-15947707B4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36AA9F1-492B-EA40-A890-E0BE340A1D5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D80BA9A-008D-C04D-9B04-5F89609D8D3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00DDD08-42C9-184F-973C-83F5507980B0}"/>
              </a:ext>
            </a:extLst>
          </p:cNvPr>
          <p:cNvSpPr>
            <a:spLocks noGrp="1"/>
          </p:cNvSpPr>
          <p:nvPr>
            <p:ph type="dt" sz="half" idx="10"/>
          </p:nvPr>
        </p:nvSpPr>
        <p:spPr/>
        <p:txBody>
          <a:bodyPr/>
          <a:lstStyle/>
          <a:p>
            <a:fld id="{BEA8F744-1880-1744-B024-8548AB16400F}" type="datetimeFigureOut">
              <a:rPr lang="en-US" smtClean="0"/>
              <a:t>4/16/21</a:t>
            </a:fld>
            <a:endParaRPr lang="en-US"/>
          </a:p>
        </p:txBody>
      </p:sp>
      <p:sp>
        <p:nvSpPr>
          <p:cNvPr id="6" name="Footer Placeholder 5">
            <a:extLst>
              <a:ext uri="{FF2B5EF4-FFF2-40B4-BE49-F238E27FC236}">
                <a16:creationId xmlns:a16="http://schemas.microsoft.com/office/drawing/2014/main" id="{68814A1D-023A-CC49-913C-E3AD8F6A714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92A6BE5-DE51-8441-9D4A-F27DCAAEC710}"/>
              </a:ext>
            </a:extLst>
          </p:cNvPr>
          <p:cNvSpPr>
            <a:spLocks noGrp="1"/>
          </p:cNvSpPr>
          <p:nvPr>
            <p:ph type="sldNum" sz="quarter" idx="12"/>
          </p:nvPr>
        </p:nvSpPr>
        <p:spPr/>
        <p:txBody>
          <a:bodyPr/>
          <a:lstStyle/>
          <a:p>
            <a:fld id="{3ACE92DB-5EA5-8F4D-B51F-A90F9D4B21F6}" type="slidenum">
              <a:rPr lang="en-US" smtClean="0"/>
              <a:t>‹#›</a:t>
            </a:fld>
            <a:endParaRPr lang="en-US"/>
          </a:p>
        </p:txBody>
      </p:sp>
    </p:spTree>
    <p:extLst>
      <p:ext uri="{BB962C8B-B14F-4D97-AF65-F5344CB8AC3E}">
        <p14:creationId xmlns:p14="http://schemas.microsoft.com/office/powerpoint/2010/main" val="41128902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CF0816-A6CF-AA4A-8825-8F7607419A9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9E3B330-73F9-114D-9B44-F3BE79E28BB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0896DAA-05C7-2541-A0F5-EB859A7338A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E14BA71-2AC3-E743-BD11-B57C1E23B01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8EC6B07-EB4F-8A4B-B17C-6DF14C779F8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CE590CB-5F51-9448-8CD4-3698FA32EDCE}"/>
              </a:ext>
            </a:extLst>
          </p:cNvPr>
          <p:cNvSpPr>
            <a:spLocks noGrp="1"/>
          </p:cNvSpPr>
          <p:nvPr>
            <p:ph type="dt" sz="half" idx="10"/>
          </p:nvPr>
        </p:nvSpPr>
        <p:spPr/>
        <p:txBody>
          <a:bodyPr/>
          <a:lstStyle/>
          <a:p>
            <a:fld id="{BEA8F744-1880-1744-B024-8548AB16400F}" type="datetimeFigureOut">
              <a:rPr lang="en-US" smtClean="0"/>
              <a:t>4/16/21</a:t>
            </a:fld>
            <a:endParaRPr lang="en-US"/>
          </a:p>
        </p:txBody>
      </p:sp>
      <p:sp>
        <p:nvSpPr>
          <p:cNvPr id="8" name="Footer Placeholder 7">
            <a:extLst>
              <a:ext uri="{FF2B5EF4-FFF2-40B4-BE49-F238E27FC236}">
                <a16:creationId xmlns:a16="http://schemas.microsoft.com/office/drawing/2014/main" id="{B9241832-6BD5-0947-8AB3-9CFB686C9B9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F3C6154-7EA7-374E-B1E3-96A0C47C6B6C}"/>
              </a:ext>
            </a:extLst>
          </p:cNvPr>
          <p:cNvSpPr>
            <a:spLocks noGrp="1"/>
          </p:cNvSpPr>
          <p:nvPr>
            <p:ph type="sldNum" sz="quarter" idx="12"/>
          </p:nvPr>
        </p:nvSpPr>
        <p:spPr/>
        <p:txBody>
          <a:bodyPr/>
          <a:lstStyle/>
          <a:p>
            <a:fld id="{3ACE92DB-5EA5-8F4D-B51F-A90F9D4B21F6}" type="slidenum">
              <a:rPr lang="en-US" smtClean="0"/>
              <a:t>‹#›</a:t>
            </a:fld>
            <a:endParaRPr lang="en-US"/>
          </a:p>
        </p:txBody>
      </p:sp>
    </p:spTree>
    <p:extLst>
      <p:ext uri="{BB962C8B-B14F-4D97-AF65-F5344CB8AC3E}">
        <p14:creationId xmlns:p14="http://schemas.microsoft.com/office/powerpoint/2010/main" val="1562896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90D2BA-0CE5-FF44-A86B-0A383DB3413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30C8D67-02FF-0643-9AC3-622C21BDF408}"/>
              </a:ext>
            </a:extLst>
          </p:cNvPr>
          <p:cNvSpPr>
            <a:spLocks noGrp="1"/>
          </p:cNvSpPr>
          <p:nvPr>
            <p:ph type="dt" sz="half" idx="10"/>
          </p:nvPr>
        </p:nvSpPr>
        <p:spPr/>
        <p:txBody>
          <a:bodyPr/>
          <a:lstStyle/>
          <a:p>
            <a:fld id="{BEA8F744-1880-1744-B024-8548AB16400F}" type="datetimeFigureOut">
              <a:rPr lang="en-US" smtClean="0"/>
              <a:t>4/16/21</a:t>
            </a:fld>
            <a:endParaRPr lang="en-US"/>
          </a:p>
        </p:txBody>
      </p:sp>
      <p:sp>
        <p:nvSpPr>
          <p:cNvPr id="4" name="Footer Placeholder 3">
            <a:extLst>
              <a:ext uri="{FF2B5EF4-FFF2-40B4-BE49-F238E27FC236}">
                <a16:creationId xmlns:a16="http://schemas.microsoft.com/office/drawing/2014/main" id="{D843C04B-7D0E-5F47-B509-4FD20A46E25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2369534-E66E-F84C-9CAB-0167BBD65B75}"/>
              </a:ext>
            </a:extLst>
          </p:cNvPr>
          <p:cNvSpPr>
            <a:spLocks noGrp="1"/>
          </p:cNvSpPr>
          <p:nvPr>
            <p:ph type="sldNum" sz="quarter" idx="12"/>
          </p:nvPr>
        </p:nvSpPr>
        <p:spPr/>
        <p:txBody>
          <a:bodyPr/>
          <a:lstStyle/>
          <a:p>
            <a:fld id="{3ACE92DB-5EA5-8F4D-B51F-A90F9D4B21F6}" type="slidenum">
              <a:rPr lang="en-US" smtClean="0"/>
              <a:t>‹#›</a:t>
            </a:fld>
            <a:endParaRPr lang="en-US"/>
          </a:p>
        </p:txBody>
      </p:sp>
    </p:spTree>
    <p:extLst>
      <p:ext uri="{BB962C8B-B14F-4D97-AF65-F5344CB8AC3E}">
        <p14:creationId xmlns:p14="http://schemas.microsoft.com/office/powerpoint/2010/main" val="33351420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269EFCD-A57A-C849-8D5E-027B5F602563}"/>
              </a:ext>
            </a:extLst>
          </p:cNvPr>
          <p:cNvSpPr>
            <a:spLocks noGrp="1"/>
          </p:cNvSpPr>
          <p:nvPr>
            <p:ph type="dt" sz="half" idx="10"/>
          </p:nvPr>
        </p:nvSpPr>
        <p:spPr/>
        <p:txBody>
          <a:bodyPr/>
          <a:lstStyle/>
          <a:p>
            <a:fld id="{BEA8F744-1880-1744-B024-8548AB16400F}" type="datetimeFigureOut">
              <a:rPr lang="en-US" smtClean="0"/>
              <a:t>4/16/21</a:t>
            </a:fld>
            <a:endParaRPr lang="en-US"/>
          </a:p>
        </p:txBody>
      </p:sp>
      <p:sp>
        <p:nvSpPr>
          <p:cNvPr id="3" name="Footer Placeholder 2">
            <a:extLst>
              <a:ext uri="{FF2B5EF4-FFF2-40B4-BE49-F238E27FC236}">
                <a16:creationId xmlns:a16="http://schemas.microsoft.com/office/drawing/2014/main" id="{986F0620-AF92-4C49-ACD5-5DDF9EB10F7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6CD8A8B-327D-8A4A-91BB-6AEB80DD2FFD}"/>
              </a:ext>
            </a:extLst>
          </p:cNvPr>
          <p:cNvSpPr>
            <a:spLocks noGrp="1"/>
          </p:cNvSpPr>
          <p:nvPr>
            <p:ph type="sldNum" sz="quarter" idx="12"/>
          </p:nvPr>
        </p:nvSpPr>
        <p:spPr/>
        <p:txBody>
          <a:bodyPr/>
          <a:lstStyle/>
          <a:p>
            <a:fld id="{3ACE92DB-5EA5-8F4D-B51F-A90F9D4B21F6}" type="slidenum">
              <a:rPr lang="en-US" smtClean="0"/>
              <a:t>‹#›</a:t>
            </a:fld>
            <a:endParaRPr lang="en-US"/>
          </a:p>
        </p:txBody>
      </p:sp>
    </p:spTree>
    <p:extLst>
      <p:ext uri="{BB962C8B-B14F-4D97-AF65-F5344CB8AC3E}">
        <p14:creationId xmlns:p14="http://schemas.microsoft.com/office/powerpoint/2010/main" val="4365592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C1072E-BCF4-8D4C-8BF2-1EA70A82A1D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1EACB62-675C-4140-A94E-0FB69E15061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C7FE508-B363-BD4B-A687-682884F3015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11FE860-A3A6-5242-894D-A3A96CB8B275}"/>
              </a:ext>
            </a:extLst>
          </p:cNvPr>
          <p:cNvSpPr>
            <a:spLocks noGrp="1"/>
          </p:cNvSpPr>
          <p:nvPr>
            <p:ph type="dt" sz="half" idx="10"/>
          </p:nvPr>
        </p:nvSpPr>
        <p:spPr/>
        <p:txBody>
          <a:bodyPr/>
          <a:lstStyle/>
          <a:p>
            <a:fld id="{BEA8F744-1880-1744-B024-8548AB16400F}" type="datetimeFigureOut">
              <a:rPr lang="en-US" smtClean="0"/>
              <a:t>4/16/21</a:t>
            </a:fld>
            <a:endParaRPr lang="en-US"/>
          </a:p>
        </p:txBody>
      </p:sp>
      <p:sp>
        <p:nvSpPr>
          <p:cNvPr id="6" name="Footer Placeholder 5">
            <a:extLst>
              <a:ext uri="{FF2B5EF4-FFF2-40B4-BE49-F238E27FC236}">
                <a16:creationId xmlns:a16="http://schemas.microsoft.com/office/drawing/2014/main" id="{33EA297E-638A-B746-BA10-B8AFAD542AA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F31BC78-4F24-524C-9060-CA1B47D849FC}"/>
              </a:ext>
            </a:extLst>
          </p:cNvPr>
          <p:cNvSpPr>
            <a:spLocks noGrp="1"/>
          </p:cNvSpPr>
          <p:nvPr>
            <p:ph type="sldNum" sz="quarter" idx="12"/>
          </p:nvPr>
        </p:nvSpPr>
        <p:spPr/>
        <p:txBody>
          <a:bodyPr/>
          <a:lstStyle/>
          <a:p>
            <a:fld id="{3ACE92DB-5EA5-8F4D-B51F-A90F9D4B21F6}" type="slidenum">
              <a:rPr lang="en-US" smtClean="0"/>
              <a:t>‹#›</a:t>
            </a:fld>
            <a:endParaRPr lang="en-US"/>
          </a:p>
        </p:txBody>
      </p:sp>
    </p:spTree>
    <p:extLst>
      <p:ext uri="{BB962C8B-B14F-4D97-AF65-F5344CB8AC3E}">
        <p14:creationId xmlns:p14="http://schemas.microsoft.com/office/powerpoint/2010/main" val="29353108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0D7D9-F54C-8D4C-B3DC-1036DDDDB71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D787F28-D171-1B4A-A947-31C750B65E9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6994DEC-D8C8-8940-A5FC-9D59BE5A38E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ABD6A6B-4E49-9D43-9FD9-44D26C6FCF0F}"/>
              </a:ext>
            </a:extLst>
          </p:cNvPr>
          <p:cNvSpPr>
            <a:spLocks noGrp="1"/>
          </p:cNvSpPr>
          <p:nvPr>
            <p:ph type="dt" sz="half" idx="10"/>
          </p:nvPr>
        </p:nvSpPr>
        <p:spPr/>
        <p:txBody>
          <a:bodyPr/>
          <a:lstStyle/>
          <a:p>
            <a:fld id="{BEA8F744-1880-1744-B024-8548AB16400F}" type="datetimeFigureOut">
              <a:rPr lang="en-US" smtClean="0"/>
              <a:t>4/16/21</a:t>
            </a:fld>
            <a:endParaRPr lang="en-US"/>
          </a:p>
        </p:txBody>
      </p:sp>
      <p:sp>
        <p:nvSpPr>
          <p:cNvPr id="6" name="Footer Placeholder 5">
            <a:extLst>
              <a:ext uri="{FF2B5EF4-FFF2-40B4-BE49-F238E27FC236}">
                <a16:creationId xmlns:a16="http://schemas.microsoft.com/office/drawing/2014/main" id="{23863C7A-257E-4D49-87C5-F9CEDC7C252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EC1307A-F7B4-DD4E-A1F8-A9E2720EFCA3}"/>
              </a:ext>
            </a:extLst>
          </p:cNvPr>
          <p:cNvSpPr>
            <a:spLocks noGrp="1"/>
          </p:cNvSpPr>
          <p:nvPr>
            <p:ph type="sldNum" sz="quarter" idx="12"/>
          </p:nvPr>
        </p:nvSpPr>
        <p:spPr/>
        <p:txBody>
          <a:bodyPr/>
          <a:lstStyle/>
          <a:p>
            <a:fld id="{3ACE92DB-5EA5-8F4D-B51F-A90F9D4B21F6}" type="slidenum">
              <a:rPr lang="en-US" smtClean="0"/>
              <a:t>‹#›</a:t>
            </a:fld>
            <a:endParaRPr lang="en-US"/>
          </a:p>
        </p:txBody>
      </p:sp>
    </p:spTree>
    <p:extLst>
      <p:ext uri="{BB962C8B-B14F-4D97-AF65-F5344CB8AC3E}">
        <p14:creationId xmlns:p14="http://schemas.microsoft.com/office/powerpoint/2010/main" val="8262199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D531435-D2A2-4640-92B0-589F5DDF7D5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F9B73DB-B127-2743-A1C6-897E74B0BC0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A5C112-8E04-F644-8E90-72965B3A88B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A8F744-1880-1744-B024-8548AB16400F}" type="datetimeFigureOut">
              <a:rPr lang="en-US" smtClean="0"/>
              <a:t>4/16/21</a:t>
            </a:fld>
            <a:endParaRPr lang="en-US"/>
          </a:p>
        </p:txBody>
      </p:sp>
      <p:sp>
        <p:nvSpPr>
          <p:cNvPr id="5" name="Footer Placeholder 4">
            <a:extLst>
              <a:ext uri="{FF2B5EF4-FFF2-40B4-BE49-F238E27FC236}">
                <a16:creationId xmlns:a16="http://schemas.microsoft.com/office/drawing/2014/main" id="{4A9C42D5-13C2-EF4F-8446-93DF483D300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B447B10-BD96-2E46-A6E7-FB0C782F9FB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CE92DB-5EA5-8F4D-B51F-A90F9D4B21F6}" type="slidenum">
              <a:rPr lang="en-US" smtClean="0"/>
              <a:t>‹#›</a:t>
            </a:fld>
            <a:endParaRPr lang="en-US"/>
          </a:p>
        </p:txBody>
      </p:sp>
    </p:spTree>
    <p:extLst>
      <p:ext uri="{BB962C8B-B14F-4D97-AF65-F5344CB8AC3E}">
        <p14:creationId xmlns:p14="http://schemas.microsoft.com/office/powerpoint/2010/main" val="24161891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1.xml"/><Relationship Id="rId7" Type="http://schemas.openxmlformats.org/officeDocument/2006/relationships/hyperlink" Target="https://youtu.be/s4Gi5IzI0rE" TargetMode="Externa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5">
            <a:alphaModFix amt="67000"/>
            <a:lum/>
          </a:blip>
          <a:srcRect/>
          <a:tile tx="241300" ty="209550" sx="100000" sy="100000" flip="none" algn="ctr"/>
        </a:blip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11B668F-E4BA-524D-813F-1D6D5936E751}"/>
              </a:ext>
            </a:extLst>
          </p:cNvPr>
          <p:cNvSpPr txBox="1"/>
          <p:nvPr/>
        </p:nvSpPr>
        <p:spPr>
          <a:xfrm>
            <a:off x="0" y="0"/>
            <a:ext cx="12192000" cy="830997"/>
          </a:xfrm>
          <a:prstGeom prst="rect">
            <a:avLst/>
          </a:prstGeom>
          <a:noFill/>
        </p:spPr>
        <p:txBody>
          <a:bodyPr wrap="square" rtlCol="0">
            <a:spAutoFit/>
          </a:bodyPr>
          <a:lstStyle/>
          <a:p>
            <a:pPr algn="ctr"/>
            <a:r>
              <a:rPr lang="en-US" dirty="0">
                <a:solidFill>
                  <a:sysClr val="windowText" lastClr="000000"/>
                </a:solidFill>
                <a:latin typeface="Arial" panose="020B0604020202020204" pitchFamily="34" charset="0"/>
                <a:cs typeface="Arial" panose="020B0604020202020204" pitchFamily="34" charset="0"/>
              </a:rPr>
              <a:t>Listen to Your Heart: Promoting Traditional Music in the Schools of Appalachia</a:t>
            </a:r>
          </a:p>
          <a:p>
            <a:pPr algn="ctr"/>
            <a:r>
              <a:rPr lang="en-US" sz="1600" dirty="0">
                <a:solidFill>
                  <a:sysClr val="windowText" lastClr="000000"/>
                </a:solidFill>
                <a:effectLst/>
                <a:latin typeface="Arial" panose="020B0604020202020204" pitchFamily="34" charset="0"/>
                <a:cs typeface="Arial" panose="020B0604020202020204" pitchFamily="34" charset="0"/>
              </a:rPr>
              <a:t>Cera Clark, Morehead State University</a:t>
            </a:r>
          </a:p>
          <a:p>
            <a:pPr algn="ctr"/>
            <a:r>
              <a:rPr lang="en-US" sz="1400" dirty="0">
                <a:solidFill>
                  <a:sysClr val="windowText" lastClr="000000"/>
                </a:solidFill>
                <a:latin typeface="Arial" panose="020B0604020202020204" pitchFamily="34" charset="0"/>
                <a:cs typeface="Arial" panose="020B0604020202020204" pitchFamily="34" charset="0"/>
              </a:rPr>
              <a:t>caclark5@moreheadstate.edu</a:t>
            </a:r>
            <a:endParaRPr lang="en-US" dirty="0">
              <a:solidFill>
                <a:sysClr val="windowText" lastClr="000000"/>
              </a:solidFill>
            </a:endParaRPr>
          </a:p>
        </p:txBody>
      </p:sp>
      <p:sp>
        <p:nvSpPr>
          <p:cNvPr id="6" name="TextBox 5">
            <a:extLst>
              <a:ext uri="{FF2B5EF4-FFF2-40B4-BE49-F238E27FC236}">
                <a16:creationId xmlns:a16="http://schemas.microsoft.com/office/drawing/2014/main" id="{424EA798-082A-734C-B449-2ACC3E35790A}"/>
              </a:ext>
            </a:extLst>
          </p:cNvPr>
          <p:cNvSpPr txBox="1"/>
          <p:nvPr/>
        </p:nvSpPr>
        <p:spPr>
          <a:xfrm>
            <a:off x="32406" y="830997"/>
            <a:ext cx="3896275" cy="369332"/>
          </a:xfrm>
          <a:prstGeom prst="rect">
            <a:avLst/>
          </a:prstGeom>
          <a:solidFill>
            <a:schemeClr val="bg1"/>
          </a:solidFill>
          <a:ln>
            <a:solidFill>
              <a:srgbClr val="468CAD"/>
            </a:solidFill>
          </a:ln>
        </p:spPr>
        <p:txBody>
          <a:bodyPr wrap="square" rtlCol="0">
            <a:spAutoFit/>
          </a:bodyPr>
          <a:lstStyle/>
          <a:p>
            <a:pPr algn="ctr"/>
            <a:r>
              <a:rPr lang="en-US" dirty="0">
                <a:latin typeface="Arial" panose="020B0604020202020204" pitchFamily="34" charset="0"/>
                <a:cs typeface="Arial" panose="020B0604020202020204" pitchFamily="34" charset="0"/>
              </a:rPr>
              <a:t>Introduction</a:t>
            </a:r>
          </a:p>
        </p:txBody>
      </p:sp>
      <p:sp>
        <p:nvSpPr>
          <p:cNvPr id="7" name="TextBox 6">
            <a:extLst>
              <a:ext uri="{FF2B5EF4-FFF2-40B4-BE49-F238E27FC236}">
                <a16:creationId xmlns:a16="http://schemas.microsoft.com/office/drawing/2014/main" id="{701B22B3-EB56-A748-9A9F-DA89F81361F7}"/>
              </a:ext>
            </a:extLst>
          </p:cNvPr>
          <p:cNvSpPr txBox="1"/>
          <p:nvPr/>
        </p:nvSpPr>
        <p:spPr>
          <a:xfrm>
            <a:off x="0" y="1200150"/>
            <a:ext cx="3971925" cy="2385268"/>
          </a:xfrm>
          <a:prstGeom prst="rect">
            <a:avLst/>
          </a:prstGeom>
          <a:noFill/>
          <a:ln w="12700">
            <a:noFill/>
          </a:ln>
        </p:spPr>
        <p:txBody>
          <a:bodyPr wrap="square" rtlCol="0">
            <a:spAutoFit/>
          </a:bodyPr>
          <a:lstStyle/>
          <a:p>
            <a:pPr>
              <a:spcAft>
                <a:spcPts val="600"/>
              </a:spcAft>
            </a:pPr>
            <a:r>
              <a:rPr lang="en-US" sz="1400" dirty="0">
                <a:latin typeface="Arial" panose="020B0604020202020204" pitchFamily="34" charset="0"/>
                <a:cs typeface="Arial" panose="020B0604020202020204" pitchFamily="34" charset="0"/>
              </a:rPr>
              <a:t>Appalachian culture is well-known for its music and promoting traditional music in the region's public schools can preserve that heritage.  This project:</a:t>
            </a:r>
          </a:p>
          <a:p>
            <a:pPr marL="285750" indent="-285750">
              <a:spcAft>
                <a:spcPts val="600"/>
              </a:spcAft>
              <a:buFont typeface="Arial" panose="020B0604020202020204" pitchFamily="34" charset="0"/>
              <a:buChar char="•"/>
            </a:pPr>
            <a:r>
              <a:rPr lang="en-US" sz="1300" dirty="0">
                <a:latin typeface="Arial" panose="020B0604020202020204" pitchFamily="34" charset="0"/>
                <a:cs typeface="Arial" panose="020B0604020202020204" pitchFamily="34" charset="0"/>
              </a:rPr>
              <a:t>Investigates different ways to nurture traditional music in Appalachian public schools</a:t>
            </a:r>
          </a:p>
          <a:p>
            <a:pPr marL="285750" indent="-285750">
              <a:spcAft>
                <a:spcPts val="600"/>
              </a:spcAft>
              <a:buFont typeface="Arial" panose="020B0604020202020204" pitchFamily="34" charset="0"/>
              <a:buChar char="•"/>
            </a:pPr>
            <a:r>
              <a:rPr lang="en-US" sz="1300" dirty="0">
                <a:latin typeface="Arial" panose="020B0604020202020204" pitchFamily="34" charset="0"/>
                <a:cs typeface="Arial" panose="020B0604020202020204" pitchFamily="34" charset="0"/>
              </a:rPr>
              <a:t>Identifies challenges to implementation of traditional music programs in public schools</a:t>
            </a:r>
          </a:p>
          <a:p>
            <a:pPr marL="285750" indent="-285750">
              <a:spcAft>
                <a:spcPts val="600"/>
              </a:spcAft>
              <a:buFont typeface="Arial" panose="020B0604020202020204" pitchFamily="34" charset="0"/>
              <a:buChar char="•"/>
            </a:pPr>
            <a:r>
              <a:rPr lang="en-US" sz="1300" dirty="0">
                <a:latin typeface="Arial" panose="020B0604020202020204" pitchFamily="34" charset="0"/>
                <a:cs typeface="Arial" panose="020B0604020202020204" pitchFamily="34" charset="0"/>
              </a:rPr>
              <a:t>Explores strategies for nurturing traditional music instruction among children in the region</a:t>
            </a:r>
            <a:endParaRPr lang="en-US" sz="800"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77BA569B-BAEC-7342-A118-E60038B74418}"/>
              </a:ext>
            </a:extLst>
          </p:cNvPr>
          <p:cNvSpPr txBox="1"/>
          <p:nvPr/>
        </p:nvSpPr>
        <p:spPr>
          <a:xfrm>
            <a:off x="10886" y="3691748"/>
            <a:ext cx="3917795" cy="369332"/>
          </a:xfrm>
          <a:prstGeom prst="rect">
            <a:avLst/>
          </a:prstGeom>
          <a:solidFill>
            <a:schemeClr val="bg1"/>
          </a:solidFill>
          <a:ln>
            <a:solidFill>
              <a:srgbClr val="468CAD"/>
            </a:solidFill>
          </a:ln>
        </p:spPr>
        <p:txBody>
          <a:bodyPr wrap="square" rtlCol="0">
            <a:spAutoFit/>
          </a:bodyPr>
          <a:lstStyle/>
          <a:p>
            <a:pPr algn="ctr"/>
            <a:r>
              <a:rPr lang="en-US" dirty="0">
                <a:latin typeface="Arial" panose="020B0604020202020204" pitchFamily="34" charset="0"/>
                <a:cs typeface="Arial" panose="020B0604020202020204" pitchFamily="34" charset="0"/>
              </a:rPr>
              <a:t>Methods</a:t>
            </a:r>
          </a:p>
        </p:txBody>
      </p:sp>
      <p:sp>
        <p:nvSpPr>
          <p:cNvPr id="9" name="TextBox 8">
            <a:extLst>
              <a:ext uri="{FF2B5EF4-FFF2-40B4-BE49-F238E27FC236}">
                <a16:creationId xmlns:a16="http://schemas.microsoft.com/office/drawing/2014/main" id="{5EF8E6F9-E7FC-744F-B0EF-971C65E027B6}"/>
              </a:ext>
            </a:extLst>
          </p:cNvPr>
          <p:cNvSpPr txBox="1"/>
          <p:nvPr/>
        </p:nvSpPr>
        <p:spPr>
          <a:xfrm>
            <a:off x="10633" y="4146138"/>
            <a:ext cx="3971925" cy="2375009"/>
          </a:xfrm>
          <a:prstGeom prst="rect">
            <a:avLst/>
          </a:prstGeom>
          <a:noFill/>
          <a:ln>
            <a:noFill/>
          </a:ln>
        </p:spPr>
        <p:txBody>
          <a:bodyPr wrap="square" rtlCol="0">
            <a:spAutoFit/>
          </a:bodyPr>
          <a:lstStyle/>
          <a:p>
            <a:pPr marL="285750" indent="-285750">
              <a:spcAft>
                <a:spcPts val="500"/>
              </a:spcAft>
              <a:buFont typeface="Arial" panose="020B0604020202020204" pitchFamily="34" charset="0"/>
              <a:buChar char="•"/>
            </a:pPr>
            <a:r>
              <a:rPr lang="en-US" sz="1400" dirty="0">
                <a:latin typeface="Arial" panose="020B0604020202020204" pitchFamily="34" charset="0"/>
                <a:cs typeface="Arial" panose="020B0604020202020204" pitchFamily="34" charset="0"/>
              </a:rPr>
              <a:t>Interviews with traditional musicians and music educators with experience in southeastern Kentucky— both in person and via video conferencing and telephone.</a:t>
            </a:r>
          </a:p>
          <a:p>
            <a:pPr marL="285750" indent="-285750">
              <a:spcAft>
                <a:spcPts val="500"/>
              </a:spcAft>
              <a:buFont typeface="Arial" panose="020B0604020202020204" pitchFamily="34" charset="0"/>
              <a:buChar char="•"/>
            </a:pPr>
            <a:r>
              <a:rPr lang="en-US" sz="1400" dirty="0">
                <a:latin typeface="Arial" panose="020B0604020202020204" pitchFamily="34" charset="0"/>
                <a:cs typeface="Arial" panose="020B0604020202020204" pitchFamily="34" charset="0"/>
              </a:rPr>
              <a:t>Extensive internet searches exploring traditional music educational programs in public schools</a:t>
            </a:r>
          </a:p>
          <a:p>
            <a:pPr marL="285750" indent="-285750">
              <a:spcAft>
                <a:spcPts val="500"/>
              </a:spcAft>
              <a:buFont typeface="Arial" panose="020B0604020202020204" pitchFamily="34" charset="0"/>
              <a:buChar char="•"/>
            </a:pPr>
            <a:r>
              <a:rPr lang="en-US" sz="1400" dirty="0">
                <a:latin typeface="Arial" panose="020B0604020202020204" pitchFamily="34" charset="0"/>
                <a:cs typeface="Arial" panose="020B0604020202020204" pitchFamily="34" charset="0"/>
              </a:rPr>
              <a:t>Examination of existing programs' approaches to challenges posed by the COVID-19 pandemic</a:t>
            </a:r>
          </a:p>
        </p:txBody>
      </p:sp>
      <p:sp>
        <p:nvSpPr>
          <p:cNvPr id="10" name="TextBox 9">
            <a:extLst>
              <a:ext uri="{FF2B5EF4-FFF2-40B4-BE49-F238E27FC236}">
                <a16:creationId xmlns:a16="http://schemas.microsoft.com/office/drawing/2014/main" id="{B93893EE-0EF7-2148-BAE9-AA8FCE7344FA}"/>
              </a:ext>
            </a:extLst>
          </p:cNvPr>
          <p:cNvSpPr txBox="1"/>
          <p:nvPr/>
        </p:nvSpPr>
        <p:spPr>
          <a:xfrm>
            <a:off x="4002489" y="830997"/>
            <a:ext cx="4098190" cy="369332"/>
          </a:xfrm>
          <a:prstGeom prst="rect">
            <a:avLst/>
          </a:prstGeom>
          <a:solidFill>
            <a:srgbClr val="468CAD">
              <a:alpha val="94902"/>
            </a:srgbClr>
          </a:solidFill>
        </p:spPr>
        <p:txBody>
          <a:bodyPr wrap="square" rtlCol="0">
            <a:spAutoFit/>
          </a:bodyPr>
          <a:lstStyle/>
          <a:p>
            <a:pPr algn="ctr"/>
            <a:r>
              <a:rPr lang="en-US" dirty="0">
                <a:solidFill>
                  <a:schemeClr val="bg1"/>
                </a:solidFill>
                <a:latin typeface="Arial" panose="020B0604020202020204" pitchFamily="34" charset="0"/>
                <a:cs typeface="Arial" panose="020B0604020202020204" pitchFamily="34" charset="0"/>
              </a:rPr>
              <a:t>Findings</a:t>
            </a:r>
          </a:p>
        </p:txBody>
      </p:sp>
      <p:sp>
        <p:nvSpPr>
          <p:cNvPr id="11" name="TextBox 10">
            <a:extLst>
              <a:ext uri="{FF2B5EF4-FFF2-40B4-BE49-F238E27FC236}">
                <a16:creationId xmlns:a16="http://schemas.microsoft.com/office/drawing/2014/main" id="{85FE9CF4-58F9-0547-9C21-8E8D91E97BEB}"/>
              </a:ext>
            </a:extLst>
          </p:cNvPr>
          <p:cNvSpPr txBox="1"/>
          <p:nvPr/>
        </p:nvSpPr>
        <p:spPr>
          <a:xfrm>
            <a:off x="4034847" y="1192298"/>
            <a:ext cx="4141939" cy="5768246"/>
          </a:xfrm>
          <a:prstGeom prst="rect">
            <a:avLst/>
          </a:prstGeom>
          <a:noFill/>
        </p:spPr>
        <p:txBody>
          <a:bodyPr wrap="square" rtlCol="0">
            <a:spAutoFit/>
          </a:bodyPr>
          <a:lstStyle/>
          <a:p>
            <a:pPr>
              <a:spcAft>
                <a:spcPts val="400"/>
              </a:spcAft>
            </a:pPr>
            <a:r>
              <a:rPr lang="en-US" sz="1400" dirty="0">
                <a:latin typeface="Arial" panose="020B0604020202020204" pitchFamily="34" charset="0"/>
                <a:cs typeface="Arial" panose="020B0604020202020204" pitchFamily="34" charset="0"/>
              </a:rPr>
              <a:t>Traditional music can be fostered in the region's public schools by implementing more educational music programs.  Three programs were identified during this project:</a:t>
            </a:r>
          </a:p>
          <a:p>
            <a:pPr marL="560070" lvl="1" indent="-285750">
              <a:spcAft>
                <a:spcPts val="400"/>
              </a:spcAft>
              <a:buFont typeface="+mj-lt"/>
              <a:buAutoNum type="arabicPeriod"/>
            </a:pPr>
            <a:r>
              <a:rPr lang="en-US" sz="1250" dirty="0">
                <a:latin typeface="Arial" panose="020B0604020202020204" pitchFamily="34" charset="0"/>
                <a:cs typeface="Arial" panose="020B0604020202020204" pitchFamily="34" charset="0"/>
              </a:rPr>
              <a:t>Pick and Bow, an after-school program serving students of Floyd and Knott County, Kentucky</a:t>
            </a:r>
          </a:p>
          <a:p>
            <a:pPr marL="560070" lvl="1" indent="-285750">
              <a:spcAft>
                <a:spcPts val="400"/>
              </a:spcAft>
              <a:buFont typeface="+mj-lt"/>
              <a:buAutoNum type="arabicPeriod"/>
            </a:pPr>
            <a:r>
              <a:rPr lang="en-US" sz="1250" dirty="0">
                <a:latin typeface="Arial" panose="020B0604020202020204" pitchFamily="34" charset="0"/>
                <a:cs typeface="Arial" panose="020B0604020202020204" pitchFamily="34" charset="0"/>
              </a:rPr>
              <a:t>The Kentucky School of Bluegrass and Traditional Music of Hyden, Kentucky, an after-school program that provides weekly lessons</a:t>
            </a:r>
          </a:p>
          <a:p>
            <a:pPr marL="560070" lvl="1" indent="-285750">
              <a:spcAft>
                <a:spcPts val="400"/>
              </a:spcAft>
              <a:buFont typeface="+mj-lt"/>
              <a:buAutoNum type="arabicPeriod"/>
            </a:pPr>
            <a:r>
              <a:rPr lang="en-US" sz="1250" dirty="0">
                <a:latin typeface="Arial" panose="020B0604020202020204" pitchFamily="34" charset="0"/>
                <a:cs typeface="Arial" panose="020B0604020202020204" pitchFamily="34" charset="0"/>
              </a:rPr>
              <a:t>JAM! (Junior Appalachian Musicians), an after-school program benefitting grade school children that introduces music through small group instruction in south central Appalachia</a:t>
            </a:r>
          </a:p>
          <a:p>
            <a:pPr marL="560070" lvl="1" indent="-285750">
              <a:spcAft>
                <a:spcPts val="400"/>
              </a:spcAft>
              <a:buFont typeface="+mj-lt"/>
              <a:buAutoNum type="arabicPeriod"/>
            </a:pPr>
            <a:endParaRPr lang="en-US" sz="1250" dirty="0">
              <a:latin typeface="Arial" panose="020B0604020202020204" pitchFamily="34" charset="0"/>
              <a:cs typeface="Arial" panose="020B0604020202020204" pitchFamily="34" charset="0"/>
            </a:endParaRPr>
          </a:p>
          <a:p>
            <a:pPr>
              <a:spcAft>
                <a:spcPts val="500"/>
              </a:spcAft>
            </a:pPr>
            <a:r>
              <a:rPr lang="en-US" sz="1400" dirty="0">
                <a:latin typeface="Arial" panose="020B0604020202020204" pitchFamily="34" charset="0"/>
                <a:cs typeface="Arial" panose="020B0604020202020204" pitchFamily="34" charset="0"/>
              </a:rPr>
              <a:t>Challenges when implementing traditional music programs in public schools:</a:t>
            </a:r>
          </a:p>
          <a:p>
            <a:pPr marL="560070" indent="-285750">
              <a:spcAft>
                <a:spcPts val="400"/>
              </a:spcAft>
              <a:buFont typeface="Arial" panose="020B0604020202020204" pitchFamily="34" charset="0"/>
              <a:buChar char="•"/>
            </a:pPr>
            <a:r>
              <a:rPr lang="en-US" sz="1250" dirty="0">
                <a:latin typeface="Arial" panose="020B0604020202020204" pitchFamily="34" charset="0"/>
                <a:cs typeface="Arial" panose="020B0604020202020204" pitchFamily="34" charset="0"/>
              </a:rPr>
              <a:t>Increasing budget cuts push the cost of instruments, visiting artists, field trips out of reach. Two funding sources were identified:</a:t>
            </a:r>
          </a:p>
          <a:p>
            <a:pPr marL="1074420" lvl="1" indent="-342900">
              <a:spcAft>
                <a:spcPts val="400"/>
              </a:spcAft>
              <a:buFont typeface="+mj-lt"/>
              <a:buAutoNum type="arabicPeriod"/>
            </a:pPr>
            <a:r>
              <a:rPr lang="en-US" sz="1250" dirty="0">
                <a:latin typeface="Arial" panose="020B0604020202020204" pitchFamily="34" charset="0"/>
                <a:cs typeface="Arial" panose="020B0604020202020204" pitchFamily="34" charset="0"/>
              </a:rPr>
              <a:t>Regional non-profits, such as South Arts</a:t>
            </a:r>
          </a:p>
          <a:p>
            <a:pPr marL="1074420" lvl="1" indent="-342900">
              <a:spcAft>
                <a:spcPts val="600"/>
              </a:spcAft>
              <a:buFont typeface="+mj-lt"/>
              <a:buAutoNum type="arabicPeriod"/>
            </a:pPr>
            <a:r>
              <a:rPr lang="en-US" sz="1250" dirty="0">
                <a:latin typeface="Arial" panose="020B0604020202020204" pitchFamily="34" charset="0"/>
                <a:cs typeface="Arial" panose="020B0604020202020204" pitchFamily="34" charset="0"/>
              </a:rPr>
              <a:t>21st Century Community Learning Centers (CCLC) grants</a:t>
            </a:r>
          </a:p>
          <a:p>
            <a:pPr marL="560070" indent="-285750">
              <a:spcAft>
                <a:spcPts val="400"/>
              </a:spcAft>
              <a:buFont typeface="Arial" panose="020B0604020202020204" pitchFamily="34" charset="0"/>
              <a:buChar char="•"/>
            </a:pPr>
            <a:r>
              <a:rPr lang="en-US" sz="1250" dirty="0">
                <a:latin typeface="Arial" panose="020B0604020202020204" pitchFamily="34" charset="0"/>
                <a:cs typeface="Arial" panose="020B0604020202020204" pitchFamily="34" charset="0"/>
              </a:rPr>
              <a:t>The COVID-19 pandemic has forced many schools to rely heavily on technology for instruction delivery</a:t>
            </a:r>
          </a:p>
          <a:p>
            <a:endParaRPr lang="en-US" sz="1400" dirty="0"/>
          </a:p>
        </p:txBody>
      </p:sp>
      <p:sp>
        <p:nvSpPr>
          <p:cNvPr id="14" name="TextBox 13">
            <a:extLst>
              <a:ext uri="{FF2B5EF4-FFF2-40B4-BE49-F238E27FC236}">
                <a16:creationId xmlns:a16="http://schemas.microsoft.com/office/drawing/2014/main" id="{7D725A4E-9ECB-124A-8288-EF1D8BB6B8BE}"/>
              </a:ext>
            </a:extLst>
          </p:cNvPr>
          <p:cNvSpPr txBox="1"/>
          <p:nvPr/>
        </p:nvSpPr>
        <p:spPr>
          <a:xfrm>
            <a:off x="8174488" y="818859"/>
            <a:ext cx="3973764" cy="369332"/>
          </a:xfrm>
          <a:prstGeom prst="rect">
            <a:avLst/>
          </a:prstGeom>
          <a:solidFill>
            <a:schemeClr val="bg1"/>
          </a:solidFill>
          <a:ln>
            <a:solidFill>
              <a:srgbClr val="468CAD"/>
            </a:solidFill>
          </a:ln>
        </p:spPr>
        <p:txBody>
          <a:bodyPr wrap="square" rtlCol="0">
            <a:spAutoFit/>
          </a:bodyPr>
          <a:lstStyle/>
          <a:p>
            <a:pPr algn="ctr"/>
            <a:r>
              <a:rPr lang="en-US" dirty="0">
                <a:latin typeface="Arial" panose="020B0604020202020204" pitchFamily="34" charset="0"/>
                <a:cs typeface="Arial" panose="020B0604020202020204" pitchFamily="34" charset="0"/>
              </a:rPr>
              <a:t>Conclusions and Future Directions</a:t>
            </a:r>
          </a:p>
        </p:txBody>
      </p:sp>
      <p:sp>
        <p:nvSpPr>
          <p:cNvPr id="15" name="TextBox 14">
            <a:extLst>
              <a:ext uri="{FF2B5EF4-FFF2-40B4-BE49-F238E27FC236}">
                <a16:creationId xmlns:a16="http://schemas.microsoft.com/office/drawing/2014/main" id="{F6A18716-17EE-A74E-A3AD-4411B6D9061F}"/>
              </a:ext>
            </a:extLst>
          </p:cNvPr>
          <p:cNvSpPr txBox="1"/>
          <p:nvPr/>
        </p:nvSpPr>
        <p:spPr>
          <a:xfrm>
            <a:off x="8251976" y="1155769"/>
            <a:ext cx="3896275" cy="4383251"/>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A series of pre-recorded instructional videos available online could increase the accessibility of regional music instruction even during times of remote learning, while promoting an inexpensive way for Appalachian youth to learn more about their musical heritage. </a:t>
            </a:r>
          </a:p>
          <a:p>
            <a:endParaRPr lang="en-US" sz="1000" dirty="0">
              <a:latin typeface="Arial" panose="020B0604020202020204" pitchFamily="34" charset="0"/>
              <a:cs typeface="Arial" panose="020B0604020202020204" pitchFamily="34" charset="0"/>
            </a:endParaRPr>
          </a:p>
          <a:p>
            <a:pPr>
              <a:spcAft>
                <a:spcPts val="300"/>
              </a:spcAft>
            </a:pPr>
            <a:r>
              <a:rPr lang="en-US" sz="1400" dirty="0">
                <a:latin typeface="Arial" panose="020B0604020202020204" pitchFamily="34" charset="0"/>
                <a:cs typeface="Arial" panose="020B0604020202020204" pitchFamily="34" charset="0"/>
              </a:rPr>
              <a:t>These videos might include:</a:t>
            </a:r>
          </a:p>
          <a:p>
            <a:pPr marL="285750" indent="-285750">
              <a:spcAft>
                <a:spcPts val="300"/>
              </a:spcAft>
              <a:buFont typeface="Arial" panose="020B0604020202020204" pitchFamily="34" charset="0"/>
              <a:buChar char="•"/>
            </a:pPr>
            <a:r>
              <a:rPr lang="en-US" sz="1400" dirty="0">
                <a:latin typeface="Arial" panose="020B0604020202020204" pitchFamily="34" charset="0"/>
                <a:cs typeface="Arial" panose="020B0604020202020204" pitchFamily="34" charset="0"/>
              </a:rPr>
              <a:t>Introduction to the instrument</a:t>
            </a:r>
          </a:p>
          <a:p>
            <a:pPr marL="742950" lvl="1" indent="-285750">
              <a:spcAft>
                <a:spcPts val="300"/>
              </a:spcAft>
              <a:buFont typeface="Arial" panose="020B0604020202020204" pitchFamily="34" charset="0"/>
              <a:buChar char="•"/>
            </a:pPr>
            <a:r>
              <a:rPr lang="en-US" sz="1250" dirty="0">
                <a:latin typeface="Arial" panose="020B0604020202020204" pitchFamily="34" charset="0"/>
                <a:cs typeface="Arial" panose="020B0604020202020204" pitchFamily="34" charset="0"/>
              </a:rPr>
              <a:t>History of the instrument</a:t>
            </a:r>
          </a:p>
          <a:p>
            <a:pPr marL="742950" lvl="1" indent="-285750">
              <a:spcAft>
                <a:spcPts val="300"/>
              </a:spcAft>
              <a:buFont typeface="Arial" panose="020B0604020202020204" pitchFamily="34" charset="0"/>
              <a:buChar char="•"/>
            </a:pPr>
            <a:r>
              <a:rPr lang="en-US" sz="1250" dirty="0">
                <a:latin typeface="Arial" panose="020B0604020202020204" pitchFamily="34" charset="0"/>
                <a:cs typeface="Arial" panose="020B0604020202020204" pitchFamily="34" charset="0"/>
              </a:rPr>
              <a:t>Different parts of the instrument</a:t>
            </a:r>
          </a:p>
          <a:p>
            <a:pPr marL="742950" lvl="1" indent="-285750">
              <a:spcAft>
                <a:spcPts val="300"/>
              </a:spcAft>
              <a:buFont typeface="Arial" panose="020B0604020202020204" pitchFamily="34" charset="0"/>
              <a:buChar char="•"/>
            </a:pPr>
            <a:r>
              <a:rPr lang="en-US" sz="1250" dirty="0">
                <a:latin typeface="Arial" panose="020B0604020202020204" pitchFamily="34" charset="0"/>
                <a:cs typeface="Arial" panose="020B0604020202020204" pitchFamily="34" charset="0"/>
              </a:rPr>
              <a:t>Proper care</a:t>
            </a:r>
          </a:p>
          <a:p>
            <a:pPr marL="285750" indent="-285750">
              <a:spcAft>
                <a:spcPts val="400"/>
              </a:spcAft>
              <a:buFont typeface="Arial" panose="020B0604020202020204" pitchFamily="34" charset="0"/>
              <a:buChar char="•"/>
            </a:pPr>
            <a:r>
              <a:rPr lang="en-US" sz="1400" dirty="0">
                <a:latin typeface="Arial" panose="020B0604020202020204" pitchFamily="34" charset="0"/>
                <a:cs typeface="Arial" panose="020B0604020202020204" pitchFamily="34" charset="0"/>
              </a:rPr>
              <a:t>Tutorials</a:t>
            </a:r>
          </a:p>
          <a:p>
            <a:pPr marL="742950" lvl="1" indent="-285750">
              <a:spcAft>
                <a:spcPts val="300"/>
              </a:spcAft>
              <a:buFont typeface="Arial" panose="020B0604020202020204" pitchFamily="34" charset="0"/>
              <a:buChar char="•"/>
            </a:pPr>
            <a:r>
              <a:rPr lang="en-US" sz="1250" dirty="0">
                <a:latin typeface="Arial" panose="020B0604020202020204" pitchFamily="34" charset="0"/>
                <a:cs typeface="Arial" panose="020B0604020202020204" pitchFamily="34" charset="0"/>
              </a:rPr>
              <a:t>Strings and tuning</a:t>
            </a:r>
          </a:p>
          <a:p>
            <a:pPr marL="742950" lvl="1" indent="-285750">
              <a:spcAft>
                <a:spcPts val="300"/>
              </a:spcAft>
              <a:buFont typeface="Arial" panose="020B0604020202020204" pitchFamily="34" charset="0"/>
              <a:buChar char="•"/>
            </a:pPr>
            <a:r>
              <a:rPr lang="en-US" sz="1250" dirty="0">
                <a:latin typeface="Arial" panose="020B0604020202020204" pitchFamily="34" charset="0"/>
                <a:cs typeface="Arial" panose="020B0604020202020204" pitchFamily="34" charset="0"/>
              </a:rPr>
              <a:t>Chords</a:t>
            </a:r>
          </a:p>
          <a:p>
            <a:pPr marL="742950" lvl="1" indent="-285750">
              <a:spcAft>
                <a:spcPts val="300"/>
              </a:spcAft>
              <a:buFont typeface="Arial" panose="020B0604020202020204" pitchFamily="34" charset="0"/>
              <a:buChar char="•"/>
            </a:pPr>
            <a:r>
              <a:rPr lang="en-US" sz="1250" dirty="0">
                <a:latin typeface="Arial" panose="020B0604020202020204" pitchFamily="34" charset="0"/>
                <a:cs typeface="Arial" panose="020B0604020202020204" pitchFamily="34" charset="0"/>
              </a:rPr>
              <a:t>Playing by ear</a:t>
            </a:r>
          </a:p>
          <a:p>
            <a:pPr marL="742950" lvl="1" indent="-285750">
              <a:spcAft>
                <a:spcPts val="300"/>
              </a:spcAft>
              <a:buFont typeface="Arial" panose="020B0604020202020204" pitchFamily="34" charset="0"/>
              <a:buChar char="•"/>
            </a:pPr>
            <a:r>
              <a:rPr lang="en-US" sz="1250" dirty="0">
                <a:latin typeface="Arial" panose="020B0604020202020204" pitchFamily="34" charset="0"/>
                <a:cs typeface="Arial" panose="020B0604020202020204" pitchFamily="34" charset="0"/>
              </a:rPr>
              <a:t>Reading tablature and sheet music</a:t>
            </a:r>
          </a:p>
          <a:p>
            <a:pPr marL="285750" indent="-285750">
              <a:buFont typeface="Arial" panose="020B0604020202020204" pitchFamily="34" charset="0"/>
              <a:buChar char="•"/>
            </a:pPr>
            <a:endParaRPr lang="en-US" sz="1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US" sz="1400" dirty="0">
              <a:latin typeface="Arial" panose="020B0604020202020204" pitchFamily="34" charset="0"/>
              <a:cs typeface="Arial" panose="020B0604020202020204" pitchFamily="34" charset="0"/>
            </a:endParaRPr>
          </a:p>
        </p:txBody>
      </p:sp>
      <p:pic>
        <p:nvPicPr>
          <p:cNvPr id="3" name="Picture 2" descr="A person holding a guitar&#10;&#10;Description automatically generated with medium confidence">
            <a:extLst>
              <a:ext uri="{FF2B5EF4-FFF2-40B4-BE49-F238E27FC236}">
                <a16:creationId xmlns:a16="http://schemas.microsoft.com/office/drawing/2014/main" id="{304B29DE-3BCE-0C4E-98F7-A06F462F51DC}"/>
              </a:ext>
            </a:extLst>
          </p:cNvPr>
          <p:cNvPicPr>
            <a:picLocks noChangeAspect="1"/>
          </p:cNvPicPr>
          <p:nvPr/>
        </p:nvPicPr>
        <p:blipFill>
          <a:blip r:embed="rId6"/>
          <a:stretch>
            <a:fillRect/>
          </a:stretch>
        </p:blipFill>
        <p:spPr>
          <a:xfrm>
            <a:off x="8820179" y="5011915"/>
            <a:ext cx="2762220" cy="1553148"/>
          </a:xfrm>
          <a:prstGeom prst="rect">
            <a:avLst/>
          </a:prstGeom>
          <a:ln>
            <a:solidFill>
              <a:schemeClr val="tx1"/>
            </a:solidFill>
          </a:ln>
        </p:spPr>
      </p:pic>
      <p:sp>
        <p:nvSpPr>
          <p:cNvPr id="4" name="Rectangle 3">
            <a:extLst>
              <a:ext uri="{FF2B5EF4-FFF2-40B4-BE49-F238E27FC236}">
                <a16:creationId xmlns:a16="http://schemas.microsoft.com/office/drawing/2014/main" id="{44A39EDB-3C3A-CE48-84DF-49046E2FADCD}"/>
              </a:ext>
            </a:extLst>
          </p:cNvPr>
          <p:cNvSpPr/>
          <p:nvPr/>
        </p:nvSpPr>
        <p:spPr>
          <a:xfrm>
            <a:off x="9866201" y="6610471"/>
            <a:ext cx="2143307" cy="19802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9B82A8E6-6064-E64A-9D46-EA12E0601D0B}"/>
              </a:ext>
            </a:extLst>
          </p:cNvPr>
          <p:cNvSpPr txBox="1"/>
          <p:nvPr/>
        </p:nvSpPr>
        <p:spPr>
          <a:xfrm>
            <a:off x="8991600" y="6541617"/>
            <a:ext cx="3387969" cy="523220"/>
          </a:xfrm>
          <a:prstGeom prst="rect">
            <a:avLst/>
          </a:prstGeom>
          <a:noFill/>
        </p:spPr>
        <p:txBody>
          <a:bodyPr wrap="square" rtlCol="0">
            <a:spAutoFit/>
          </a:bodyPr>
          <a:lstStyle/>
          <a:p>
            <a:r>
              <a:rPr lang="en-US" sz="1400" dirty="0"/>
              <a:t>Full Video: </a:t>
            </a:r>
            <a:r>
              <a:rPr lang="en-US" sz="1400" dirty="0">
                <a:hlinkClick r:id="rId7"/>
              </a:rPr>
              <a:t>https://youtu.be/</a:t>
            </a:r>
            <a:r>
              <a:rPr lang="en-US" sz="1400" dirty="0">
                <a:solidFill>
                  <a:schemeClr val="accent4">
                    <a:lumMod val="60000"/>
                    <a:lumOff val="40000"/>
                  </a:schemeClr>
                </a:solidFill>
                <a:hlinkClick r:id="rId7"/>
              </a:rPr>
              <a:t>s4Gi5IzI0rE</a:t>
            </a:r>
            <a:endParaRPr lang="en-US" sz="1400" dirty="0">
              <a:solidFill>
                <a:schemeClr val="accent4">
                  <a:lumMod val="60000"/>
                  <a:lumOff val="40000"/>
                </a:schemeClr>
              </a:solidFill>
            </a:endParaRPr>
          </a:p>
          <a:p>
            <a:endParaRPr lang="en-US" sz="1400" dirty="0"/>
          </a:p>
        </p:txBody>
      </p:sp>
      <p:pic>
        <p:nvPicPr>
          <p:cNvPr id="2" name="CoSS presentation.m4a" descr="CoSS presentation.m4a">
            <a:hlinkClick r:id="" action="ppaction://media"/>
            <a:extLst>
              <a:ext uri="{FF2B5EF4-FFF2-40B4-BE49-F238E27FC236}">
                <a16:creationId xmlns:a16="http://schemas.microsoft.com/office/drawing/2014/main" id="{0292B7B1-61EC-FE40-8C19-BADECB24FDF1}"/>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032976" y="3812507"/>
            <a:ext cx="812800" cy="812800"/>
          </a:xfrm>
          <a:prstGeom prst="rect">
            <a:avLst/>
          </a:prstGeom>
        </p:spPr>
      </p:pic>
    </p:spTree>
    <p:extLst>
      <p:ext uri="{BB962C8B-B14F-4D97-AF65-F5344CB8AC3E}">
        <p14:creationId xmlns:p14="http://schemas.microsoft.com/office/powerpoint/2010/main" val="3036170959"/>
      </p:ext>
    </p:extLst>
  </p:cSld>
  <p:clrMapOvr>
    <a:masterClrMapping/>
  </p:clrMapOvr>
  <mc:AlternateContent xmlns:mc="http://schemas.openxmlformats.org/markup-compatibility/2006">
    <mc:Choice xmlns:p14="http://schemas.microsoft.com/office/powerpoint/2010/main" Requires="p14">
      <p:transition spd="slow" p14:dur="2000" advTm="3772"/>
    </mc:Choice>
    <mc:Fallback>
      <p:transition spd="slow" advTm="3772"/>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2080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1135</TotalTime>
  <Words>686</Words>
  <Application>Microsoft Macintosh PowerPoint</Application>
  <PresentationFormat>Widescreen</PresentationFormat>
  <Paragraphs>43</Paragraphs>
  <Slides>1</Slides>
  <Notes>1</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Cera Allison Shae Clark</dc:creator>
  <cp:lastModifiedBy>Cera Allison Shae Clark</cp:lastModifiedBy>
  <cp:revision>22</cp:revision>
  <dcterms:created xsi:type="dcterms:W3CDTF">2021-04-12T01:23:06Z</dcterms:created>
  <dcterms:modified xsi:type="dcterms:W3CDTF">2021-04-16T04:53:14Z</dcterms:modified>
</cp:coreProperties>
</file>