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9" r:id="rId6"/>
    <p:sldId id="270" r:id="rId7"/>
    <p:sldId id="271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21"/>
    <p:restoredTop sz="95617"/>
  </p:normalViewPr>
  <p:slideViewPr>
    <p:cSldViewPr snapToGrid="0" snapToObjects="1">
      <p:cViewPr varScale="1">
        <p:scale>
          <a:sx n="101" d="100"/>
          <a:sy n="101" d="100"/>
        </p:scale>
        <p:origin x="768" y="192"/>
      </p:cViewPr>
      <p:guideLst/>
    </p:cSldViewPr>
  </p:slideViewPr>
  <p:outlineViewPr>
    <p:cViewPr>
      <p:scale>
        <a:sx n="33" d="100"/>
        <a:sy n="33" d="100"/>
      </p:scale>
      <p:origin x="0" y="-71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dirty="0"/>
              <a:t>4/19/21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dirty="0"/>
              <a:t>4/19/21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dirty="0"/>
              <a:t>4/19/21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t>4/19/21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dirty="0"/>
              <a:t>4/19/21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dirty="0"/>
              <a:t>4/19/21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dirty="0"/>
              <a:t>4/19/21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dirty="0"/>
              <a:t>4/19/21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dirty="0"/>
              <a:t>4/19/21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dirty="0"/>
              <a:t>4/19/21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4/19/21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dirty="0"/>
              <a:pPr/>
              <a:t>4/19/21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C96487F-6B9C-AD42-AFB7-0C9E701FE9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000" dirty="0">
                <a:latin typeface="Avenir Book" panose="02000503020000020003" pitchFamily="2" charset="0"/>
              </a:rPr>
              <a:t>Student: Kristen Daniel</a:t>
            </a:r>
          </a:p>
          <a:p>
            <a:r>
              <a:rPr lang="en-US" sz="2000" dirty="0">
                <a:latin typeface="Avenir Book" panose="02000503020000020003" pitchFamily="2" charset="0"/>
              </a:rPr>
              <a:t>Mentor: Dr. Thomas Pappas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4FC6FE-5E0D-D449-B52A-1B7B0FC5C5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Oboe reed adjustment: Suggestions for beginning reed makers</a:t>
            </a:r>
          </a:p>
        </p:txBody>
      </p:sp>
    </p:spTree>
    <p:extLst>
      <p:ext uri="{BB962C8B-B14F-4D97-AF65-F5344CB8AC3E}">
        <p14:creationId xmlns:p14="http://schemas.microsoft.com/office/powerpoint/2010/main" val="380830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586"/>
    </mc:Choice>
    <mc:Fallback xmlns="">
      <p:transition spd="slow" advTm="41586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CD11A91-12DA-D249-97D0-F35BAAD39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128FF0-A8F3-A84D-AD9D-F45BE326A8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7055" y="585216"/>
            <a:ext cx="2561099" cy="5943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E80A8F0-6CE8-4A4E-B191-33D03EBE6D48}"/>
              </a:ext>
            </a:extLst>
          </p:cNvPr>
          <p:cNvSpPr txBox="1"/>
          <p:nvPr/>
        </p:nvSpPr>
        <p:spPr>
          <a:xfrm>
            <a:off x="499704" y="1862675"/>
            <a:ext cx="55547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Define the tip and then clip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9826E2-52E8-434A-BE3B-BEF6A73D5B42}"/>
              </a:ext>
            </a:extLst>
          </p:cNvPr>
          <p:cNvSpPr txBox="1"/>
          <p:nvPr/>
        </p:nvSpPr>
        <p:spPr>
          <a:xfrm>
            <a:off x="499704" y="4232234"/>
            <a:ext cx="4645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Clip one blade shorter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79AA0A-7092-3B49-8B1A-45710811DDEE}"/>
              </a:ext>
            </a:extLst>
          </p:cNvPr>
          <p:cNvSpPr txBox="1"/>
          <p:nvPr/>
        </p:nvSpPr>
        <p:spPr>
          <a:xfrm>
            <a:off x="499704" y="3062331"/>
            <a:ext cx="5614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Rest and massage the heart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F14C00-F440-E74B-B70E-4BC53790F80E}"/>
              </a:ext>
            </a:extLst>
          </p:cNvPr>
          <p:cNvSpPr txBox="1"/>
          <p:nvPr/>
        </p:nvSpPr>
        <p:spPr>
          <a:xfrm>
            <a:off x="499704" y="3647459"/>
            <a:ext cx="34836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Slide the blades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DDEDE4-BAC7-6F49-AF2B-A2B6101B43FF}"/>
              </a:ext>
            </a:extLst>
          </p:cNvPr>
          <p:cNvSpPr txBox="1"/>
          <p:nvPr/>
        </p:nvSpPr>
        <p:spPr>
          <a:xfrm>
            <a:off x="499704" y="2445153"/>
            <a:ext cx="65037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Scrape an inverted “V” in the tip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45E98EC-25D3-614B-9BEC-FD7A625C18DE}"/>
              </a:ext>
            </a:extLst>
          </p:cNvPr>
          <p:cNvSpPr txBox="1"/>
          <p:nvPr/>
        </p:nvSpPr>
        <p:spPr>
          <a:xfrm>
            <a:off x="499704" y="4872162"/>
            <a:ext cx="4622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Check the reed length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C0CABCE-6F4C-714D-906F-17F26025D095}"/>
              </a:ext>
            </a:extLst>
          </p:cNvPr>
          <p:cNvSpPr txBox="1"/>
          <p:nvPr/>
        </p:nvSpPr>
        <p:spPr>
          <a:xfrm>
            <a:off x="499704" y="5512091"/>
            <a:ext cx="5567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Clip the reed to crow a “C”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E5D65A2-465F-464E-BE8E-A831CF2CDDCE}"/>
              </a:ext>
            </a:extLst>
          </p:cNvPr>
          <p:cNvCxnSpPr>
            <a:cxnSpLocks/>
            <a:stCxn id="10" idx="3"/>
          </p:cNvCxnSpPr>
          <p:nvPr/>
        </p:nvCxnSpPr>
        <p:spPr>
          <a:xfrm flipV="1">
            <a:off x="6113741" y="2331775"/>
            <a:ext cx="3668646" cy="1022944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320E0A4-5DAF-B341-954C-073FA2C5FA61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7003407" y="1959621"/>
            <a:ext cx="2539552" cy="77792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Half Frame 3">
            <a:extLst>
              <a:ext uri="{FF2B5EF4-FFF2-40B4-BE49-F238E27FC236}">
                <a16:creationId xmlns:a16="http://schemas.microsoft.com/office/drawing/2014/main" id="{467AA97E-21E8-0F4F-888D-6BAF7A313191}"/>
              </a:ext>
            </a:extLst>
          </p:cNvPr>
          <p:cNvSpPr/>
          <p:nvPr/>
        </p:nvSpPr>
        <p:spPr>
          <a:xfrm rot="2882182">
            <a:off x="9663315" y="1851796"/>
            <a:ext cx="508326" cy="550238"/>
          </a:xfrm>
          <a:prstGeom prst="halfFrame">
            <a:avLst>
              <a:gd name="adj1" fmla="val 10586"/>
              <a:gd name="adj2" fmla="val 9448"/>
            </a:avLst>
          </a:prstGeom>
          <a:solidFill>
            <a:schemeClr val="accent1">
              <a:alpha val="3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50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F7C3F-F622-844B-BAC6-EFA1A72BA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1ED855-98BF-0A40-96CD-ABA7D89048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0333" y="0"/>
            <a:ext cx="2955114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77D8E5D-D09D-FF49-AA7C-3BE56476E524}"/>
              </a:ext>
            </a:extLst>
          </p:cNvPr>
          <p:cNvSpPr txBox="1"/>
          <p:nvPr/>
        </p:nvSpPr>
        <p:spPr>
          <a:xfrm>
            <a:off x="285239" y="2085273"/>
            <a:ext cx="26420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Thin the tip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732CC2-D890-9F4C-949F-6081891EE031}"/>
              </a:ext>
            </a:extLst>
          </p:cNvPr>
          <p:cNvSpPr txBox="1"/>
          <p:nvPr/>
        </p:nvSpPr>
        <p:spPr>
          <a:xfrm>
            <a:off x="285239" y="3323118"/>
            <a:ext cx="85874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Dust the reed: from the heart through the tip and…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127B53-3904-6E40-A5A4-81D12A76B8BF}"/>
              </a:ext>
            </a:extLst>
          </p:cNvPr>
          <p:cNvSpPr txBox="1"/>
          <p:nvPr/>
        </p:nvSpPr>
        <p:spPr>
          <a:xfrm>
            <a:off x="1024128" y="4322784"/>
            <a:ext cx="76168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venir Book" panose="02000503020000020003" pitchFamily="2" charset="0"/>
              </a:rPr>
              <a:t>from the bottom of the heart to the back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EDC534-6DD0-664C-A8A5-88DC0C309358}"/>
              </a:ext>
            </a:extLst>
          </p:cNvPr>
          <p:cNvSpPr txBox="1"/>
          <p:nvPr/>
        </p:nvSpPr>
        <p:spPr>
          <a:xfrm>
            <a:off x="285239" y="5691475"/>
            <a:ext cx="85760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Scrape the reed from the tip and work back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7F6B8B74-B8C3-D14D-A61F-37D67AF336AA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2927309" y="1270001"/>
            <a:ext cx="7346991" cy="110766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B8955F-8E18-C040-A040-5106EF468C9C}"/>
              </a:ext>
            </a:extLst>
          </p:cNvPr>
          <p:cNvCxnSpPr>
            <a:cxnSpLocks/>
          </p:cNvCxnSpPr>
          <p:nvPr/>
        </p:nvCxnSpPr>
        <p:spPr>
          <a:xfrm flipV="1">
            <a:off x="5569379" y="2059874"/>
            <a:ext cx="4903359" cy="1322924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D8662A6-7989-6F47-B627-2AD71D7D2E37}"/>
              </a:ext>
            </a:extLst>
          </p:cNvPr>
          <p:cNvCxnSpPr>
            <a:cxnSpLocks/>
            <a:stCxn id="9" idx="3"/>
          </p:cNvCxnSpPr>
          <p:nvPr/>
        </p:nvCxnSpPr>
        <p:spPr>
          <a:xfrm flipV="1">
            <a:off x="8640957" y="3382798"/>
            <a:ext cx="2103243" cy="1232374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399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E93B6-BD16-E046-B24B-8F905DE8C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Loud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64909E-9A76-E049-B9DC-B9F7BB337F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6886" y="0"/>
            <a:ext cx="2955114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17847-253C-2640-86AD-B1B1180C9872}"/>
              </a:ext>
            </a:extLst>
          </p:cNvPr>
          <p:cNvSpPr txBox="1"/>
          <p:nvPr/>
        </p:nvSpPr>
        <p:spPr>
          <a:xfrm>
            <a:off x="196457" y="5629288"/>
            <a:ext cx="28857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Thin all parts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1DD728-8DE1-4349-B9E8-90936A93640D}"/>
              </a:ext>
            </a:extLst>
          </p:cNvPr>
          <p:cNvSpPr txBox="1"/>
          <p:nvPr/>
        </p:nvSpPr>
        <p:spPr>
          <a:xfrm>
            <a:off x="196457" y="4528367"/>
            <a:ext cx="83596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Make sure all the windows are thin enough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2BED41-8695-8F40-B4F1-E1BC4A16520D}"/>
              </a:ext>
            </a:extLst>
          </p:cNvPr>
          <p:cNvSpPr txBox="1"/>
          <p:nvPr/>
        </p:nvSpPr>
        <p:spPr>
          <a:xfrm>
            <a:off x="196457" y="2083086"/>
            <a:ext cx="73548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Clip one blade shorter than the other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ABEBD1-D905-6A4F-BDD6-4F94836A4BF5}"/>
              </a:ext>
            </a:extLst>
          </p:cNvPr>
          <p:cNvSpPr txBox="1"/>
          <p:nvPr/>
        </p:nvSpPr>
        <p:spPr>
          <a:xfrm>
            <a:off x="196457" y="3136612"/>
            <a:ext cx="90404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Massage the reed and scrape the edge of the heart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CEE1722-A348-3441-8BF8-DC505C0EB50B}"/>
              </a:ext>
            </a:extLst>
          </p:cNvPr>
          <p:cNvSpPr/>
          <p:nvPr/>
        </p:nvSpPr>
        <p:spPr>
          <a:xfrm>
            <a:off x="10529888" y="2250788"/>
            <a:ext cx="214312" cy="8428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BF1E7A5-83F0-2041-BD05-B27088AA6A3B}"/>
              </a:ext>
            </a:extLst>
          </p:cNvPr>
          <p:cNvSpPr/>
          <p:nvPr/>
        </p:nvSpPr>
        <p:spPr>
          <a:xfrm>
            <a:off x="10849989" y="2246458"/>
            <a:ext cx="214312" cy="8428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E739B11-7CFA-C248-83DA-9D321D1E99F4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7551356" y="1099996"/>
            <a:ext cx="2607057" cy="1275478"/>
          </a:xfrm>
          <a:prstGeom prst="straightConnector1">
            <a:avLst/>
          </a:prstGeom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39C77CD-2C1E-DD4C-A6B5-A4A3A4D82D63}"/>
              </a:ext>
            </a:extLst>
          </p:cNvPr>
          <p:cNvCxnSpPr>
            <a:cxnSpLocks/>
          </p:cNvCxnSpPr>
          <p:nvPr/>
        </p:nvCxnSpPr>
        <p:spPr>
          <a:xfrm flipV="1">
            <a:off x="8701088" y="2151778"/>
            <a:ext cx="1579011" cy="1134347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B42AEB7-AD9F-9F42-8BED-ED09AE52B6E9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8556118" y="3198685"/>
            <a:ext cx="1973770" cy="162207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089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2A7E6-9A47-4242-B083-614D97240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Quiet/Stuffy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1CAD3F-95EB-A648-A41D-AFF2A6E35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6886" y="0"/>
            <a:ext cx="2955114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6FFB35-52E5-7241-B1FA-3D615646CA35}"/>
              </a:ext>
            </a:extLst>
          </p:cNvPr>
          <p:cNvSpPr txBox="1"/>
          <p:nvPr/>
        </p:nvSpPr>
        <p:spPr>
          <a:xfrm>
            <a:off x="-72008" y="1992676"/>
            <a:ext cx="94121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Scrape the middle of the tip and the tip of the tip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E5BB65-45A1-574F-8ADE-42C51AFBDC40}"/>
              </a:ext>
            </a:extLst>
          </p:cNvPr>
          <p:cNvSpPr txBox="1"/>
          <p:nvPr/>
        </p:nvSpPr>
        <p:spPr>
          <a:xfrm>
            <a:off x="0" y="3061763"/>
            <a:ext cx="94121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Ease the transition between the tip and the heart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30E171-3634-8748-B7E3-61B2C5E25A1E}"/>
              </a:ext>
            </a:extLst>
          </p:cNvPr>
          <p:cNvSpPr txBox="1"/>
          <p:nvPr/>
        </p:nvSpPr>
        <p:spPr>
          <a:xfrm>
            <a:off x="-4387" y="4938830"/>
            <a:ext cx="92412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Scrape along the spine and focus on the top half of the heart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1709AE1-99D5-4A42-84DA-52177C957AD8}"/>
              </a:ext>
            </a:extLst>
          </p:cNvPr>
          <p:cNvSpPr txBox="1"/>
          <p:nvPr/>
        </p:nvSpPr>
        <p:spPr>
          <a:xfrm>
            <a:off x="-4387" y="4143970"/>
            <a:ext cx="60404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Dust the blend and the hump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AEA856-BED2-F043-AA3A-17026FEF8C2C}"/>
              </a:ext>
            </a:extLst>
          </p:cNvPr>
          <p:cNvSpPr txBox="1"/>
          <p:nvPr/>
        </p:nvSpPr>
        <p:spPr>
          <a:xfrm>
            <a:off x="48555" y="6105240"/>
            <a:ext cx="82076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Scrape lightly in the channels of the heart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24A7B8B-C5D9-8148-8321-931E00BFE6D5}"/>
              </a:ext>
            </a:extLst>
          </p:cNvPr>
          <p:cNvSpPr/>
          <p:nvPr/>
        </p:nvSpPr>
        <p:spPr>
          <a:xfrm>
            <a:off x="10972629" y="1605196"/>
            <a:ext cx="123235" cy="4743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8BF664F-4C15-D74A-B0DD-609D7A737E67}"/>
              </a:ext>
            </a:extLst>
          </p:cNvPr>
          <p:cNvCxnSpPr>
            <a:cxnSpLocks/>
          </p:cNvCxnSpPr>
          <p:nvPr/>
        </p:nvCxnSpPr>
        <p:spPr>
          <a:xfrm flipV="1">
            <a:off x="8408102" y="1918984"/>
            <a:ext cx="1758906" cy="1381798"/>
          </a:xfrm>
          <a:prstGeom prst="straightConnector1">
            <a:avLst/>
          </a:prstGeom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8E1E812-0A15-9748-A129-85E11C05432C}"/>
              </a:ext>
            </a:extLst>
          </p:cNvPr>
          <p:cNvCxnSpPr>
            <a:cxnSpLocks/>
          </p:cNvCxnSpPr>
          <p:nvPr/>
        </p:nvCxnSpPr>
        <p:spPr>
          <a:xfrm flipV="1">
            <a:off x="7493627" y="1605197"/>
            <a:ext cx="3250573" cy="3336775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B1BC8FC-F9FD-8E4D-B3E0-E94D6A474296}"/>
              </a:ext>
            </a:extLst>
          </p:cNvPr>
          <p:cNvCxnSpPr>
            <a:cxnSpLocks/>
          </p:cNvCxnSpPr>
          <p:nvPr/>
        </p:nvCxnSpPr>
        <p:spPr>
          <a:xfrm flipV="1">
            <a:off x="7875496" y="2204412"/>
            <a:ext cx="3125495" cy="4193216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148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884BA-E7A4-3448-A5C9-D8B0D6C6B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Chirping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41FF5C-6EDB-A84E-8D2C-D69D866647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6886" y="0"/>
            <a:ext cx="2955114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E6AC08E-9245-0A4F-B617-FDD7C61EB500}"/>
              </a:ext>
            </a:extLst>
          </p:cNvPr>
          <p:cNvSpPr txBox="1"/>
          <p:nvPr/>
        </p:nvSpPr>
        <p:spPr>
          <a:xfrm>
            <a:off x="275003" y="2619519"/>
            <a:ext cx="86565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4000" dirty="0">
                <a:latin typeface="Avenir Book" panose="02000503020000020003" pitchFamily="2" charset="0"/>
              </a:rPr>
              <a:t>Thin the corners then clip the reed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27DDD8-97B1-6A41-A2A2-3FED3050C29F}"/>
              </a:ext>
            </a:extLst>
          </p:cNvPr>
          <p:cNvSpPr txBox="1"/>
          <p:nvPr/>
        </p:nvSpPr>
        <p:spPr>
          <a:xfrm>
            <a:off x="275003" y="4186313"/>
            <a:ext cx="66315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4000" dirty="0">
                <a:latin typeface="Avenir Book" panose="02000503020000020003" pitchFamily="2" charset="0"/>
              </a:rPr>
              <a:t>Clip the corners of the tip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2BB1618-CBD1-854A-877A-E9CAA35F540D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8931540" y="1268990"/>
            <a:ext cx="1767683" cy="1704472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6BE6549-64AB-A243-85BD-7FC4C7194A34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6906562" y="1268990"/>
            <a:ext cx="3820366" cy="3271266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728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2E856C-7E75-1547-B271-373975746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3E910-2423-C340-A6FD-610A97543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390" y="2084832"/>
            <a:ext cx="9720073" cy="402336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en-US" dirty="0"/>
              <a:t>Daniel, S. (2017). [Painting].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King, N. A. (2012). </a:t>
            </a:r>
            <a:r>
              <a:rPr lang="en-US" i="1" dirty="0"/>
              <a:t>Making Reeds Start to Finish</a:t>
            </a:r>
            <a:r>
              <a:rPr lang="en-US" dirty="0"/>
              <a:t> (1303848063 959327346 K. 	Chavez, Ed.). </a:t>
            </a:r>
            <a:r>
              <a:rPr lang="en-US" dirty="0" err="1"/>
              <a:t>ReedeBooks</a:t>
            </a:r>
            <a:r>
              <a:rPr lang="en-US" dirty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Light, J. (1983). </a:t>
            </a:r>
            <a:r>
              <a:rPr lang="en-US" i="1" dirty="0"/>
              <a:t>The oboe reed book: A straight-talking guide to making and 	understanding oboe reeds</a:t>
            </a:r>
            <a:r>
              <a:rPr lang="en-US" dirty="0"/>
              <a:t>. Des Moines, IA: Jay Light.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Reed adjustment GUIDE. (n.d.). Retrieved April 11, 2021, from 	https://</a:t>
            </a:r>
            <a:r>
              <a:rPr lang="en-US" dirty="0" err="1"/>
              <a:t>www.public.asu.edu</a:t>
            </a:r>
            <a:r>
              <a:rPr lang="en-US" dirty="0"/>
              <a:t>/~</a:t>
            </a:r>
            <a:r>
              <a:rPr lang="en-US" dirty="0" err="1"/>
              <a:t>schuring</a:t>
            </a:r>
            <a:r>
              <a:rPr lang="en-US" dirty="0"/>
              <a:t>/Oboe/</a:t>
            </a:r>
            <a:r>
              <a:rPr lang="en-US" dirty="0" err="1"/>
              <a:t>Reedguide.html</a:t>
            </a:r>
            <a:endParaRPr lang="en-US" dirty="0"/>
          </a:p>
          <a:p>
            <a:pPr>
              <a:buFont typeface="Wingdings" pitchFamily="2" charset="2"/>
              <a:buChar char="v"/>
            </a:pPr>
            <a:r>
              <a:rPr lang="en-US" dirty="0"/>
              <a:t>Shalita, J. (2003). </a:t>
            </a:r>
            <a:r>
              <a:rPr lang="en-US" i="1" dirty="0"/>
              <a:t>Making oboe reeds: A basic guide to reed making</a:t>
            </a:r>
            <a:r>
              <a:rPr lang="en-US" dirty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en-US" dirty="0" err="1"/>
              <a:t>Weiger</a:t>
            </a:r>
            <a:r>
              <a:rPr lang="en-US" dirty="0"/>
              <a:t>, M. (1998). </a:t>
            </a:r>
            <a:r>
              <a:rPr lang="en-US" i="1" dirty="0"/>
              <a:t>Teaching woodwinds: A method and resource handbook for music educators</a:t>
            </a:r>
            <a:r>
              <a:rPr lang="en-US" dirty="0"/>
              <a:t> (pp. 304-305) (1303826956 959314036 W. Dietz, Author). New York, NY: Schirmer Books.</a:t>
            </a:r>
          </a:p>
          <a:p>
            <a:pPr>
              <a:buFont typeface="Wingdings" pitchFamily="2" charset="2"/>
              <a:buChar char="v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986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6B71E-8C4F-1247-ACF1-BF69E2251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oboe reed basics: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AB5956-F610-DA42-835A-A9DAA9E2E7F9}"/>
              </a:ext>
            </a:extLst>
          </p:cNvPr>
          <p:cNvSpPr txBox="1"/>
          <p:nvPr/>
        </p:nvSpPr>
        <p:spPr>
          <a:xfrm>
            <a:off x="177477" y="2301844"/>
            <a:ext cx="86773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/>
              <a:t> </a:t>
            </a:r>
            <a:r>
              <a:rPr lang="en-US" sz="3200" dirty="0">
                <a:latin typeface="Avenir Book" panose="02000503020000020003" pitchFamily="2" charset="0"/>
              </a:rPr>
              <a:t>…the most important part of the instrument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C8CE04-5DAE-E045-8E73-658E37D819DB}"/>
              </a:ext>
            </a:extLst>
          </p:cNvPr>
          <p:cNvSpPr txBox="1"/>
          <p:nvPr/>
        </p:nvSpPr>
        <p:spPr>
          <a:xfrm>
            <a:off x="180524" y="2841178"/>
            <a:ext cx="97200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 …can be either store-bought, or handmade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78D517-5D16-764C-A629-24903C697BFB}"/>
              </a:ext>
            </a:extLst>
          </p:cNvPr>
          <p:cNvSpPr txBox="1"/>
          <p:nvPr/>
        </p:nvSpPr>
        <p:spPr>
          <a:xfrm>
            <a:off x="180525" y="4614862"/>
            <a:ext cx="42841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 …</a:t>
            </a:r>
            <a:r>
              <a:rPr lang="en-US" sz="3200">
                <a:latin typeface="Avenir Book" panose="02000503020000020003" pitchFamily="2" charset="0"/>
              </a:rPr>
              <a:t>lasts three </a:t>
            </a:r>
            <a:r>
              <a:rPr lang="en-US" sz="3200" dirty="0">
                <a:latin typeface="Avenir Book" panose="02000503020000020003" pitchFamily="2" charset="0"/>
              </a:rPr>
              <a:t>weeks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EFDBDC-8EF3-7049-B0B5-4B56003140D7}"/>
              </a:ext>
            </a:extLst>
          </p:cNvPr>
          <p:cNvSpPr txBox="1"/>
          <p:nvPr/>
        </p:nvSpPr>
        <p:spPr>
          <a:xfrm>
            <a:off x="177477" y="3997687"/>
            <a:ext cx="6883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 …requires exacting specifications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30EFCC-E433-E942-A0EB-A2E102AF1370}"/>
              </a:ext>
            </a:extLst>
          </p:cNvPr>
          <p:cNvSpPr txBox="1"/>
          <p:nvPr/>
        </p:nvSpPr>
        <p:spPr>
          <a:xfrm>
            <a:off x="177477" y="3380512"/>
            <a:ext cx="46297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…notoriously variable</a:t>
            </a:r>
          </a:p>
        </p:txBody>
      </p:sp>
      <p:pic>
        <p:nvPicPr>
          <p:cNvPr id="9" name="Picture 8" descr="A picture containing food, indoor, container, meal&#10;&#10;Description automatically generated">
            <a:extLst>
              <a:ext uri="{FF2B5EF4-FFF2-40B4-BE49-F238E27FC236}">
                <a16:creationId xmlns:a16="http://schemas.microsoft.com/office/drawing/2014/main" id="{A878E2B6-2614-D04A-B0CA-733A391F4E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353" t="18703"/>
          <a:stretch/>
        </p:blipFill>
        <p:spPr>
          <a:xfrm rot="5400000">
            <a:off x="8459282" y="1757173"/>
            <a:ext cx="3976644" cy="333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8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754"/>
    </mc:Choice>
    <mc:Fallback xmlns="">
      <p:transition spd="slow" advTm="1467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57ED1-B554-1B46-BBF9-76FFEA0F5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66818" cy="1499616"/>
          </a:xfrm>
        </p:spPr>
        <p:txBody>
          <a:bodyPr>
            <a:normAutofit/>
          </a:bodyPr>
          <a:lstStyle/>
          <a:p>
            <a:r>
              <a:rPr lang="en-US" dirty="0"/>
              <a:t>What is a reed?</a:t>
            </a:r>
          </a:p>
        </p:txBody>
      </p:sp>
      <p:pic>
        <p:nvPicPr>
          <p:cNvPr id="5" name="Content Placeholder 4" descr="A picture containing indoor, wooden, wood, several&#10;&#10;Description automatically generated">
            <a:extLst>
              <a:ext uri="{FF2B5EF4-FFF2-40B4-BE49-F238E27FC236}">
                <a16:creationId xmlns:a16="http://schemas.microsoft.com/office/drawing/2014/main" id="{86B9344D-334C-2743-B4EF-A42E9E8146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506" r="18009"/>
          <a:stretch/>
        </p:blipFill>
        <p:spPr>
          <a:xfrm>
            <a:off x="7552266" y="10"/>
            <a:ext cx="4639734" cy="68579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BF28FB-55FC-204D-ABD4-E6D44CE0EB20}"/>
              </a:ext>
            </a:extLst>
          </p:cNvPr>
          <p:cNvSpPr txBox="1"/>
          <p:nvPr/>
        </p:nvSpPr>
        <p:spPr>
          <a:xfrm>
            <a:off x="237949" y="1617589"/>
            <a:ext cx="7394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venir Book" panose="02000503020000020003" pitchFamily="2" charset="0"/>
              </a:rPr>
              <a:t>A completed reed has a total of seven sections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2603CC-2110-AE4D-80A5-FEB9910EFF25}"/>
              </a:ext>
            </a:extLst>
          </p:cNvPr>
          <p:cNvSpPr txBox="1"/>
          <p:nvPr/>
        </p:nvSpPr>
        <p:spPr>
          <a:xfrm>
            <a:off x="237949" y="2653948"/>
            <a:ext cx="2577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Tip of the tip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41954F-0703-4143-9F94-9AF2F192CE09}"/>
              </a:ext>
            </a:extLst>
          </p:cNvPr>
          <p:cNvSpPr txBox="1"/>
          <p:nvPr/>
        </p:nvSpPr>
        <p:spPr>
          <a:xfrm>
            <a:off x="270330" y="3137083"/>
            <a:ext cx="10157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Tip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DFAA26-B475-AD40-AA66-D2B2DA8AFCA3}"/>
              </a:ext>
            </a:extLst>
          </p:cNvPr>
          <p:cNvSpPr txBox="1"/>
          <p:nvPr/>
        </p:nvSpPr>
        <p:spPr>
          <a:xfrm>
            <a:off x="274495" y="3679013"/>
            <a:ext cx="1603687" cy="539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Heart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398FC8-58D1-7E46-B208-E4927CFDE820}"/>
              </a:ext>
            </a:extLst>
          </p:cNvPr>
          <p:cNvSpPr txBox="1"/>
          <p:nvPr/>
        </p:nvSpPr>
        <p:spPr>
          <a:xfrm>
            <a:off x="270330" y="4180858"/>
            <a:ext cx="1229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Rails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0067FE-61B7-3B4F-A52F-AB4D2308138B}"/>
              </a:ext>
            </a:extLst>
          </p:cNvPr>
          <p:cNvSpPr txBox="1"/>
          <p:nvPr/>
        </p:nvSpPr>
        <p:spPr>
          <a:xfrm>
            <a:off x="270330" y="4704078"/>
            <a:ext cx="19838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Windows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9D612DB-24F6-BC4D-9568-3D259AAB0478}"/>
              </a:ext>
            </a:extLst>
          </p:cNvPr>
          <p:cNvSpPr txBox="1"/>
          <p:nvPr/>
        </p:nvSpPr>
        <p:spPr>
          <a:xfrm>
            <a:off x="270330" y="5227298"/>
            <a:ext cx="1412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Spine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223259-57CE-7845-9A34-E2A977D33226}"/>
              </a:ext>
            </a:extLst>
          </p:cNvPr>
          <p:cNvSpPr txBox="1"/>
          <p:nvPr/>
        </p:nvSpPr>
        <p:spPr>
          <a:xfrm>
            <a:off x="270330" y="5750518"/>
            <a:ext cx="1263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250911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880"/>
    </mc:Choice>
    <mc:Fallback xmlns="">
      <p:transition spd="slow" advTm="558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D0C07-EDE2-7047-954B-069505B30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8437372" cy="1499616"/>
          </a:xfrm>
        </p:spPr>
        <p:txBody>
          <a:bodyPr>
            <a:normAutofit/>
          </a:bodyPr>
          <a:lstStyle/>
          <a:p>
            <a:r>
              <a:rPr lang="en-US" dirty="0"/>
              <a:t>The process of reed making: Day one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224B32-8A2A-CA42-90A0-C37A58001D65}"/>
              </a:ext>
            </a:extLst>
          </p:cNvPr>
          <p:cNvSpPr txBox="1"/>
          <p:nvPr/>
        </p:nvSpPr>
        <p:spPr>
          <a:xfrm>
            <a:off x="224676" y="2084832"/>
            <a:ext cx="84373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Day one:</a:t>
            </a:r>
          </a:p>
          <a:p>
            <a:pPr>
              <a:buClr>
                <a:schemeClr val="accent1"/>
              </a:buClr>
            </a:pPr>
            <a:r>
              <a:rPr lang="en-US" sz="3200" dirty="0">
                <a:latin typeface="Avenir Book" panose="02000503020000020003" pitchFamily="2" charset="0"/>
              </a:rPr>
              <a:t>Splitting, pre-gouging, gouging, and shaping</a:t>
            </a:r>
          </a:p>
        </p:txBody>
      </p:sp>
      <p:pic>
        <p:nvPicPr>
          <p:cNvPr id="4" name="Picture 3" descr="A close-up of a shovel&#10;&#10;Description automatically generated with low confidence">
            <a:extLst>
              <a:ext uri="{FF2B5EF4-FFF2-40B4-BE49-F238E27FC236}">
                <a16:creationId xmlns:a16="http://schemas.microsoft.com/office/drawing/2014/main" id="{A9A9977D-862C-1045-9A5D-D9779E18A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9336" y="3429001"/>
            <a:ext cx="2061324" cy="29409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002F576-B72C-1E42-B8A0-096DADEB44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5894" y="3429000"/>
            <a:ext cx="2061324" cy="2940913"/>
          </a:xfrm>
          <a:prstGeom prst="rect">
            <a:avLst/>
          </a:prstGeom>
        </p:spPr>
      </p:pic>
      <p:pic>
        <p:nvPicPr>
          <p:cNvPr id="13" name="Picture 12" descr="A picture containing ground, outdoor, park, empty&#10;&#10;Description automatically generated">
            <a:extLst>
              <a:ext uri="{FF2B5EF4-FFF2-40B4-BE49-F238E27FC236}">
                <a16:creationId xmlns:a16="http://schemas.microsoft.com/office/drawing/2014/main" id="{B65DC6F7-B048-E543-ACD7-9FEEAE3A7F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9442" y="3428999"/>
            <a:ext cx="2061324" cy="2940914"/>
          </a:xfrm>
          <a:prstGeom prst="rect">
            <a:avLst/>
          </a:prstGeom>
        </p:spPr>
      </p:pic>
      <p:pic>
        <p:nvPicPr>
          <p:cNvPr id="15" name="Picture 14" descr="A picture containing ground, outdoor, concrete, cement&#10;&#10;Description automatically generated">
            <a:extLst>
              <a:ext uri="{FF2B5EF4-FFF2-40B4-BE49-F238E27FC236}">
                <a16:creationId xmlns:a16="http://schemas.microsoft.com/office/drawing/2014/main" id="{6D7BC88E-23B9-F747-8E37-75A934EC4A9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66" t="9078" b="3302"/>
          <a:stretch/>
        </p:blipFill>
        <p:spPr>
          <a:xfrm>
            <a:off x="9906000" y="3428999"/>
            <a:ext cx="2061324" cy="2940914"/>
          </a:xfrm>
          <a:prstGeom prst="rect">
            <a:avLst/>
          </a:prstGeom>
        </p:spPr>
      </p:pic>
      <p:pic>
        <p:nvPicPr>
          <p:cNvPr id="17" name="Picture 16" descr="A picture containing ground, outdoor&#10;&#10;Description automatically generated">
            <a:extLst>
              <a:ext uri="{FF2B5EF4-FFF2-40B4-BE49-F238E27FC236}">
                <a16:creationId xmlns:a16="http://schemas.microsoft.com/office/drawing/2014/main" id="{3EF6B353-8267-5245-B8D3-CBDC9B6C4B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224676" y="3428999"/>
            <a:ext cx="2162436" cy="2940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04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560"/>
    </mc:Choice>
    <mc:Fallback xmlns="">
      <p:transition spd="slow" advTm="3556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1F934-F5F7-4C42-9B8B-46B732A3F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 of reed making: Day two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97DDB2-C6B5-634D-9990-4BDF42DE7D91}"/>
              </a:ext>
            </a:extLst>
          </p:cNvPr>
          <p:cNvSpPr txBox="1"/>
          <p:nvPr/>
        </p:nvSpPr>
        <p:spPr>
          <a:xfrm>
            <a:off x="215900" y="2084832"/>
            <a:ext cx="672588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Day two:</a:t>
            </a:r>
          </a:p>
          <a:p>
            <a:pPr>
              <a:buClr>
                <a:schemeClr val="accent1"/>
              </a:buClr>
            </a:pPr>
            <a:r>
              <a:rPr lang="en-US" sz="3200" dirty="0">
                <a:latin typeface="Avenir Book" panose="02000503020000020003" pitchFamily="2" charset="0"/>
              </a:rPr>
              <a:t>Tying, scraping the tip, and clipping</a:t>
            </a:r>
          </a:p>
        </p:txBody>
      </p:sp>
      <p:pic>
        <p:nvPicPr>
          <p:cNvPr id="6" name="Picture 5" descr="A snail on a rock&#10;&#10;Description automatically generated with low confidence">
            <a:extLst>
              <a:ext uri="{FF2B5EF4-FFF2-40B4-BE49-F238E27FC236}">
                <a16:creationId xmlns:a16="http://schemas.microsoft.com/office/drawing/2014/main" id="{28300155-6154-024E-A0FE-48324D4E5F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75181" y="3599437"/>
            <a:ext cx="3499104" cy="2624328"/>
          </a:xfrm>
          <a:prstGeom prst="rect">
            <a:avLst/>
          </a:prstGeom>
        </p:spPr>
      </p:pic>
      <p:pic>
        <p:nvPicPr>
          <p:cNvPr id="8" name="Picture 7" descr="A picture containing ground, outdoor, accessory, blacktop&#10;&#10;Description automatically generated">
            <a:extLst>
              <a:ext uri="{FF2B5EF4-FFF2-40B4-BE49-F238E27FC236}">
                <a16:creationId xmlns:a16="http://schemas.microsoft.com/office/drawing/2014/main" id="{569E118C-397C-364A-AB40-F2CDD234EE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5103" y="3157538"/>
            <a:ext cx="2624328" cy="3503615"/>
          </a:xfrm>
          <a:prstGeom prst="rect">
            <a:avLst/>
          </a:prstGeom>
        </p:spPr>
      </p:pic>
      <p:pic>
        <p:nvPicPr>
          <p:cNvPr id="10" name="Picture 9" descr="A picture containing ground&#10;&#10;Description automatically generated">
            <a:extLst>
              <a:ext uri="{FF2B5EF4-FFF2-40B4-BE49-F238E27FC236}">
                <a16:creationId xmlns:a16="http://schemas.microsoft.com/office/drawing/2014/main" id="{2E803A3A-2B5D-BB40-B690-77451C659A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344192" y="3597182"/>
            <a:ext cx="3503615" cy="2624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887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8E87B-CBB1-1946-8DBB-A0F8001B4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The process of reed making: Day Three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A4141F-065E-2649-BC8F-E383574AD2D7}"/>
              </a:ext>
            </a:extLst>
          </p:cNvPr>
          <p:cNvSpPr txBox="1"/>
          <p:nvPr/>
        </p:nvSpPr>
        <p:spPr>
          <a:xfrm>
            <a:off x="1024128" y="1993900"/>
            <a:ext cx="4800237" cy="4114292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marL="285750" indent="-28575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Day three:</a:t>
            </a:r>
          </a:p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en-US" sz="3200" dirty="0">
                <a:latin typeface="Avenir Book" panose="02000503020000020003" pitchFamily="2" charset="0"/>
              </a:rPr>
              <a:t>Rough scrape</a:t>
            </a:r>
          </a:p>
        </p:txBody>
      </p:sp>
      <p:pic>
        <p:nvPicPr>
          <p:cNvPr id="14" name="Picture 13" descr="A picture containing wall, indoor&#10;&#10;Description automatically generated">
            <a:extLst>
              <a:ext uri="{FF2B5EF4-FFF2-40B4-BE49-F238E27FC236}">
                <a16:creationId xmlns:a16="http://schemas.microsoft.com/office/drawing/2014/main" id="{D8E61ED5-05C0-F542-9919-B2B5426EA0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48" t="23604" r="-1" b="23079"/>
          <a:stretch/>
        </p:blipFill>
        <p:spPr>
          <a:xfrm rot="5400000">
            <a:off x="5126887" y="2917020"/>
            <a:ext cx="4840484" cy="235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383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403E5-3185-F74C-B265-988E53A49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process of reed making: Day four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641334-A997-F04C-BC73-BDB7FEC77CE9}"/>
              </a:ext>
            </a:extLst>
          </p:cNvPr>
          <p:cNvSpPr txBox="1"/>
          <p:nvPr/>
        </p:nvSpPr>
        <p:spPr>
          <a:xfrm>
            <a:off x="1024128" y="2084832"/>
            <a:ext cx="49194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3200" dirty="0">
                <a:latin typeface="Avenir Book" panose="02000503020000020003" pitchFamily="2" charset="0"/>
              </a:rPr>
              <a:t>Day four:</a:t>
            </a:r>
          </a:p>
          <a:p>
            <a:pPr>
              <a:buClr>
                <a:schemeClr val="accent1"/>
              </a:buClr>
            </a:pPr>
            <a:r>
              <a:rPr lang="en-US" sz="3200" dirty="0">
                <a:latin typeface="Avenir Book" panose="02000503020000020003" pitchFamily="2" charset="0"/>
              </a:rPr>
              <a:t>Final adjustments</a:t>
            </a:r>
          </a:p>
        </p:txBody>
      </p:sp>
      <p:pic>
        <p:nvPicPr>
          <p:cNvPr id="6" name="Picture 5" descr="A close-up of a pen&#10;&#10;Description automatically generated with low confidence">
            <a:extLst>
              <a:ext uri="{FF2B5EF4-FFF2-40B4-BE49-F238E27FC236}">
                <a16:creationId xmlns:a16="http://schemas.microsoft.com/office/drawing/2014/main" id="{F30EA14C-DC94-FD4F-A61C-A47D2DC284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116" t="30032" r="2742" b="32014"/>
          <a:stretch/>
        </p:blipFill>
        <p:spPr>
          <a:xfrm rot="5400000">
            <a:off x="4802631" y="2973839"/>
            <a:ext cx="4987037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1527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A23430B4-C2B6-48DA-A79F-757492AF8E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5998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BEEC3F-21C0-DD4D-82DC-01BBC3DFF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459317"/>
            <a:ext cx="4389120" cy="174955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/>
              <a:t>What we’re focusing on 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153BDBF-1B08-496E-BED4-E0DE721A00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34CDD08-215B-9642-A2DD-6F25723BC82E}"/>
              </a:ext>
            </a:extLst>
          </p:cNvPr>
          <p:cNvSpPr txBox="1"/>
          <p:nvPr/>
        </p:nvSpPr>
        <p:spPr>
          <a:xfrm>
            <a:off x="1024129" y="2286000"/>
            <a:ext cx="3878071" cy="382186"/>
          </a:xfrm>
          <a:prstGeom prst="rect">
            <a:avLst/>
          </a:prstGeom>
        </p:spPr>
        <p:txBody>
          <a:bodyPr vert="horz" lIns="45720" tIns="45720" rIns="45720" bIns="45720" rtlCol="0">
            <a:no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en-US" sz="2400" dirty="0">
                <a:latin typeface="Avenir Book" panose="02000503020000020003" pitchFamily="2" charset="0"/>
              </a:rPr>
              <a:t>Six total adjustment types:</a:t>
            </a:r>
          </a:p>
        </p:txBody>
      </p:sp>
      <p:pic>
        <p:nvPicPr>
          <p:cNvPr id="14" name="Picture 13" descr="Qr code&#10;&#10;Description automatically generated">
            <a:extLst>
              <a:ext uri="{FF2B5EF4-FFF2-40B4-BE49-F238E27FC236}">
                <a16:creationId xmlns:a16="http://schemas.microsoft.com/office/drawing/2014/main" id="{4FA5FC44-3921-484C-867E-EF558C30C7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6116" y="1342665"/>
            <a:ext cx="4175762" cy="41757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ED8D0D2-4113-174E-8BCA-9654421EF86C}"/>
              </a:ext>
            </a:extLst>
          </p:cNvPr>
          <p:cNvSpPr txBox="1"/>
          <p:nvPr/>
        </p:nvSpPr>
        <p:spPr>
          <a:xfrm>
            <a:off x="463953" y="2759519"/>
            <a:ext cx="14302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Sharp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FCC7FB-878C-2842-8C07-65F5BEE25523}"/>
              </a:ext>
            </a:extLst>
          </p:cNvPr>
          <p:cNvSpPr txBox="1"/>
          <p:nvPr/>
        </p:nvSpPr>
        <p:spPr>
          <a:xfrm>
            <a:off x="463953" y="3282739"/>
            <a:ext cx="10967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Flat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BD0F50-C133-7545-9A2B-3ACE147DA16E}"/>
              </a:ext>
            </a:extLst>
          </p:cNvPr>
          <p:cNvSpPr txBox="1"/>
          <p:nvPr/>
        </p:nvSpPr>
        <p:spPr>
          <a:xfrm>
            <a:off x="445296" y="3827423"/>
            <a:ext cx="1282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Hard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859881F-F898-AD46-BC99-F15E8A1A0EDF}"/>
              </a:ext>
            </a:extLst>
          </p:cNvPr>
          <p:cNvSpPr txBox="1"/>
          <p:nvPr/>
        </p:nvSpPr>
        <p:spPr>
          <a:xfrm>
            <a:off x="475753" y="4372107"/>
            <a:ext cx="13179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Loud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ADC81A-3348-3F46-A1C3-BD73D0197E4C}"/>
              </a:ext>
            </a:extLst>
          </p:cNvPr>
          <p:cNvSpPr txBox="1"/>
          <p:nvPr/>
        </p:nvSpPr>
        <p:spPr>
          <a:xfrm>
            <a:off x="434864" y="4897926"/>
            <a:ext cx="2441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Quiet/Stuffy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DE6801-81EE-4D44-BFC8-F77D9FFD2458}"/>
              </a:ext>
            </a:extLst>
          </p:cNvPr>
          <p:cNvSpPr txBox="1"/>
          <p:nvPr/>
        </p:nvSpPr>
        <p:spPr>
          <a:xfrm>
            <a:off x="463953" y="5466674"/>
            <a:ext cx="1890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Chirping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B42B6F-A7B9-FF4A-9521-F33A0C351CCA}"/>
              </a:ext>
            </a:extLst>
          </p:cNvPr>
          <p:cNvSpPr txBox="1"/>
          <p:nvPr/>
        </p:nvSpPr>
        <p:spPr>
          <a:xfrm>
            <a:off x="7039959" y="5744098"/>
            <a:ext cx="42080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latin typeface="Avenir Book" panose="02000503020000020003" pitchFamily="2" charset="0"/>
              </a:rPr>
              <a:t>www.kristensoboe.net</a:t>
            </a:r>
            <a:endParaRPr lang="en-US" sz="3200" dirty="0">
              <a:latin typeface="Avenir Boo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63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EBC5D-B732-DD49-B5C5-B0EC5FBCA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D6538E-8119-B945-8CE3-16641ACD9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7091" y="0"/>
            <a:ext cx="3194909" cy="68233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68BFFD-861A-744A-97E4-7437A264E14A}"/>
              </a:ext>
            </a:extLst>
          </p:cNvPr>
          <p:cNvSpPr txBox="1"/>
          <p:nvPr/>
        </p:nvSpPr>
        <p:spPr>
          <a:xfrm>
            <a:off x="2044700" y="24257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A3CF9B-67CD-2347-9228-3B144DDCD1F1}"/>
              </a:ext>
            </a:extLst>
          </p:cNvPr>
          <p:cNvSpPr txBox="1"/>
          <p:nvPr/>
        </p:nvSpPr>
        <p:spPr>
          <a:xfrm>
            <a:off x="2387100" y="415991"/>
            <a:ext cx="40671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Clip the blades evenly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DE1182-75D8-1A40-BF7C-D95F21E0AD87}"/>
              </a:ext>
            </a:extLst>
          </p:cNvPr>
          <p:cNvSpPr txBox="1"/>
          <p:nvPr/>
        </p:nvSpPr>
        <p:spPr>
          <a:xfrm>
            <a:off x="2387100" y="1017099"/>
            <a:ext cx="23423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Thin the tip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F90A36-7597-CE4F-B9E5-2A091E889031}"/>
              </a:ext>
            </a:extLst>
          </p:cNvPr>
          <p:cNvSpPr txBox="1"/>
          <p:nvPr/>
        </p:nvSpPr>
        <p:spPr>
          <a:xfrm>
            <a:off x="2387100" y="1619577"/>
            <a:ext cx="31678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Lengthen the tip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B391D3-B2E4-F74C-94B0-FD119453B321}"/>
              </a:ext>
            </a:extLst>
          </p:cNvPr>
          <p:cNvSpPr txBox="1"/>
          <p:nvPr/>
        </p:nvSpPr>
        <p:spPr>
          <a:xfrm>
            <a:off x="2387100" y="2129228"/>
            <a:ext cx="41088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Smooth the transitions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C4132C-DCD8-D942-B60C-EA1DC24B7BD9}"/>
              </a:ext>
            </a:extLst>
          </p:cNvPr>
          <p:cNvSpPr txBox="1"/>
          <p:nvPr/>
        </p:nvSpPr>
        <p:spPr>
          <a:xfrm>
            <a:off x="2387100" y="2731706"/>
            <a:ext cx="47323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Dust the sides of the heart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612A86F-DA78-5541-8DBF-8AD975C85628}"/>
              </a:ext>
            </a:extLst>
          </p:cNvPr>
          <p:cNvSpPr txBox="1"/>
          <p:nvPr/>
        </p:nvSpPr>
        <p:spPr>
          <a:xfrm>
            <a:off x="2387100" y="3334184"/>
            <a:ext cx="4007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Thin the overall hump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BC60420-9A89-784A-B271-9A1B260215E4}"/>
              </a:ext>
            </a:extLst>
          </p:cNvPr>
          <p:cNvSpPr txBox="1"/>
          <p:nvPr/>
        </p:nvSpPr>
        <p:spPr>
          <a:xfrm>
            <a:off x="2363135" y="3936662"/>
            <a:ext cx="45175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Scrape in the upper back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C730B7-EA91-E942-BDB6-2879D649E6FD}"/>
              </a:ext>
            </a:extLst>
          </p:cNvPr>
          <p:cNvSpPr txBox="1"/>
          <p:nvPr/>
        </p:nvSpPr>
        <p:spPr>
          <a:xfrm>
            <a:off x="2363135" y="4539140"/>
            <a:ext cx="60098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Scoot the thread towards the back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7CA81C4-C6E7-344C-97DD-86BFA2875D60}"/>
              </a:ext>
            </a:extLst>
          </p:cNvPr>
          <p:cNvSpPr txBox="1"/>
          <p:nvPr/>
        </p:nvSpPr>
        <p:spPr>
          <a:xfrm>
            <a:off x="2363135" y="5141618"/>
            <a:ext cx="36856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Slip the blades over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730618F-E713-CD46-BCB3-170B78AE26DA}"/>
              </a:ext>
            </a:extLst>
          </p:cNvPr>
          <p:cNvSpPr txBox="1"/>
          <p:nvPr/>
        </p:nvSpPr>
        <p:spPr>
          <a:xfrm>
            <a:off x="2363135" y="5744096"/>
            <a:ext cx="27285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800" dirty="0">
                <a:latin typeface="Avenir Book" panose="02000503020000020003" pitchFamily="2" charset="0"/>
              </a:rPr>
              <a:t>Soak the reed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D1550440-C7F1-F543-B13B-04CB5A0D8C70}"/>
              </a:ext>
            </a:extLst>
          </p:cNvPr>
          <p:cNvCxnSpPr>
            <a:cxnSpLocks/>
            <a:stCxn id="25" idx="3"/>
          </p:cNvCxnSpPr>
          <p:nvPr/>
        </p:nvCxnSpPr>
        <p:spPr>
          <a:xfrm flipV="1">
            <a:off x="8372985" y="3857406"/>
            <a:ext cx="1959937" cy="943344"/>
          </a:xfrm>
          <a:prstGeom prst="straightConnector1">
            <a:avLst/>
          </a:prstGeom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C2EFA88C-0619-A447-9826-41517130B966}"/>
              </a:ext>
            </a:extLst>
          </p:cNvPr>
          <p:cNvCxnSpPr>
            <a:cxnSpLocks/>
            <a:stCxn id="23" idx="3"/>
          </p:cNvCxnSpPr>
          <p:nvPr/>
        </p:nvCxnSpPr>
        <p:spPr>
          <a:xfrm flipV="1">
            <a:off x="6880718" y="3369046"/>
            <a:ext cx="3452204" cy="829226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F779B4A3-1B17-884D-A2F5-AE747A74DF3B}"/>
              </a:ext>
            </a:extLst>
          </p:cNvPr>
          <p:cNvCxnSpPr>
            <a:cxnSpLocks/>
            <a:stCxn id="22" idx="3"/>
          </p:cNvCxnSpPr>
          <p:nvPr/>
        </p:nvCxnSpPr>
        <p:spPr>
          <a:xfrm flipV="1">
            <a:off x="6394928" y="2251032"/>
            <a:ext cx="3752372" cy="1344762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74C23A7A-70ED-A94B-949A-3A567C1B3C9B}"/>
              </a:ext>
            </a:extLst>
          </p:cNvPr>
          <p:cNvCxnSpPr>
            <a:cxnSpLocks/>
            <a:stCxn id="14" idx="3"/>
          </p:cNvCxnSpPr>
          <p:nvPr/>
        </p:nvCxnSpPr>
        <p:spPr>
          <a:xfrm flipV="1">
            <a:off x="7119486" y="1973268"/>
            <a:ext cx="2926764" cy="1020048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B448386B-D0F1-3C4F-82B4-06A1029EB154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5554955" y="1505457"/>
            <a:ext cx="4507733" cy="37573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781CCFDC-8A6E-C04A-8611-E325EA8CC40B}"/>
              </a:ext>
            </a:extLst>
          </p:cNvPr>
          <p:cNvCxnSpPr>
            <a:cxnSpLocks/>
            <a:stCxn id="4" idx="3"/>
          </p:cNvCxnSpPr>
          <p:nvPr/>
        </p:nvCxnSpPr>
        <p:spPr>
          <a:xfrm flipV="1">
            <a:off x="4729408" y="1253553"/>
            <a:ext cx="5316842" cy="25156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BD95F876-86FF-5E4E-920D-FF93778EF6B8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6454239" y="677601"/>
            <a:ext cx="3500224" cy="279459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777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4" grpId="0"/>
      <p:bldP spid="22" grpId="0"/>
      <p:bldP spid="23" grpId="0"/>
      <p:bldP spid="2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1479</TotalTime>
  <Words>535</Words>
  <Application>Microsoft Macintosh PowerPoint</Application>
  <PresentationFormat>Widescreen</PresentationFormat>
  <Paragraphs>84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Avenir Book</vt:lpstr>
      <vt:lpstr>Tw Cen MT</vt:lpstr>
      <vt:lpstr>Tw Cen MT Condensed</vt:lpstr>
      <vt:lpstr>Wingdings</vt:lpstr>
      <vt:lpstr>Wingdings 3</vt:lpstr>
      <vt:lpstr>Integral</vt:lpstr>
      <vt:lpstr>Oboe reed adjustment: Suggestions for beginning reed makers</vt:lpstr>
      <vt:lpstr>oboe reed basics:</vt:lpstr>
      <vt:lpstr>What is a reed?</vt:lpstr>
      <vt:lpstr>The process of reed making: Day one</vt:lpstr>
      <vt:lpstr>The process of reed making: Day two</vt:lpstr>
      <vt:lpstr>The process of reed making: Day Three</vt:lpstr>
      <vt:lpstr>The process of reed making: Day four</vt:lpstr>
      <vt:lpstr>What we’re focusing on </vt:lpstr>
      <vt:lpstr>sharp</vt:lpstr>
      <vt:lpstr>Flat</vt:lpstr>
      <vt:lpstr>Hard</vt:lpstr>
      <vt:lpstr>Loud</vt:lpstr>
      <vt:lpstr>Quiet/Stuffy</vt:lpstr>
      <vt:lpstr>Chirping</vt:lpstr>
      <vt:lpstr>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Variables in Oboe Reed Craftsmanship and Their Impact on Reed Performance</dc:title>
  <dc:creator>Microsoft Office User</dc:creator>
  <cp:lastModifiedBy>Kristen Daniel</cp:lastModifiedBy>
  <cp:revision>176</cp:revision>
  <dcterms:created xsi:type="dcterms:W3CDTF">2021-03-13T00:56:58Z</dcterms:created>
  <dcterms:modified xsi:type="dcterms:W3CDTF">2021-04-19T20:13:15Z</dcterms:modified>
</cp:coreProperties>
</file>