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72" r:id="rId9"/>
    <p:sldId id="273" r:id="rId10"/>
    <p:sldId id="263" r:id="rId11"/>
    <p:sldId id="270" r:id="rId12"/>
    <p:sldId id="271" r:id="rId13"/>
    <p:sldId id="264" r:id="rId14"/>
    <p:sldId id="265" r:id="rId15"/>
    <p:sldId id="275" r:id="rId16"/>
    <p:sldId id="276" r:id="rId17"/>
    <p:sldId id="281" r:id="rId18"/>
    <p:sldId id="266" r:id="rId19"/>
    <p:sldId id="274" r:id="rId20"/>
    <p:sldId id="282" r:id="rId21"/>
    <p:sldId id="284" r:id="rId22"/>
    <p:sldId id="285" r:id="rId23"/>
    <p:sldId id="269" r:id="rId24"/>
    <p:sldId id="283" r:id="rId25"/>
    <p:sldId id="286" r:id="rId26"/>
    <p:sldId id="287"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83" d="100"/>
          <a:sy n="83" d="100"/>
        </p:scale>
        <p:origin x="1450" y="67"/>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8CF2D34-54A7-6F4A-9DE4-1AEB833C4506}" type="datetimeFigureOut">
              <a:rPr lang="en-US" smtClean="0"/>
              <a:t>3/8/2017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B039AFB-55D3-D142-A5ED-5DA11F34685F}" type="slidenum">
              <a:rPr lang="en-US" smtClean="0"/>
              <a:t>‹#›</a:t>
            </a:fld>
            <a:endParaRPr lang="en-US"/>
          </a:p>
        </p:txBody>
      </p:sp>
    </p:spTree>
    <p:extLst>
      <p:ext uri="{BB962C8B-B14F-4D97-AF65-F5344CB8AC3E}">
        <p14:creationId xmlns:p14="http://schemas.microsoft.com/office/powerpoint/2010/main" val="64030095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039AFB-55D3-D142-A5ED-5DA11F34685F}" type="slidenum">
              <a:rPr lang="en-US" smtClean="0"/>
              <a:t>2</a:t>
            </a:fld>
            <a:endParaRPr lang="en-US"/>
          </a:p>
        </p:txBody>
      </p:sp>
    </p:spTree>
    <p:extLst>
      <p:ext uri="{BB962C8B-B14F-4D97-AF65-F5344CB8AC3E}">
        <p14:creationId xmlns:p14="http://schemas.microsoft.com/office/powerpoint/2010/main" val="35279532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B039AFB-55D3-D142-A5ED-5DA11F34685F}" type="slidenum">
              <a:rPr lang="en-US" smtClean="0"/>
              <a:t>12</a:t>
            </a:fld>
            <a:endParaRPr lang="en-US"/>
          </a:p>
        </p:txBody>
      </p:sp>
    </p:spTree>
    <p:extLst>
      <p:ext uri="{BB962C8B-B14F-4D97-AF65-F5344CB8AC3E}">
        <p14:creationId xmlns:p14="http://schemas.microsoft.com/office/powerpoint/2010/main" val="165203739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D9E02A2-5791-5B48-9FEB-ECE00420FDF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4458918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9E02A2-5791-5B48-9FEB-ECE00420FDF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33928117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9E02A2-5791-5B48-9FEB-ECE00420FDF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29880966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D9E02A2-5791-5B48-9FEB-ECE00420FDF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13538998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D9E02A2-5791-5B48-9FEB-ECE00420FDFC}" type="datetimeFigureOut">
              <a:rPr lang="en-US" smtClean="0"/>
              <a:t>3/8/2017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119181904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D9E02A2-5791-5B48-9FEB-ECE00420FDF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16310766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D9E02A2-5791-5B48-9FEB-ECE00420FDFC}" type="datetimeFigureOut">
              <a:rPr lang="en-US" smtClean="0"/>
              <a:t>3/8/2017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35453030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D9E02A2-5791-5B48-9FEB-ECE00420FDFC}" type="datetimeFigureOut">
              <a:rPr lang="en-US" smtClean="0"/>
              <a:t>3/8/2017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3136635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9E02A2-5791-5B48-9FEB-ECE00420FDFC}" type="datetimeFigureOut">
              <a:rPr lang="en-US" smtClean="0"/>
              <a:t>3/8/2017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1559627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9E02A2-5791-5B48-9FEB-ECE00420FDF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2583795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D9E02A2-5791-5B48-9FEB-ECE00420FDFC}" type="datetimeFigureOut">
              <a:rPr lang="en-US" smtClean="0"/>
              <a:t>3/8/2017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CE71ACD-B8A3-5C47-BAF5-ACF8DD50E50B}" type="slidenum">
              <a:rPr lang="en-US" smtClean="0"/>
              <a:t>‹#›</a:t>
            </a:fld>
            <a:endParaRPr lang="en-US"/>
          </a:p>
        </p:txBody>
      </p:sp>
    </p:spTree>
    <p:extLst>
      <p:ext uri="{BB962C8B-B14F-4D97-AF65-F5344CB8AC3E}">
        <p14:creationId xmlns:p14="http://schemas.microsoft.com/office/powerpoint/2010/main" val="19322483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9E02A2-5791-5B48-9FEB-ECE00420FDFC}" type="datetimeFigureOut">
              <a:rPr lang="en-US" smtClean="0"/>
              <a:t>3/8/2017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71ACD-B8A3-5C47-BAF5-ACF8DD50E50B}" type="slidenum">
              <a:rPr lang="en-US" smtClean="0"/>
              <a:t>‹#›</a:t>
            </a:fld>
            <a:endParaRPr lang="en-US"/>
          </a:p>
        </p:txBody>
      </p:sp>
    </p:spTree>
    <p:extLst>
      <p:ext uri="{BB962C8B-B14F-4D97-AF65-F5344CB8AC3E}">
        <p14:creationId xmlns:p14="http://schemas.microsoft.com/office/powerpoint/2010/main" val="407916466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7.xml"/><Relationship Id="rId1" Type="http://schemas.openxmlformats.org/officeDocument/2006/relationships/vmlDrawing" Target="../drawings/vmlDrawing1.vml"/><Relationship Id="rId5" Type="http://schemas.openxmlformats.org/officeDocument/2006/relationships/image" Target="../media/image2.png"/><Relationship Id="rId4" Type="http://schemas.openxmlformats.org/officeDocument/2006/relationships/package" Target="../embeddings/Microsoft_Word_Document.docx"/></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nces.ed.gov/ipeds/" TargetMode="External"/><Relationship Id="rId2" Type="http://schemas.openxmlformats.org/officeDocument/2006/relationships/hyperlink" Target="http://www.moreheadstate.edu/milestone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choolbasedscholars.nku.edu/content/schoolbasedscholars/teach-for-us.html" TargetMode="External"/><Relationship Id="rId2" Type="http://schemas.openxmlformats.org/officeDocument/2006/relationships/hyperlink" Target="http://schoolbasedscholars.nku.edu/content/schoolbasedscholars/faq.html#4"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Making Data Great Again</a:t>
            </a:r>
            <a:endParaRPr lang="en-US" sz="4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Subtitle 2"/>
          <p:cNvSpPr>
            <a:spLocks noGrp="1"/>
          </p:cNvSpPr>
          <p:nvPr>
            <p:ph type="subTitle" idx="1"/>
          </p:nvPr>
        </p:nvSpPr>
        <p:spPr>
          <a:xfrm>
            <a:off x="1371600" y="3600450"/>
            <a:ext cx="6400800" cy="2038350"/>
          </a:xfrm>
        </p:spPr>
        <p:txBody>
          <a:bodyPr>
            <a:normAutofit/>
          </a:bodyPr>
          <a:lstStyle/>
          <a:p>
            <a:r>
              <a:rPr lang="en-US" sz="4000" dirty="0" smtClean="0"/>
              <a:t>The 411 on FTE Ratios</a:t>
            </a:r>
            <a:endParaRPr lang="en-US" sz="4000" dirty="0"/>
          </a:p>
        </p:txBody>
      </p:sp>
    </p:spTree>
    <p:extLst>
      <p:ext uri="{BB962C8B-B14F-4D97-AF65-F5344CB8AC3E}">
        <p14:creationId xmlns:p14="http://schemas.microsoft.com/office/powerpoint/2010/main" val="96616897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Real Distinction</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623681" y="1417638"/>
            <a:ext cx="7540858" cy="4853505"/>
          </a:xfrm>
        </p:spPr>
        <p:txBody>
          <a:bodyPr>
            <a:normAutofit/>
          </a:bodyPr>
          <a:lstStyle/>
          <a:p>
            <a:pPr lvl="1">
              <a:buFont typeface="Arial"/>
              <a:buChar char="•"/>
            </a:pPr>
            <a:r>
              <a:rPr lang="en-US" dirty="0" smtClean="0"/>
              <a:t>The </a:t>
            </a:r>
            <a:r>
              <a:rPr lang="en-US" dirty="0"/>
              <a:t>true distinction </a:t>
            </a:r>
            <a:r>
              <a:rPr lang="en-US" dirty="0" smtClean="0"/>
              <a:t>between our Early College and other dual enrollment programs in the state resides </a:t>
            </a:r>
            <a:r>
              <a:rPr lang="en-US" dirty="0"/>
              <a:t>in fees: </a:t>
            </a:r>
            <a:r>
              <a:rPr lang="en-US" dirty="0" smtClean="0"/>
              <a:t>NKU, like other schools, </a:t>
            </a:r>
            <a:r>
              <a:rPr lang="en-US" dirty="0"/>
              <a:t>charges a </a:t>
            </a:r>
            <a:r>
              <a:rPr lang="en-US" dirty="0" smtClean="0"/>
              <a:t>fee for dual enrollment classes; </a:t>
            </a:r>
            <a:r>
              <a:rPr lang="en-US" dirty="0"/>
              <a:t>we do not.  </a:t>
            </a:r>
            <a:endParaRPr lang="en-US" dirty="0" smtClean="0"/>
          </a:p>
          <a:p>
            <a:pPr lvl="1">
              <a:buFont typeface="Arial"/>
              <a:buChar char="•"/>
            </a:pPr>
            <a:r>
              <a:rPr lang="en-US" dirty="0" smtClean="0"/>
              <a:t>The </a:t>
            </a:r>
            <a:r>
              <a:rPr lang="en-US" dirty="0"/>
              <a:t>IPEDS </a:t>
            </a:r>
            <a:r>
              <a:rPr lang="en-US" dirty="0" smtClean="0"/>
              <a:t>data, which is not concerned with course fees, thus </a:t>
            </a:r>
            <a:r>
              <a:rPr lang="en-US" dirty="0"/>
              <a:t>offers a meaningful </a:t>
            </a:r>
            <a:r>
              <a:rPr lang="en-US" dirty="0" smtClean="0"/>
              <a:t>comparison of what Senate wished to explore: undergraduate instructor/student ratios. </a:t>
            </a:r>
            <a:endParaRPr lang="en-US" dirty="0"/>
          </a:p>
        </p:txBody>
      </p:sp>
    </p:spTree>
    <p:extLst>
      <p:ext uri="{BB962C8B-B14F-4D97-AF65-F5344CB8AC3E}">
        <p14:creationId xmlns:p14="http://schemas.microsoft.com/office/powerpoint/2010/main" val="2723709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Noted Difference</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889001" y="1327112"/>
            <a:ext cx="7536350" cy="4583544"/>
          </a:xfrm>
        </p:spPr>
        <p:txBody>
          <a:bodyPr>
            <a:normAutofit fontScale="92500" lnSpcReduction="10000"/>
          </a:bodyPr>
          <a:lstStyle/>
          <a:p>
            <a:r>
              <a:rPr lang="en-US" dirty="0" smtClean="0"/>
              <a:t>The issue of faculty/student ratios came to the Senate’s attention when Senate leadership learned that MSU was being spoken of in state higher education circles as having the weakest faculty to student ratio.  </a:t>
            </a:r>
          </a:p>
          <a:p>
            <a:r>
              <a:rPr lang="en-US" dirty="0" smtClean="0"/>
              <a:t>On May 18, 2016, Northern Kentucky University's administration </a:t>
            </a:r>
            <a:r>
              <a:rPr lang="en-US" dirty="0"/>
              <a:t>presented its </a:t>
            </a:r>
            <a:r>
              <a:rPr lang="en-US" dirty="0" smtClean="0"/>
              <a:t>Board of Regents </a:t>
            </a:r>
            <a:r>
              <a:rPr lang="en-US" dirty="0"/>
              <a:t>with an </a:t>
            </a:r>
            <a:r>
              <a:rPr lang="en-US" dirty="0" smtClean="0"/>
              <a:t>IPEDS analysis </a:t>
            </a:r>
            <a:r>
              <a:rPr lang="en-US" dirty="0"/>
              <a:t>showing MSU has the lowest number of faculty </a:t>
            </a:r>
            <a:r>
              <a:rPr lang="en-US" dirty="0" smtClean="0"/>
              <a:t>to </a:t>
            </a:r>
            <a:r>
              <a:rPr lang="en-US" dirty="0"/>
              <a:t>1000 FTE </a:t>
            </a:r>
            <a:r>
              <a:rPr lang="en-US" dirty="0" smtClean="0"/>
              <a:t>students.  </a:t>
            </a:r>
            <a:endParaRPr lang="en-US" dirty="0"/>
          </a:p>
        </p:txBody>
      </p:sp>
    </p:spTree>
    <p:extLst>
      <p:ext uri="{BB962C8B-B14F-4D97-AF65-F5344CB8AC3E}">
        <p14:creationId xmlns:p14="http://schemas.microsoft.com/office/powerpoint/2010/main" val="1542436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Object 3"/>
          <p:cNvGraphicFramePr>
            <a:graphicFrameLocks noChangeAspect="1"/>
          </p:cNvGraphicFramePr>
          <p:nvPr>
            <p:extLst>
              <p:ext uri="{D42A27DB-BD31-4B8C-83A1-F6EECF244321}">
                <p14:modId xmlns:p14="http://schemas.microsoft.com/office/powerpoint/2010/main" val="753341055"/>
              </p:ext>
            </p:extLst>
          </p:nvPr>
        </p:nvGraphicFramePr>
        <p:xfrm>
          <a:off x="1119910" y="809471"/>
          <a:ext cx="7010424" cy="5582805"/>
        </p:xfrm>
        <a:graphic>
          <a:graphicData uri="http://schemas.openxmlformats.org/presentationml/2006/ole">
            <mc:AlternateContent xmlns:mc="http://schemas.openxmlformats.org/markup-compatibility/2006">
              <mc:Choice xmlns:v="urn:schemas-microsoft-com:vml" Requires="v">
                <p:oleObj spid="_x0000_s1062" name="Document" r:id="rId4" imgW="7670800" imgH="6108700" progId="Word.Document.12">
                  <p:embed/>
                </p:oleObj>
              </mc:Choice>
              <mc:Fallback>
                <p:oleObj name="Document" r:id="rId4" imgW="7670800" imgH="6108700" progId="Word.Document.12">
                  <p:embed/>
                  <p:pic>
                    <p:nvPicPr>
                      <p:cNvPr id="0" name=""/>
                      <p:cNvPicPr/>
                      <p:nvPr/>
                    </p:nvPicPr>
                    <p:blipFill>
                      <a:blip r:embed="rId5"/>
                      <a:stretch>
                        <a:fillRect/>
                      </a:stretch>
                    </p:blipFill>
                    <p:spPr>
                      <a:xfrm>
                        <a:off x="1119910" y="809471"/>
                        <a:ext cx="7010424" cy="5582805"/>
                      </a:xfrm>
                      <a:prstGeom prst="rect">
                        <a:avLst/>
                      </a:prstGeom>
                    </p:spPr>
                  </p:pic>
                </p:oleObj>
              </mc:Fallback>
            </mc:AlternateContent>
          </a:graphicData>
        </a:graphic>
      </p:graphicFrame>
      <p:sp>
        <p:nvSpPr>
          <p:cNvPr id="5" name="TextBox 4"/>
          <p:cNvSpPr txBox="1"/>
          <p:nvPr/>
        </p:nvSpPr>
        <p:spPr>
          <a:xfrm>
            <a:off x="1096820" y="378553"/>
            <a:ext cx="6881090" cy="338554"/>
          </a:xfrm>
          <a:prstGeom prst="rect">
            <a:avLst/>
          </a:prstGeom>
          <a:noFill/>
        </p:spPr>
        <p:txBody>
          <a:bodyPr wrap="square" rtlCol="0">
            <a:spAutoFit/>
          </a:bodyPr>
          <a:lstStyle/>
          <a:p>
            <a:r>
              <a:rPr lang="en-US" sz="1600" dirty="0" smtClean="0"/>
              <a:t>**A copy of the 15</a:t>
            </a:r>
            <a:r>
              <a:rPr lang="en-US" sz="1600" baseline="30000" dirty="0" smtClean="0"/>
              <a:t>th</a:t>
            </a:r>
            <a:r>
              <a:rPr lang="en-US" sz="1600" dirty="0" smtClean="0"/>
              <a:t> slide from the May 18, 2016 NKU presentation to its BOR**</a:t>
            </a:r>
            <a:endParaRPr lang="en-US" sz="1600" dirty="0"/>
          </a:p>
        </p:txBody>
      </p:sp>
    </p:spTree>
    <p:extLst>
      <p:ext uri="{BB962C8B-B14F-4D97-AF65-F5344CB8AC3E}">
        <p14:creationId xmlns:p14="http://schemas.microsoft.com/office/powerpoint/2010/main" val="148724280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Why </a:t>
            </a:r>
            <a:r>
              <a:rPr lang="en-US" sz="3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Senate did not use Internal FTE #s</a:t>
            </a:r>
            <a:endParaRPr lang="en-US"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63869" y="1258766"/>
            <a:ext cx="7336746" cy="4978358"/>
          </a:xfrm>
        </p:spPr>
        <p:txBody>
          <a:bodyPr>
            <a:normAutofit fontScale="85000" lnSpcReduction="10000"/>
          </a:bodyPr>
          <a:lstStyle/>
          <a:p>
            <a:r>
              <a:rPr lang="en-US" dirty="0" smtClean="0"/>
              <a:t>The President has stated that any meaningful comparison has to use the “accurate” FTE accounting that MSU uses in its internal reports.</a:t>
            </a:r>
          </a:p>
          <a:p>
            <a:r>
              <a:rPr lang="en-US" dirty="0" smtClean="0"/>
              <a:t>Senate cannot utilize the internal reports to make meaningful comparisons, though, because there is no way for us to determine the FTE, minus dual enrollment numbers, for any school other than MSU.</a:t>
            </a:r>
          </a:p>
          <a:p>
            <a:r>
              <a:rPr lang="en-US" dirty="0" smtClean="0"/>
              <a:t>It should also be noted that both </a:t>
            </a:r>
            <a:r>
              <a:rPr lang="en-US" dirty="0"/>
              <a:t>internal reports and external accounting of enrollment numbers (in IPEDS) are accurate, and </a:t>
            </a:r>
            <a:r>
              <a:rPr lang="en-US" dirty="0" smtClean="0"/>
              <a:t>that both </a:t>
            </a:r>
            <a:r>
              <a:rPr lang="en-US" dirty="0"/>
              <a:t>are compiled by MSU.  </a:t>
            </a:r>
          </a:p>
          <a:p>
            <a:endParaRPr lang="en-US" dirty="0"/>
          </a:p>
        </p:txBody>
      </p:sp>
    </p:spTree>
    <p:extLst>
      <p:ext uri="{BB962C8B-B14F-4D97-AF65-F5344CB8AC3E}">
        <p14:creationId xmlns:p14="http://schemas.microsoft.com/office/powerpoint/2010/main" val="259358972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273" y="274638"/>
            <a:ext cx="8555182" cy="114300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How Internal FTE #s would Skew</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12091" y="1417638"/>
            <a:ext cx="7366000" cy="4708526"/>
          </a:xfrm>
        </p:spPr>
        <p:txBody>
          <a:bodyPr>
            <a:normAutofit fontScale="92500" lnSpcReduction="20000"/>
          </a:bodyPr>
          <a:lstStyle/>
          <a:p>
            <a:pPr marL="0" indent="0">
              <a:buNone/>
            </a:pPr>
            <a:r>
              <a:rPr lang="en-US" dirty="0" smtClean="0"/>
              <a:t>If Senate were to use MSU’s internal enrollment reports, which do not include dual enrollment numbers, and compare these numbers to the data reported by other schools in IPEDS, we would be skewing enrollment ratios in MSU’s favor: </a:t>
            </a:r>
            <a:endParaRPr lang="en-US" dirty="0"/>
          </a:p>
          <a:p>
            <a:r>
              <a:rPr lang="en-US" dirty="0"/>
              <a:t>W</a:t>
            </a:r>
            <a:r>
              <a:rPr lang="en-US" dirty="0" smtClean="0"/>
              <a:t>e would be purposefully reducing the number of students served for MSU and MSU alone.  </a:t>
            </a:r>
          </a:p>
          <a:p>
            <a:r>
              <a:rPr lang="en-US" dirty="0" smtClean="0"/>
              <a:t>This would make our ratio lower (and hence more favorable) than it actually is.</a:t>
            </a:r>
            <a:endParaRPr lang="en-US" dirty="0"/>
          </a:p>
        </p:txBody>
      </p:sp>
    </p:spTree>
    <p:extLst>
      <p:ext uri="{BB962C8B-B14F-4D97-AF65-F5344CB8AC3E}">
        <p14:creationId xmlns:p14="http://schemas.microsoft.com/office/powerpoint/2010/main" val="48551642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32987"/>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Running the Numbers Again</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784438" y="1600200"/>
            <a:ext cx="7520649" cy="4525963"/>
          </a:xfrm>
        </p:spPr>
        <p:txBody>
          <a:bodyPr/>
          <a:lstStyle/>
          <a:p>
            <a:pPr marL="0" indent="0">
              <a:buNone/>
            </a:pPr>
            <a:r>
              <a:rPr lang="en-US" dirty="0" smtClean="0"/>
              <a:t>This time, to fully set the record straight, we started with FTEs that included graduate as well as undergraduate numbers.  This inclusion narrowed the gap (because MSU has a modest graduate enrollment, compared to other regionals), but it did not shift our overall position.  MSU still has the weakest ratio.</a:t>
            </a:r>
            <a:endParaRPr lang="en-US" dirty="0"/>
          </a:p>
        </p:txBody>
      </p:sp>
    </p:spTree>
    <p:extLst>
      <p:ext uri="{BB962C8B-B14F-4D97-AF65-F5344CB8AC3E}">
        <p14:creationId xmlns:p14="http://schemas.microsoft.com/office/powerpoint/2010/main" val="209121175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IMG_111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8841" y="1031398"/>
            <a:ext cx="7251661" cy="4837829"/>
          </a:xfrm>
          <a:prstGeom prst="rect">
            <a:avLst/>
          </a:prstGeom>
        </p:spPr>
      </p:pic>
      <p:sp>
        <p:nvSpPr>
          <p:cNvPr id="2" name="TextBox 1"/>
          <p:cNvSpPr txBox="1"/>
          <p:nvPr/>
        </p:nvSpPr>
        <p:spPr>
          <a:xfrm>
            <a:off x="1967322" y="5909762"/>
            <a:ext cx="5640485" cy="307777"/>
          </a:xfrm>
          <a:prstGeom prst="rect">
            <a:avLst/>
          </a:prstGeom>
          <a:noFill/>
        </p:spPr>
        <p:txBody>
          <a:bodyPr wrap="square" rtlCol="0">
            <a:spAutoFit/>
          </a:bodyPr>
          <a:lstStyle/>
          <a:p>
            <a:r>
              <a:rPr lang="en-US" sz="1400" dirty="0" smtClean="0"/>
              <a:t>FTE #s here include all students, graduate as well as undergraduate.</a:t>
            </a:r>
            <a:endParaRPr lang="en-US" sz="1400" dirty="0"/>
          </a:p>
        </p:txBody>
      </p:sp>
    </p:spTree>
    <p:extLst>
      <p:ext uri="{BB962C8B-B14F-4D97-AF65-F5344CB8AC3E}">
        <p14:creationId xmlns:p14="http://schemas.microsoft.com/office/powerpoint/2010/main" val="1806181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Confirmation</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722181" y="1417638"/>
            <a:ext cx="7682518" cy="4525963"/>
          </a:xfrm>
        </p:spPr>
        <p:txBody>
          <a:bodyPr/>
          <a:lstStyle/>
          <a:p>
            <a:r>
              <a:rPr lang="en-US" dirty="0" smtClean="0"/>
              <a:t>The newest chart confirms what was in NKU presentation and the graph sent </a:t>
            </a:r>
            <a:r>
              <a:rPr lang="en-US" dirty="0"/>
              <a:t>to the BOR: </a:t>
            </a:r>
            <a:r>
              <a:rPr lang="en-US" dirty="0" smtClean="0"/>
              <a:t>MSU has the </a:t>
            </a:r>
            <a:r>
              <a:rPr lang="en-US" dirty="0"/>
              <a:t>lowest number of full time instructors to students</a:t>
            </a:r>
            <a:r>
              <a:rPr lang="en-US" dirty="0" smtClean="0"/>
              <a:t>.</a:t>
            </a:r>
            <a:endParaRPr lang="en-US" dirty="0"/>
          </a:p>
          <a:p>
            <a:r>
              <a:rPr lang="en-US" dirty="0" smtClean="0"/>
              <a:t>We only increase our position if we remove our EC numbers, and this give ourselves an advantage not given to other schools</a:t>
            </a:r>
            <a:endParaRPr lang="en-US" dirty="0"/>
          </a:p>
        </p:txBody>
      </p:sp>
    </p:spTree>
    <p:extLst>
      <p:ext uri="{BB962C8B-B14F-4D97-AF65-F5344CB8AC3E}">
        <p14:creationId xmlns:p14="http://schemas.microsoft.com/office/powerpoint/2010/main" val="116076859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199" y="274638"/>
            <a:ext cx="8387717" cy="114300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38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Does Skewing Make a Difference?</a:t>
            </a:r>
            <a:endParaRPr lang="en-US" sz="38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831272" y="1338146"/>
            <a:ext cx="7493001" cy="4788017"/>
          </a:xfrm>
        </p:spPr>
        <p:txBody>
          <a:bodyPr>
            <a:normAutofit lnSpcReduction="10000"/>
          </a:bodyPr>
          <a:lstStyle/>
          <a:p>
            <a:r>
              <a:rPr lang="en-US" dirty="0"/>
              <a:t>S</a:t>
            </a:r>
            <a:r>
              <a:rPr lang="en-US" dirty="0" smtClean="0"/>
              <a:t>kewing the data in MSU’s favor, using the internal enrollment figures without Early College (to determine MSU’s ratio) and IPEDS figures with dual enrollment credit (for everyone else), does ameliorate MSU’s position.  </a:t>
            </a:r>
          </a:p>
          <a:p>
            <a:r>
              <a:rPr lang="en-US" dirty="0" smtClean="0"/>
              <a:t>Even with this unfair advantage, though, wherein we compare apples to oranges, MSU is only “average” in its ratio of full time instructors to students.</a:t>
            </a:r>
            <a:endParaRPr lang="en-US" dirty="0"/>
          </a:p>
        </p:txBody>
      </p:sp>
    </p:spTree>
    <p:extLst>
      <p:ext uri="{BB962C8B-B14F-4D97-AF65-F5344CB8AC3E}">
        <p14:creationId xmlns:p14="http://schemas.microsoft.com/office/powerpoint/2010/main" val="22796658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FTEFac:100FTEstudents-NO.EC-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84414" y="937330"/>
            <a:ext cx="7347116" cy="5014780"/>
          </a:xfrm>
          <a:prstGeom prst="rect">
            <a:avLst/>
          </a:prstGeom>
        </p:spPr>
      </p:pic>
    </p:spTree>
    <p:extLst>
      <p:ext uri="{BB962C8B-B14F-4D97-AF65-F5344CB8AC3E}">
        <p14:creationId xmlns:p14="http://schemas.microsoft.com/office/powerpoint/2010/main" val="1026029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Purported Problem</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81364" y="1417638"/>
            <a:ext cx="7308272" cy="4708525"/>
          </a:xfrm>
        </p:spPr>
        <p:txBody>
          <a:bodyPr/>
          <a:lstStyle/>
          <a:p>
            <a:pPr marL="0" indent="0">
              <a:buNone/>
            </a:pPr>
            <a:r>
              <a:rPr lang="en-US" dirty="0" smtClean="0"/>
              <a:t>In three distinct venues (the June 10</a:t>
            </a:r>
            <a:r>
              <a:rPr lang="en-US" baseline="30000" dirty="0" smtClean="0"/>
              <a:t>th</a:t>
            </a:r>
            <a:r>
              <a:rPr lang="en-US" dirty="0" smtClean="0"/>
              <a:t> BOR meeting, the August 10th convocation, and the August 11th Faculty Senate retreat), the President repeated the same charge: that Faculty Senate </a:t>
            </a:r>
            <a:r>
              <a:rPr lang="en-US" dirty="0"/>
              <a:t>i</a:t>
            </a:r>
            <a:r>
              <a:rPr lang="en-US" dirty="0" smtClean="0"/>
              <a:t>s misrepresenting data by including MSU’s Early College numbers in its comparison of the ratio of full time faculty to 1,000 FTE among Kentucky Regional Institutions.</a:t>
            </a:r>
            <a:endParaRPr lang="en-US" dirty="0"/>
          </a:p>
        </p:txBody>
      </p:sp>
    </p:spTree>
    <p:extLst>
      <p:ext uri="{BB962C8B-B14F-4D97-AF65-F5344CB8AC3E}">
        <p14:creationId xmlns:p14="http://schemas.microsoft.com/office/powerpoint/2010/main" val="328011218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Shifting to the Internal</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647473" y="1423968"/>
            <a:ext cx="7620260" cy="4690018"/>
          </a:xfrm>
        </p:spPr>
        <p:txBody>
          <a:bodyPr>
            <a:normAutofit fontScale="92500" lnSpcReduction="20000"/>
          </a:bodyPr>
          <a:lstStyle/>
          <a:p>
            <a:r>
              <a:rPr lang="en-US" dirty="0" smtClean="0"/>
              <a:t>So what happens when we shift to the internal reporting mechanisms the President wishes us to utilize in order to be accurate and find ways to compare “apples to apples” regarding instructional resources among regionals?</a:t>
            </a:r>
          </a:p>
          <a:p>
            <a:r>
              <a:rPr lang="en-US" dirty="0" smtClean="0"/>
              <a:t>Let’s look at institutional budgets with which we are most often compared, internal institutional reports where the </a:t>
            </a:r>
            <a:r>
              <a:rPr lang="en-US" dirty="0"/>
              <a:t>percentage and the total value of instructional spending </a:t>
            </a:r>
            <a:r>
              <a:rPr lang="en-US" dirty="0" smtClean="0"/>
              <a:t>can be found (on the </a:t>
            </a:r>
            <a:r>
              <a:rPr lang="en-US" dirty="0"/>
              <a:t>expenditure summary </a:t>
            </a:r>
            <a:r>
              <a:rPr lang="en-US" dirty="0" smtClean="0"/>
              <a:t>page). </a:t>
            </a:r>
            <a:endParaRPr lang="en-US" dirty="0"/>
          </a:p>
        </p:txBody>
      </p:sp>
    </p:spTree>
    <p:extLst>
      <p:ext uri="{BB962C8B-B14F-4D97-AF65-F5344CB8AC3E}">
        <p14:creationId xmlns:p14="http://schemas.microsoft.com/office/powerpoint/2010/main" val="7503897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IMG_11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4431" y="1182948"/>
            <a:ext cx="7403172" cy="4719352"/>
          </a:xfrm>
          <a:prstGeom prst="rect">
            <a:avLst/>
          </a:prstGeom>
        </p:spPr>
      </p:pic>
      <p:sp>
        <p:nvSpPr>
          <p:cNvPr id="2" name="TextBox 1"/>
          <p:cNvSpPr txBox="1"/>
          <p:nvPr/>
        </p:nvSpPr>
        <p:spPr>
          <a:xfrm>
            <a:off x="1631137" y="714001"/>
            <a:ext cx="6101187" cy="369332"/>
          </a:xfrm>
          <a:prstGeom prst="rect">
            <a:avLst/>
          </a:prstGeom>
          <a:noFill/>
        </p:spPr>
        <p:txBody>
          <a:bodyPr wrap="square" rtlCol="0">
            <a:spAutoFit/>
          </a:bodyPr>
          <a:lstStyle/>
          <a:p>
            <a:r>
              <a:rPr lang="en-US" dirty="0" smtClean="0"/>
              <a:t>Comparison of Instructional Spending among Regionals</a:t>
            </a:r>
            <a:endParaRPr lang="en-US" dirty="0"/>
          </a:p>
        </p:txBody>
      </p:sp>
    </p:spTree>
    <p:extLst>
      <p:ext uri="{BB962C8B-B14F-4D97-AF65-F5344CB8AC3E}">
        <p14:creationId xmlns:p14="http://schemas.microsoft.com/office/powerpoint/2010/main" val="27193526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ercent.change.instruction.KYpeers.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09331" y="1372256"/>
            <a:ext cx="7196915" cy="4663103"/>
          </a:xfrm>
          <a:prstGeom prst="rect">
            <a:avLst/>
          </a:prstGeom>
        </p:spPr>
      </p:pic>
      <p:sp>
        <p:nvSpPr>
          <p:cNvPr id="3" name="TextBox 2"/>
          <p:cNvSpPr txBox="1"/>
          <p:nvPr/>
        </p:nvSpPr>
        <p:spPr>
          <a:xfrm>
            <a:off x="861268" y="913233"/>
            <a:ext cx="7225731" cy="369332"/>
          </a:xfrm>
          <a:prstGeom prst="rect">
            <a:avLst/>
          </a:prstGeom>
          <a:noFill/>
        </p:spPr>
        <p:txBody>
          <a:bodyPr wrap="none" rtlCol="0">
            <a:spAutoFit/>
          </a:bodyPr>
          <a:lstStyle/>
          <a:p>
            <a:r>
              <a:rPr lang="en-US" dirty="0" smtClean="0"/>
              <a:t>Comparison of Instructional Spending Changes (over time) among Regionals</a:t>
            </a:r>
            <a:endParaRPr lang="en-US" dirty="0"/>
          </a:p>
        </p:txBody>
      </p:sp>
    </p:spTree>
    <p:extLst>
      <p:ext uri="{BB962C8B-B14F-4D97-AF65-F5344CB8AC3E}">
        <p14:creationId xmlns:p14="http://schemas.microsoft.com/office/powerpoint/2010/main" val="353897456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11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5405" y="1245208"/>
            <a:ext cx="7730553" cy="4794063"/>
          </a:xfrm>
          <a:prstGeom prst="rect">
            <a:avLst/>
          </a:prstGeom>
        </p:spPr>
      </p:pic>
      <p:sp>
        <p:nvSpPr>
          <p:cNvPr id="3" name="TextBox 2"/>
          <p:cNvSpPr txBox="1"/>
          <p:nvPr/>
        </p:nvSpPr>
        <p:spPr>
          <a:xfrm>
            <a:off x="1556399" y="722224"/>
            <a:ext cx="5798583" cy="369332"/>
          </a:xfrm>
          <a:prstGeom prst="rect">
            <a:avLst/>
          </a:prstGeom>
          <a:noFill/>
        </p:spPr>
        <p:txBody>
          <a:bodyPr wrap="none" rtlCol="0">
            <a:spAutoFit/>
          </a:bodyPr>
          <a:lstStyle/>
          <a:p>
            <a:r>
              <a:rPr lang="en-US" dirty="0" smtClean="0"/>
              <a:t>Change in MSU Budget (and Budgeting Priorities) Over Time</a:t>
            </a:r>
            <a:endParaRPr lang="en-US" dirty="0"/>
          </a:p>
        </p:txBody>
      </p:sp>
    </p:spTree>
    <p:extLst>
      <p:ext uri="{BB962C8B-B14F-4D97-AF65-F5344CB8AC3E}">
        <p14:creationId xmlns:p14="http://schemas.microsoft.com/office/powerpoint/2010/main" val="70032235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G_11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633" y="789984"/>
            <a:ext cx="7749185" cy="4950440"/>
          </a:xfrm>
          <a:prstGeom prst="rect">
            <a:avLst/>
          </a:prstGeom>
        </p:spPr>
      </p:pic>
      <p:sp>
        <p:nvSpPr>
          <p:cNvPr id="3" name="TextBox 2"/>
          <p:cNvSpPr txBox="1"/>
          <p:nvPr/>
        </p:nvSpPr>
        <p:spPr>
          <a:xfrm>
            <a:off x="1656037" y="5740424"/>
            <a:ext cx="6175896" cy="523220"/>
          </a:xfrm>
          <a:prstGeom prst="rect">
            <a:avLst/>
          </a:prstGeom>
          <a:noFill/>
        </p:spPr>
        <p:txBody>
          <a:bodyPr wrap="square" rtlCol="0">
            <a:spAutoFit/>
          </a:bodyPr>
          <a:lstStyle/>
          <a:p>
            <a:r>
              <a:rPr lang="en-US" sz="1400" dirty="0" smtClean="0"/>
              <a:t>This is a replication of the preceding graph that includes the standard inflation rate for higher education, as found in HEPI (the higher education price index)</a:t>
            </a:r>
            <a:endParaRPr lang="en-US" sz="1400" dirty="0"/>
          </a:p>
        </p:txBody>
      </p:sp>
    </p:spTree>
    <p:extLst>
      <p:ext uri="{BB962C8B-B14F-4D97-AF65-F5344CB8AC3E}">
        <p14:creationId xmlns:p14="http://schemas.microsoft.com/office/powerpoint/2010/main" val="415846408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Apples to Apples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697279" y="1376064"/>
            <a:ext cx="7657614" cy="4525963"/>
          </a:xfrm>
        </p:spPr>
        <p:txBody>
          <a:bodyPr>
            <a:normAutofit fontScale="92500"/>
          </a:bodyPr>
          <a:lstStyle/>
          <a:p>
            <a:r>
              <a:rPr lang="en-US" dirty="0" smtClean="0"/>
              <a:t>Whether we compare </a:t>
            </a:r>
            <a:r>
              <a:rPr lang="en-US" dirty="0"/>
              <a:t>MSU to our peers, </a:t>
            </a:r>
            <a:r>
              <a:rPr lang="en-US" dirty="0" smtClean="0"/>
              <a:t>or look </a:t>
            </a:r>
            <a:r>
              <a:rPr lang="en-US" dirty="0"/>
              <a:t>at MSU over time, </a:t>
            </a:r>
            <a:r>
              <a:rPr lang="en-US" dirty="0" smtClean="0"/>
              <a:t>the </a:t>
            </a:r>
            <a:r>
              <a:rPr lang="en-US" dirty="0"/>
              <a:t>result is the </a:t>
            </a:r>
            <a:r>
              <a:rPr lang="en-US" dirty="0" smtClean="0"/>
              <a:t>same:</a:t>
            </a:r>
            <a:r>
              <a:rPr lang="en-US" dirty="0"/>
              <a:t> </a:t>
            </a:r>
            <a:r>
              <a:rPr lang="en-US" dirty="0" smtClean="0"/>
              <a:t> a collapse of </a:t>
            </a:r>
            <a:r>
              <a:rPr lang="en-US" dirty="0"/>
              <a:t>instructional spending relative to </a:t>
            </a:r>
            <a:r>
              <a:rPr lang="en-US" dirty="0" smtClean="0"/>
              <a:t>our </a:t>
            </a:r>
            <a:r>
              <a:rPr lang="en-US" dirty="0"/>
              <a:t>peers </a:t>
            </a:r>
            <a:r>
              <a:rPr lang="en-US" dirty="0" smtClean="0"/>
              <a:t>and </a:t>
            </a:r>
            <a:r>
              <a:rPr lang="en-US" dirty="0"/>
              <a:t>our </a:t>
            </a:r>
            <a:r>
              <a:rPr lang="en-US" dirty="0" smtClean="0"/>
              <a:t>own historical norm.  </a:t>
            </a:r>
          </a:p>
          <a:p>
            <a:r>
              <a:rPr lang="en-US" dirty="0" smtClean="0"/>
              <a:t>Like the faculty/student ratios figured from IPEDS data, these institutional budgets demonstrate that MSU has the least amount of instructional resources of all of the regional schools.</a:t>
            </a:r>
            <a:endParaRPr lang="en-US" dirty="0"/>
          </a:p>
        </p:txBody>
      </p:sp>
    </p:spTree>
    <p:extLst>
      <p:ext uri="{BB962C8B-B14F-4D97-AF65-F5344CB8AC3E}">
        <p14:creationId xmlns:p14="http://schemas.microsoft.com/office/powerpoint/2010/main" val="283284503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3821" y="1833709"/>
            <a:ext cx="3919031" cy="3919031"/>
          </a:xfrm>
          <a:prstGeom prst="rect">
            <a:avLst/>
          </a:prstGeom>
        </p:spPr>
      </p:pic>
      <p:sp>
        <p:nvSpPr>
          <p:cNvPr id="3" name="TextBox 2"/>
          <p:cNvSpPr txBox="1"/>
          <p:nvPr/>
        </p:nvSpPr>
        <p:spPr>
          <a:xfrm>
            <a:off x="410897" y="759583"/>
            <a:ext cx="8392246" cy="707886"/>
          </a:xfrm>
          <a:prstGeom prst="rect">
            <a:avLst/>
          </a:prstGeom>
          <a:noFill/>
        </p:spPr>
        <p:txBody>
          <a:bodyPr wrap="square" rtlCol="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Accurate data and decision-making</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2284277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Allegedly “Misrepresentative” Chart</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pic>
        <p:nvPicPr>
          <p:cNvPr id="4" name="Content Placeholder 3" descr="Faculty#KYRegionals copy.png"/>
          <p:cNvPicPr>
            <a:picLocks noGrp="1" noChangeAspect="1"/>
          </p:cNvPicPr>
          <p:nvPr>
            <p:ph idx="1"/>
          </p:nvPr>
        </p:nvPicPr>
        <p:blipFill rotWithShape="1">
          <a:blip r:embed="rId2" cstate="print">
            <a:extLst>
              <a:ext uri="{28A0092B-C50C-407E-A947-70E740481C1C}">
                <a14:useLocalDpi xmlns:a14="http://schemas.microsoft.com/office/drawing/2010/main"/>
              </a:ext>
            </a:extLst>
          </a:blip>
          <a:srcRect l="-1976" b="-2828"/>
          <a:stretch/>
        </p:blipFill>
        <p:spPr>
          <a:xfrm>
            <a:off x="457200" y="1519700"/>
            <a:ext cx="8229600" cy="4864846"/>
          </a:xfrm>
        </p:spPr>
      </p:pic>
    </p:spTree>
    <p:extLst>
      <p:ext uri="{BB962C8B-B14F-4D97-AF65-F5344CB8AC3E}">
        <p14:creationId xmlns:p14="http://schemas.microsoft.com/office/powerpoint/2010/main" val="14879857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Full Context for FTE reporting</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785091" y="1326806"/>
            <a:ext cx="7640259" cy="4955678"/>
          </a:xfrm>
        </p:spPr>
        <p:txBody>
          <a:bodyPr>
            <a:normAutofit fontScale="85000" lnSpcReduction="20000"/>
          </a:bodyPr>
          <a:lstStyle/>
          <a:p>
            <a:r>
              <a:rPr lang="en-US" dirty="0" smtClean="0"/>
              <a:t>MSU does not currently include Early College numbers (i.e., the number of students in our dual-enrollment classes) in its internal computation of FTE.  </a:t>
            </a:r>
          </a:p>
          <a:p>
            <a:r>
              <a:rPr lang="en-US" dirty="0" smtClean="0"/>
              <a:t>This has not always been the case—witness the </a:t>
            </a:r>
            <a:r>
              <a:rPr lang="en-US" dirty="0" smtClean="0">
                <a:hlinkClick r:id="rId2"/>
              </a:rPr>
              <a:t>record enrollment of 2011</a:t>
            </a:r>
            <a:r>
              <a:rPr lang="en-US" dirty="0" smtClean="0"/>
              <a:t>—but the numbers are not now part of our internal FTE reports.  </a:t>
            </a:r>
          </a:p>
          <a:p>
            <a:r>
              <a:rPr lang="en-US" dirty="0" smtClean="0"/>
              <a:t>Dual-enrollment numbers, though, are a mandated part of data that must be entered into </a:t>
            </a:r>
            <a:r>
              <a:rPr lang="en-US" dirty="0" smtClean="0">
                <a:hlinkClick r:id="rId3"/>
              </a:rPr>
              <a:t>IPEDS</a:t>
            </a:r>
            <a:r>
              <a:rPr lang="en-US" dirty="0" smtClean="0"/>
              <a:t> (the Integrated Postsecondary Education Data System), </a:t>
            </a:r>
            <a:r>
              <a:rPr lang="en-US" dirty="0"/>
              <a:t>t</a:t>
            </a:r>
            <a:r>
              <a:rPr lang="en-US" dirty="0" smtClean="0"/>
              <a:t>he “primary source for information on U.S. </a:t>
            </a:r>
            <a:r>
              <a:rPr lang="en-US" dirty="0"/>
              <a:t>c</a:t>
            </a:r>
            <a:r>
              <a:rPr lang="en-US" dirty="0" smtClean="0"/>
              <a:t>olleges, universities, and technical and vocational institutions” that is maintained by the Department of Education.</a:t>
            </a:r>
            <a:endParaRPr lang="en-US" dirty="0"/>
          </a:p>
        </p:txBody>
      </p:sp>
    </p:spTree>
    <p:extLst>
      <p:ext uri="{BB962C8B-B14F-4D97-AF65-F5344CB8AC3E}">
        <p14:creationId xmlns:p14="http://schemas.microsoft.com/office/powerpoint/2010/main" val="422611878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IPEDS and Dual Enrollment #s</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12090" y="1326806"/>
            <a:ext cx="7620001" cy="4799357"/>
          </a:xfrm>
        </p:spPr>
        <p:txBody>
          <a:bodyPr>
            <a:normAutofit fontScale="92500" lnSpcReduction="20000"/>
          </a:bodyPr>
          <a:lstStyle/>
          <a:p>
            <a:r>
              <a:rPr lang="en-US" dirty="0" smtClean="0"/>
              <a:t>IPEDS requires all institutions to include dual enrollment numbers in their reporting.  (“All students enrolled </a:t>
            </a:r>
            <a:r>
              <a:rPr lang="en-US" i="1" dirty="0" smtClean="0"/>
              <a:t>for credit</a:t>
            </a:r>
            <a:r>
              <a:rPr lang="en-US" dirty="0" smtClean="0"/>
              <a:t> should be reported.”)  </a:t>
            </a:r>
          </a:p>
          <a:p>
            <a:r>
              <a:rPr lang="en-US" dirty="0" smtClean="0"/>
              <a:t>The enrollment numbers for MSU in the IPEDS database thus include Early College because the Department of Education mandates this inclusion.  </a:t>
            </a:r>
          </a:p>
          <a:p>
            <a:r>
              <a:rPr lang="en-US" dirty="0" smtClean="0"/>
              <a:t>This inclusion is not exclusive to MSU.  All schools, including every other Kentucky regional, must enter their dual enrollment numbers.</a:t>
            </a:r>
            <a:endParaRPr lang="en-US" dirty="0"/>
          </a:p>
        </p:txBody>
      </p:sp>
    </p:spTree>
    <p:extLst>
      <p:ext uri="{BB962C8B-B14F-4D97-AF65-F5344CB8AC3E}">
        <p14:creationId xmlns:p14="http://schemas.microsoft.com/office/powerpoint/2010/main" val="225980063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IPEDS as the Acknowledged Source </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58273" y="1326807"/>
            <a:ext cx="7217606" cy="4672172"/>
          </a:xfrm>
        </p:spPr>
        <p:txBody>
          <a:bodyPr>
            <a:normAutofit fontScale="92500"/>
          </a:bodyPr>
          <a:lstStyle/>
          <a:p>
            <a:r>
              <a:rPr lang="en-US" dirty="0" smtClean="0"/>
              <a:t>The chart the President wishes to label as “misleading” is based on data the institution itself provides to the Department of Education.</a:t>
            </a:r>
          </a:p>
          <a:p>
            <a:r>
              <a:rPr lang="en-US" dirty="0" smtClean="0"/>
              <a:t>When Senate turned to IPEDS, it was merely drawing on MSU’s own reporting.</a:t>
            </a:r>
          </a:p>
          <a:p>
            <a:r>
              <a:rPr lang="en-US" dirty="0" smtClean="0"/>
              <a:t>Senate  clearly marked the data source </a:t>
            </a:r>
            <a:r>
              <a:rPr lang="en-US" dirty="0"/>
              <a:t>(IPEDS) </a:t>
            </a:r>
            <a:r>
              <a:rPr lang="en-US" dirty="0" smtClean="0"/>
              <a:t>on the chart when that chart was </a:t>
            </a:r>
            <a:r>
              <a:rPr lang="en-US" dirty="0"/>
              <a:t>presented to the Board of </a:t>
            </a:r>
            <a:r>
              <a:rPr lang="en-US" dirty="0" smtClean="0"/>
              <a:t>Regents.</a:t>
            </a:r>
          </a:p>
        </p:txBody>
      </p:sp>
    </p:spTree>
    <p:extLst>
      <p:ext uri="{BB962C8B-B14F-4D97-AF65-F5344CB8AC3E}">
        <p14:creationId xmlns:p14="http://schemas.microsoft.com/office/powerpoint/2010/main" val="19554077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545" y="274638"/>
            <a:ext cx="8820727" cy="1143000"/>
          </a:xfrm>
        </p:spPr>
        <p:txBody>
          <a:bodyPr>
            <a:normAutofit fontScale="90000"/>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Why the Comparison is NOT Misleading</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889000" y="1417638"/>
            <a:ext cx="7389092" cy="4708525"/>
          </a:xfrm>
        </p:spPr>
        <p:txBody>
          <a:bodyPr/>
          <a:lstStyle/>
          <a:p>
            <a:pPr marL="0" indent="0">
              <a:buNone/>
            </a:pPr>
            <a:r>
              <a:rPr lang="en-US" dirty="0" smtClean="0"/>
              <a:t>When Senate utilized IPEDS data to compare the UG FTE/instructor ratio at MSU to that of other regional comprehensives in the state, it was comparing our UG FTE, with our dual enrollment numbers, to other schools’ UG FTEs, with their dual enrollment numbers.  The comparison here is thus “apples to apples.”</a:t>
            </a:r>
            <a:endParaRPr lang="en-US" dirty="0"/>
          </a:p>
        </p:txBody>
      </p:sp>
    </p:spTree>
    <p:extLst>
      <p:ext uri="{BB962C8B-B14F-4D97-AF65-F5344CB8AC3E}">
        <p14:creationId xmlns:p14="http://schemas.microsoft.com/office/powerpoint/2010/main" val="31476656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A Unique Contention</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929851" y="1417638"/>
            <a:ext cx="7370764" cy="4708525"/>
          </a:xfrm>
        </p:spPr>
        <p:txBody>
          <a:bodyPr/>
          <a:lstStyle/>
          <a:p>
            <a:pPr marL="0" indent="0">
              <a:buNone/>
            </a:pPr>
            <a:r>
              <a:rPr lang="en-US" dirty="0"/>
              <a:t>The President </a:t>
            </a:r>
            <a:r>
              <a:rPr lang="en-US" dirty="0" smtClean="0"/>
              <a:t>has not just faulted Senate’s use of </a:t>
            </a:r>
            <a:r>
              <a:rPr lang="en-US" smtClean="0"/>
              <a:t>IPEDS data.  </a:t>
            </a:r>
            <a:r>
              <a:rPr lang="en-US" dirty="0" smtClean="0"/>
              <a:t>He has further suggested </a:t>
            </a:r>
            <a:r>
              <a:rPr lang="en-US" dirty="0"/>
              <a:t>that we </a:t>
            </a:r>
            <a:r>
              <a:rPr lang="en-US" dirty="0" smtClean="0"/>
              <a:t>cannot even </a:t>
            </a:r>
            <a:r>
              <a:rPr lang="en-US" dirty="0"/>
              <a:t>compare dual enrollment numbers among Kentucky regionals because our method of dual enrollment (Early College) is instructionally unique.  </a:t>
            </a:r>
          </a:p>
          <a:p>
            <a:pPr marL="0" indent="0">
              <a:buNone/>
            </a:pPr>
            <a:endParaRPr lang="en-US" dirty="0"/>
          </a:p>
        </p:txBody>
      </p:sp>
    </p:spTree>
    <p:extLst>
      <p:ext uri="{BB962C8B-B14F-4D97-AF65-F5344CB8AC3E}">
        <p14:creationId xmlns:p14="http://schemas.microsoft.com/office/powerpoint/2010/main" val="335726952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Uniquely Unsupported</a:t>
            </a:r>
            <a:endParaRPr lang="en-US"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
        <p:nvSpPr>
          <p:cNvPr id="3" name="Content Placeholder 2"/>
          <p:cNvSpPr>
            <a:spLocks noGrp="1"/>
          </p:cNvSpPr>
          <p:nvPr>
            <p:ph idx="1"/>
          </p:nvPr>
        </p:nvSpPr>
        <p:spPr>
          <a:xfrm>
            <a:off x="657698" y="1292786"/>
            <a:ext cx="7835690" cy="4833378"/>
          </a:xfrm>
        </p:spPr>
        <p:txBody>
          <a:bodyPr>
            <a:normAutofit fontScale="85000" lnSpcReduction="10000"/>
          </a:bodyPr>
          <a:lstStyle/>
          <a:p>
            <a:pPr marL="0" indent="0">
              <a:buNone/>
            </a:pPr>
            <a:r>
              <a:rPr lang="en-US" dirty="0" smtClean="0"/>
              <a:t>As </a:t>
            </a:r>
            <a:r>
              <a:rPr lang="en-US" dirty="0"/>
              <a:t>a comparison with NKU’s dual-enrollment program </a:t>
            </a:r>
            <a:r>
              <a:rPr lang="en-US" dirty="0" smtClean="0"/>
              <a:t>shows, this “instructionally unique” contention is not supportable:  </a:t>
            </a:r>
          </a:p>
          <a:p>
            <a:r>
              <a:rPr lang="en-US" dirty="0" smtClean="0"/>
              <a:t>Our </a:t>
            </a:r>
            <a:r>
              <a:rPr lang="en-US" dirty="0"/>
              <a:t>Early College is quite similar to </a:t>
            </a:r>
            <a:r>
              <a:rPr lang="en-US" dirty="0" smtClean="0"/>
              <a:t>NKU’s </a:t>
            </a:r>
            <a:r>
              <a:rPr lang="en-US" u="sng" dirty="0" smtClean="0">
                <a:hlinkClick r:id="rId2"/>
              </a:rPr>
              <a:t>School</a:t>
            </a:r>
            <a:r>
              <a:rPr lang="en-US" u="sng" dirty="0">
                <a:hlinkClick r:id="rId2"/>
              </a:rPr>
              <a:t>-Based Scholars</a:t>
            </a:r>
            <a:r>
              <a:rPr lang="en-US" dirty="0"/>
              <a:t>, which relies on teachers and administrators in high school to </a:t>
            </a:r>
            <a:r>
              <a:rPr lang="en-US" dirty="0" smtClean="0"/>
              <a:t>deliver </a:t>
            </a:r>
            <a:r>
              <a:rPr lang="en-US" dirty="0"/>
              <a:t>college level courses (see the </a:t>
            </a:r>
            <a:r>
              <a:rPr lang="en-US" u="sng" dirty="0">
                <a:hlinkClick r:id="rId3"/>
              </a:rPr>
              <a:t>Teach For Us</a:t>
            </a:r>
            <a:r>
              <a:rPr lang="en-US" dirty="0"/>
              <a:t> link and other explanatory materials).  </a:t>
            </a:r>
            <a:endParaRPr lang="en-US" dirty="0" smtClean="0"/>
          </a:p>
          <a:p>
            <a:r>
              <a:rPr lang="en-US" dirty="0" smtClean="0"/>
              <a:t>Like </a:t>
            </a:r>
            <a:r>
              <a:rPr lang="en-US" dirty="0"/>
              <a:t>us, </a:t>
            </a:r>
            <a:r>
              <a:rPr lang="en-US" dirty="0" smtClean="0"/>
              <a:t>NKU </a:t>
            </a:r>
            <a:r>
              <a:rPr lang="en-US" dirty="0"/>
              <a:t>also </a:t>
            </a:r>
            <a:r>
              <a:rPr lang="en-US" dirty="0" smtClean="0"/>
              <a:t>allows </a:t>
            </a:r>
            <a:r>
              <a:rPr lang="en-US" dirty="0"/>
              <a:t>dual enrolled students to attend classes on campus and have their college instructors teach in area high schools (</a:t>
            </a:r>
            <a:r>
              <a:rPr lang="en-US" dirty="0" smtClean="0"/>
              <a:t>which our instructors have done).</a:t>
            </a:r>
            <a:endParaRPr lang="en-US" dirty="0"/>
          </a:p>
        </p:txBody>
      </p:sp>
    </p:spTree>
    <p:extLst>
      <p:ext uri="{BB962C8B-B14F-4D97-AF65-F5344CB8AC3E}">
        <p14:creationId xmlns:p14="http://schemas.microsoft.com/office/powerpoint/2010/main" val="263392492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395</TotalTime>
  <Words>1238</Words>
  <Application>Microsoft Office PowerPoint</Application>
  <PresentationFormat>On-screen Show (4:3)</PresentationFormat>
  <Paragraphs>62</Paragraphs>
  <Slides>26</Slides>
  <Notes>2</Notes>
  <HiddenSlides>0</HiddenSlides>
  <MMClips>0</MMClips>
  <ScaleCrop>false</ScaleCrop>
  <HeadingPairs>
    <vt:vector size="8" baseType="variant">
      <vt:variant>
        <vt:lpstr>Fonts Used</vt:lpstr>
      </vt:variant>
      <vt:variant>
        <vt:i4>2</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0" baseType="lpstr">
      <vt:lpstr>Arial</vt:lpstr>
      <vt:lpstr>Calibri</vt:lpstr>
      <vt:lpstr>Office Theme</vt:lpstr>
      <vt:lpstr>Document</vt:lpstr>
      <vt:lpstr>Making Data Great Again</vt:lpstr>
      <vt:lpstr>The Purported Problem</vt:lpstr>
      <vt:lpstr>The Allegedly “Misrepresentative” Chart</vt:lpstr>
      <vt:lpstr>The Full Context for FTE reporting</vt:lpstr>
      <vt:lpstr>IPEDS and Dual Enrollment #s</vt:lpstr>
      <vt:lpstr>IPEDS as the Acknowledged Source </vt:lpstr>
      <vt:lpstr>Why the Comparison is NOT Misleading</vt:lpstr>
      <vt:lpstr>A Unique Contention</vt:lpstr>
      <vt:lpstr>Uniquely Unsupported</vt:lpstr>
      <vt:lpstr>The Real Distinction</vt:lpstr>
      <vt:lpstr>A Noted Difference</vt:lpstr>
      <vt:lpstr>PowerPoint Presentation</vt:lpstr>
      <vt:lpstr>Why Senate did not use Internal FTE #s</vt:lpstr>
      <vt:lpstr>How Internal FTE #s would Skew</vt:lpstr>
      <vt:lpstr>Running the Numbers Again</vt:lpstr>
      <vt:lpstr>PowerPoint Presentation</vt:lpstr>
      <vt:lpstr>Confirmation</vt:lpstr>
      <vt:lpstr>Does Skewing Make a Difference?</vt:lpstr>
      <vt:lpstr>PowerPoint Presentation</vt:lpstr>
      <vt:lpstr>Shifting to the Internal</vt:lpstr>
      <vt:lpstr>PowerPoint Presentation</vt:lpstr>
      <vt:lpstr>PowerPoint Presentation</vt:lpstr>
      <vt:lpstr>PowerPoint Presentation</vt:lpstr>
      <vt:lpstr>PowerPoint Presentation</vt:lpstr>
      <vt:lpstr>Apples to Apples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Making Data Great Again</dc:title>
  <dc:creator>Annie Adams</dc:creator>
  <cp:lastModifiedBy>Dieter C. Ullrich</cp:lastModifiedBy>
  <cp:revision>56</cp:revision>
  <dcterms:created xsi:type="dcterms:W3CDTF">2016-09-01T02:52:30Z</dcterms:created>
  <dcterms:modified xsi:type="dcterms:W3CDTF">2017-03-08T16:05:53Z</dcterms:modified>
</cp:coreProperties>
</file>