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0" r:id="rId1"/>
  </p:sldMasterIdLst>
  <p:sldIdLst>
    <p:sldId id="256" r:id="rId2"/>
    <p:sldId id="264" r:id="rId3"/>
    <p:sldId id="259" r:id="rId4"/>
    <p:sldId id="258" r:id="rId5"/>
    <p:sldId id="260" r:id="rId6"/>
    <p:sldId id="265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2" autoAdjust="0"/>
    <p:restoredTop sz="94660"/>
  </p:normalViewPr>
  <p:slideViewPr>
    <p:cSldViewPr snapToGrid="0">
      <p:cViewPr varScale="1">
        <p:scale>
          <a:sx n="67" d="100"/>
          <a:sy n="67" d="100"/>
        </p:scale>
        <p:origin x="571" y="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45228C2-0C08-4EF3-9D58-1B9213AD66DB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CB74FB50-0094-44F6-B5AB-E1F05553E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646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28C2-0C08-4EF3-9D58-1B9213AD66DB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4FB50-0094-44F6-B5AB-E1F05553E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223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28C2-0C08-4EF3-9D58-1B9213AD66DB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4FB50-0094-44F6-B5AB-E1F05553E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077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28C2-0C08-4EF3-9D58-1B9213AD66DB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4FB50-0094-44F6-B5AB-E1F05553E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231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28C2-0C08-4EF3-9D58-1B9213AD66DB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4FB50-0094-44F6-B5AB-E1F05553E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6924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28C2-0C08-4EF3-9D58-1B9213AD66DB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4FB50-0094-44F6-B5AB-E1F05553E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1884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28C2-0C08-4EF3-9D58-1B9213AD66DB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4FB50-0094-44F6-B5AB-E1F05553E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0477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445228C2-0C08-4EF3-9D58-1B9213AD66DB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4FB50-0094-44F6-B5AB-E1F05553E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79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445228C2-0C08-4EF3-9D58-1B9213AD66DB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4FB50-0094-44F6-B5AB-E1F05553E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293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28C2-0C08-4EF3-9D58-1B9213AD66DB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4FB50-0094-44F6-B5AB-E1F05553E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199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28C2-0C08-4EF3-9D58-1B9213AD66DB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4FB50-0094-44F6-B5AB-E1F05553E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389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28C2-0C08-4EF3-9D58-1B9213AD66DB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4FB50-0094-44F6-B5AB-E1F05553E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5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28C2-0C08-4EF3-9D58-1B9213AD66DB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4FB50-0094-44F6-B5AB-E1F05553E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82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28C2-0C08-4EF3-9D58-1B9213AD66DB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4FB50-0094-44F6-B5AB-E1F05553E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571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28C2-0C08-4EF3-9D58-1B9213AD66DB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4FB50-0094-44F6-B5AB-E1F05553E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100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28C2-0C08-4EF3-9D58-1B9213AD66DB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4FB50-0094-44F6-B5AB-E1F05553E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679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228C2-0C08-4EF3-9D58-1B9213AD66DB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4FB50-0094-44F6-B5AB-E1F05553E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971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45228C2-0C08-4EF3-9D58-1B9213AD66DB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CB74FB50-0094-44F6-B5AB-E1F05553E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989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1" r:id="rId1"/>
    <p:sldLayoutId id="2147483942" r:id="rId2"/>
    <p:sldLayoutId id="2147483943" r:id="rId3"/>
    <p:sldLayoutId id="2147483944" r:id="rId4"/>
    <p:sldLayoutId id="2147483945" r:id="rId5"/>
    <p:sldLayoutId id="2147483946" r:id="rId6"/>
    <p:sldLayoutId id="2147483947" r:id="rId7"/>
    <p:sldLayoutId id="2147483948" r:id="rId8"/>
    <p:sldLayoutId id="2147483949" r:id="rId9"/>
    <p:sldLayoutId id="2147483950" r:id="rId10"/>
    <p:sldLayoutId id="2147483951" r:id="rId11"/>
    <p:sldLayoutId id="2147483952" r:id="rId12"/>
    <p:sldLayoutId id="2147483953" r:id="rId13"/>
    <p:sldLayoutId id="2147483954" r:id="rId14"/>
    <p:sldLayoutId id="2147483955" r:id="rId15"/>
    <p:sldLayoutId id="2147483956" r:id="rId16"/>
    <p:sldLayoutId id="214748395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6.png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2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2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2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0B2D5-892A-4497-A94A-B8DB1C2B6B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6266" y="2548890"/>
            <a:ext cx="11121389" cy="2331720"/>
          </a:xfrm>
        </p:spPr>
        <p:txBody>
          <a:bodyPr anchor="t">
            <a:norm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2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Genetically Screening for Gain-of-Function Mutations in Telomerase RNA</a:t>
            </a:r>
            <a:br>
              <a:rPr lang="en-US" sz="22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Jose Childers and Dr. Melissa </a:t>
            </a:r>
            <a:r>
              <a:rPr lang="en-US" sz="1800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Mefford</a:t>
            </a:r>
            <a:b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Morehead State University, College of Science, Department of Biology and Chemistry</a:t>
            </a:r>
            <a:b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Morehead, KY 40351</a:t>
            </a:r>
            <a:br>
              <a:rPr lang="en-US" sz="1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F9931985-6EA7-4BF5-B608-537E3FA593F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599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852"/>
    </mc:Choice>
    <mc:Fallback>
      <p:transition spd="slow" advTm="118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5815CA-93C3-4BAF-941B-CF1B4826F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656" y="1120140"/>
            <a:ext cx="4663440" cy="1643727"/>
          </a:xfrm>
        </p:spPr>
        <p:txBody>
          <a:bodyPr/>
          <a:lstStyle/>
          <a:p>
            <a:r>
              <a:rPr lang="en-US" dirty="0"/>
              <a:t>What are telomeres?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3FE5AF53-9FE7-4AC9-BAC0-A19A9E779A2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321351" y="3014470"/>
            <a:ext cx="2615802" cy="2265227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849FF1-0BF2-4665-BC08-B98433F5CD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07608" y="1285875"/>
            <a:ext cx="4663440" cy="1474936"/>
          </a:xfrm>
        </p:spPr>
        <p:txBody>
          <a:bodyPr/>
          <a:lstStyle/>
          <a:p>
            <a:r>
              <a:rPr lang="en-US" dirty="0"/>
              <a:t>What is Telomerase?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E6E7EBA-CD2B-4F5B-BE9E-79F4AC315C83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5"/>
          <a:stretch>
            <a:fillRect/>
          </a:stretch>
        </p:blipFill>
        <p:spPr>
          <a:xfrm>
            <a:off x="5756958" y="2708527"/>
            <a:ext cx="2748527" cy="10303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92AB25E-BD0C-4493-94CF-AF1B4B8848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02569" y="3154223"/>
            <a:ext cx="3949066" cy="15972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E7E4A54-5ADB-48EE-BED1-9BF3D5D6B4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07608" y="4448261"/>
            <a:ext cx="2434590" cy="122899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8B356BD-CF7C-4A96-B139-A927037F34C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87503" y="5572125"/>
            <a:ext cx="2554695" cy="122135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7C4BD32-FF17-4DC7-99DC-36FEED1B6CDB}"/>
              </a:ext>
            </a:extLst>
          </p:cNvPr>
          <p:cNvSpPr txBox="1"/>
          <p:nvPr/>
        </p:nvSpPr>
        <p:spPr>
          <a:xfrm>
            <a:off x="8968927" y="3139967"/>
            <a:ext cx="272967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Telomerase is a ribonucleoprotein enzyme composed of TERT and Telomerase RNA</a:t>
            </a: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Its functions are to: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Increase Telomere Length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Stop senescence (cell death) </a:t>
            </a:r>
          </a:p>
          <a:p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5281D6-58BD-459F-B36D-8CC9B1E067BD}"/>
              </a:ext>
            </a:extLst>
          </p:cNvPr>
          <p:cNvSpPr txBox="1"/>
          <p:nvPr/>
        </p:nvSpPr>
        <p:spPr>
          <a:xfrm>
            <a:off x="3234689" y="2919703"/>
            <a:ext cx="18260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Telomeres are DNA structures located at both ends of linear chromosomes. (In Pink)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CF81746-0667-4147-8337-475A7756006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1119220" y="4940465"/>
            <a:ext cx="4309110" cy="1899820"/>
          </a:xfrm>
          <a:prstGeom prst="rect">
            <a:avLst/>
          </a:prstGeom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FC194B2B-006E-46C6-8B9A-7E484584103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075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4855"/>
    </mc:Choice>
    <mc:Fallback>
      <p:transition spd="slow" advTm="248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57E88-B2FB-4098-A70F-F7F23B9A1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224" y="373803"/>
            <a:ext cx="10772775" cy="1658198"/>
          </a:xfrm>
        </p:spPr>
        <p:txBody>
          <a:bodyPr/>
          <a:lstStyle/>
          <a:p>
            <a:r>
              <a:rPr lang="en-US" dirty="0"/>
              <a:t>Genetic Strategy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C6B64E-EB68-46D8-B8E8-6AD4A0077D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95534" y="2643505"/>
            <a:ext cx="4825158" cy="3416301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We start with TLC1 on a LYS2 cover plasmid, then grow the yeast on a non-selective media to lose the LYS2 cover plasmid. Then we transform the TLC1 mutant library plasmid with a TRP1 selectable marker</a:t>
            </a:r>
            <a:endParaRPr lang="en-US" sz="1800" dirty="0">
              <a:latin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3D46B4-3E1B-47B9-AC83-9CD36032C7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006" y="2336800"/>
            <a:ext cx="4458348" cy="4323080"/>
          </a:xfrm>
          <a:prstGeom prst="rect">
            <a:avLst/>
          </a:prstGeom>
        </p:spPr>
      </p:pic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9061AEDA-9F4C-4E42-9D78-5ED51BC1FA5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897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816"/>
    </mc:Choice>
    <mc:Fallback>
      <p:transition spd="slow" advTm="198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B877A-3D6D-44BC-9A8D-CC24700F8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Genetic Strategy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60F59-117D-452D-A1D3-1BD887AB3F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73748" y="2729229"/>
            <a:ext cx="4825158" cy="3416301"/>
          </a:xfrm>
        </p:spPr>
        <p:txBody>
          <a:bodyPr/>
          <a:lstStyle/>
          <a:p>
            <a:r>
              <a:rPr lang="en-US" dirty="0"/>
              <a:t>Our approach is using the telomere position effect (TPE) to look for lengthen telomeres.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4EA8D82-DA16-4EB2-B97F-D35790B756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701" y="2362200"/>
            <a:ext cx="4616275" cy="229743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622C0E6-139F-42CA-886E-87980C927A27}"/>
              </a:ext>
            </a:extLst>
          </p:cNvPr>
          <p:cNvSpPr txBox="1"/>
          <p:nvPr/>
        </p:nvSpPr>
        <p:spPr>
          <a:xfrm>
            <a:off x="393701" y="4741740"/>
            <a:ext cx="4991099" cy="1824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Figure 1. Schematic of gain-of-function screen. </a:t>
            </a:r>
            <a:r>
              <a:rPr lang="en-US" sz="1800" dirty="0"/>
              <a:t>(A) Telomere position effect (TPE) with short or long telomeres. Silencing complexes forming heterochromatin represented by yellow ovals. (B) Yeast strains and growth conditions.</a:t>
            </a:r>
            <a:endParaRPr lang="en-US" sz="1800" b="1" dirty="0"/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F22F4538-C913-455F-A428-AC0E5DE94FF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081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997"/>
    </mc:Choice>
    <mc:Fallback>
      <p:transition spd="slow" advTm="79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01980-C87A-4F01-9480-13C351EC8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Genetic Strategy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D15B03-588F-4604-99D4-AB693D1FDE5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4710"/>
          <a:stretch/>
        </p:blipFill>
        <p:spPr>
          <a:xfrm>
            <a:off x="5874559" y="2286000"/>
            <a:ext cx="4773582" cy="4598058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CD086D-C5BC-40F2-B23A-5B9E8BA860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9892" y="2422406"/>
            <a:ext cx="4663440" cy="3767328"/>
          </a:xfrm>
        </p:spPr>
        <p:txBody>
          <a:bodyPr/>
          <a:lstStyle/>
          <a:p>
            <a:r>
              <a:rPr lang="en-US" sz="1600" dirty="0">
                <a:solidFill>
                  <a:schemeClr val="tx1"/>
                </a:solidFill>
              </a:rPr>
              <a:t>To date, I have screened ~1000 colonies and have identified 10 putative GOF alleles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B8DAA7-5E02-409A-8A86-ECD6A38CDE7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9970"/>
          <a:stretch/>
        </p:blipFill>
        <p:spPr>
          <a:xfrm>
            <a:off x="453129" y="3276600"/>
            <a:ext cx="4773363" cy="3581400"/>
          </a:xfrm>
          <a:prstGeom prst="rect">
            <a:avLst/>
          </a:prstGeom>
        </p:spPr>
      </p:pic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56CD628B-D97B-4AF0-9115-A098AF44D3F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962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437"/>
    </mc:Choice>
    <mc:Fallback>
      <p:transition spd="slow" advTm="943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AB8EE-3849-4131-9FA9-52AE59464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work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02B6908-3509-4B92-A4A4-1685ECAB44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54954" y="2989263"/>
            <a:ext cx="4824413" cy="2840037"/>
          </a:xfrm>
        </p:spPr>
        <p:txBody>
          <a:bodyPr/>
          <a:lstStyle/>
          <a:p>
            <a:r>
              <a:rPr lang="en-US" dirty="0"/>
              <a:t>I am currently working to identify the mutations present in the putative GOF alleles by DNA sequencing.</a:t>
            </a:r>
          </a:p>
          <a:p>
            <a:r>
              <a:rPr lang="en-US" dirty="0"/>
              <a:t>Identify the mechanism of GOF 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8B9D451-63A4-4351-A105-E34369C646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5900" y="2927350"/>
            <a:ext cx="4521199" cy="3429000"/>
          </a:xfrm>
          <a:prstGeom prst="rect">
            <a:avLst/>
          </a:prstGeom>
        </p:spPr>
      </p:pic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989C4A1F-65F3-4A1D-A474-0F9DA1372A9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795125" y="6461125"/>
            <a:ext cx="244475" cy="24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703"/>
    </mc:Choice>
    <mc:Fallback>
      <p:transition spd="slow" advTm="177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718</TotalTime>
  <Words>228</Words>
  <Application>Microsoft Office PowerPoint</Application>
  <PresentationFormat>Widescreen</PresentationFormat>
  <Paragraphs>19</Paragraphs>
  <Slides>6</Slides>
  <Notes>0</Notes>
  <HiddenSlides>0</HiddenSlides>
  <MMClips>6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Ion Boardroom</vt:lpstr>
      <vt:lpstr>Genetically Screening for Gain-of-Function Mutations in Telomerase RNA Jose Childers and Dr. Melissa Mefford Morehead State University, College of Science, Department of Biology and Chemistry Morehead, KY 40351 </vt:lpstr>
      <vt:lpstr>PowerPoint Presentation</vt:lpstr>
      <vt:lpstr>Genetic Strategy</vt:lpstr>
      <vt:lpstr>Genetic Strategy</vt:lpstr>
      <vt:lpstr>Genetic Strategy</vt:lpstr>
      <vt:lpstr>Current 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Genetically Screening for Gain-of-Function Mutations in Telomerase RNA Jose Childers and Dr. Melissa Mefford Morehead State University, College of Science, Department of Biology and Chemistry Morehead, KY 40351</dc:title>
  <dc:creator>Jose Childers</dc:creator>
  <cp:lastModifiedBy>Jose Childers</cp:lastModifiedBy>
  <cp:revision>23</cp:revision>
  <dcterms:created xsi:type="dcterms:W3CDTF">2021-04-15T13:09:24Z</dcterms:created>
  <dcterms:modified xsi:type="dcterms:W3CDTF">2021-04-16T17:17:11Z</dcterms:modified>
</cp:coreProperties>
</file>