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63" r:id="rId5"/>
    <p:sldId id="261" r:id="rId6"/>
    <p:sldId id="264" r:id="rId7"/>
    <p:sldId id="259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7" autoAdjust="0"/>
    <p:restoredTop sz="94660"/>
  </p:normalViewPr>
  <p:slideViewPr>
    <p:cSldViewPr snapToGrid="0">
      <p:cViewPr varScale="1">
        <p:scale>
          <a:sx n="45" d="100"/>
          <a:sy n="45" d="100"/>
        </p:scale>
        <p:origin x="48" y="12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 Brunson" userId="1821afc281099006" providerId="LiveId" clId="{95137131-48FB-419C-9210-5BFDD7B45DC2}"/>
    <pc:docChg chg="modSld">
      <pc:chgData name="Alexa Brunson" userId="1821afc281099006" providerId="LiveId" clId="{95137131-48FB-419C-9210-5BFDD7B45DC2}" dt="2021-04-21T16:02:29.090" v="79" actId="20577"/>
      <pc:docMkLst>
        <pc:docMk/>
      </pc:docMkLst>
      <pc:sldChg chg="modSp mod">
        <pc:chgData name="Alexa Brunson" userId="1821afc281099006" providerId="LiveId" clId="{95137131-48FB-419C-9210-5BFDD7B45DC2}" dt="2021-04-21T16:02:29.090" v="79" actId="20577"/>
        <pc:sldMkLst>
          <pc:docMk/>
          <pc:sldMk cId="4123151954" sldId="263"/>
        </pc:sldMkLst>
        <pc:spChg chg="mod">
          <ac:chgData name="Alexa Brunson" userId="1821afc281099006" providerId="LiveId" clId="{95137131-48FB-419C-9210-5BFDD7B45DC2}" dt="2021-04-21T16:02:29.090" v="79" actId="20577"/>
          <ac:spMkLst>
            <pc:docMk/>
            <pc:sldMk cId="4123151954" sldId="263"/>
            <ac:spMk id="3" creationId="{C1EADE8A-EC5F-4D98-8BCB-88BE015DF9A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F60A-713C-41BA-9788-4C493DDC0A9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0FA7-C445-42F7-AF66-A4F5A6FC8A9C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AC5C5-1A57-4420-8AFB-CE41693A794B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C08AF-84E6-4329-8E67-FEA434B47075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4F6EE328-6AFF-436B-881F-213D56084544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069A-09EE-4C7C-86A4-2314A404921D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EE7F1-171E-411F-96CA-A251A21496E7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2C98D-A273-4547-9B92-97D7769F71A6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CD67-0644-446C-B2AD-1C09BF34F286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80828-6983-48AD-9E27-CBD3696F837E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FB91-0324-450E-B17F-36DC0ECCE413}" type="datetimeFigureOut">
              <a:rPr lang="en-US" dirty="0"/>
              <a:t>4/21/2021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2E37674-C1BA-4107-9B06-6D4CAC3A3DF5}" type="datetimeFigureOut">
              <a:rPr lang="en-US" dirty="0"/>
              <a:t>4/21/2021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11" Type="http://schemas.openxmlformats.org/officeDocument/2006/relationships/image" Target="../media/image15.jpg"/><Relationship Id="rId5" Type="http://schemas.openxmlformats.org/officeDocument/2006/relationships/image" Target="../media/image9.jpg"/><Relationship Id="rId10" Type="http://schemas.openxmlformats.org/officeDocument/2006/relationships/image" Target="../media/image14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87BE-386A-4A47-8606-3CFF5AA20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154176"/>
            <a:ext cx="9966960" cy="3035808"/>
          </a:xfrm>
        </p:spPr>
        <p:txBody>
          <a:bodyPr/>
          <a:lstStyle/>
          <a:p>
            <a:r>
              <a:rPr lang="en-US" sz="6000" dirty="0"/>
              <a:t>The Influence of Videoconferencing on Relationship Formation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590B86-3925-4CE0-B7EB-F495AFC7A3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Daniel Maitland</a:t>
            </a:r>
          </a:p>
          <a:p>
            <a:r>
              <a:rPr lang="en-US" dirty="0"/>
              <a:t>Alexa Brunson</a:t>
            </a:r>
          </a:p>
        </p:txBody>
      </p:sp>
    </p:spTree>
    <p:extLst>
      <p:ext uri="{BB962C8B-B14F-4D97-AF65-F5344CB8AC3E}">
        <p14:creationId xmlns:p14="http://schemas.microsoft.com/office/powerpoint/2010/main" val="1155411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E6EDC-BF2D-480C-9271-433F161F5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E5DF7-26D6-4825-9756-69EE8E5A2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3669792"/>
          </a:xfrm>
        </p:spPr>
        <p:txBody>
          <a:bodyPr>
            <a:normAutofit/>
          </a:bodyPr>
          <a:lstStyle/>
          <a:p>
            <a:r>
              <a:rPr lang="en-US" dirty="0"/>
              <a:t>Social Connections are important </a:t>
            </a:r>
          </a:p>
          <a:p>
            <a:r>
              <a:rPr lang="en-US" dirty="0"/>
              <a:t>They form when </a:t>
            </a:r>
            <a:r>
              <a:rPr lang="en-US" dirty="0">
                <a:effectLst/>
                <a:ea typeface="Calibri" panose="020F0502020204030204" pitchFamily="34" charset="0"/>
              </a:rPr>
              <a:t>we engage in a vulnerable self-disclosure to another person and they respond in an effective way, or when they do the same</a:t>
            </a:r>
          </a:p>
          <a:p>
            <a:r>
              <a:rPr lang="en-US" dirty="0">
                <a:effectLst/>
                <a:ea typeface="Calibri" panose="020F0502020204030204" pitchFamily="34" charset="0"/>
              </a:rPr>
              <a:t>We know that intimacy is fostered when we disclosure personal information and someone replies caringly; however, we do not know how being online impacts these connections.</a:t>
            </a:r>
          </a:p>
          <a:p>
            <a:r>
              <a:rPr lang="en-US" dirty="0"/>
              <a:t>We also don’t know how being online impacts these connections.</a:t>
            </a:r>
          </a:p>
          <a:p>
            <a:r>
              <a:rPr lang="en-US" dirty="0">
                <a:effectLst/>
                <a:ea typeface="Calibri" panose="020F0502020204030204" pitchFamily="34" charset="0"/>
              </a:rPr>
              <a:t>COVID-19 has changed our internet usage. </a:t>
            </a:r>
          </a:p>
          <a:p>
            <a:r>
              <a:rPr lang="en-US" dirty="0">
                <a:effectLst/>
                <a:ea typeface="Calibri" panose="020F0502020204030204" pitchFamily="34" charset="0"/>
              </a:rPr>
              <a:t>Given that we know that COVID-19 has impacted the time we spent online, it is important we figure out how this impacts our ability to form social connections.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0488F6-2A74-4CAE-9087-E60985AA72C9}"/>
              </a:ext>
            </a:extLst>
          </p:cNvPr>
          <p:cNvSpPr txBox="1"/>
          <p:nvPr/>
        </p:nvSpPr>
        <p:spPr>
          <a:xfrm>
            <a:off x="84667" y="6050202"/>
            <a:ext cx="11159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ea typeface="Calibri" panose="020F0502020204030204" pitchFamily="34" charset="0"/>
              </a:rPr>
              <a:t>Stanford Medical; e.g., Burleson,2003; </a:t>
            </a:r>
            <a:r>
              <a:rPr lang="en-US" sz="1800" dirty="0" err="1">
                <a:effectLst/>
                <a:ea typeface="Calibri" panose="020F0502020204030204" pitchFamily="34" charset="0"/>
              </a:rPr>
              <a:t>Laurenceau</a:t>
            </a:r>
            <a:r>
              <a:rPr lang="en-US" sz="1800" dirty="0">
                <a:effectLst/>
                <a:ea typeface="Calibri" panose="020F0502020204030204" pitchFamily="34" charset="0"/>
              </a:rPr>
              <a:t>, Barrett, &amp; Pietromonaco,1998; </a:t>
            </a:r>
            <a:r>
              <a:rPr lang="en-US" sz="1800" dirty="0" err="1">
                <a:effectLst/>
                <a:ea typeface="Calibri" panose="020F0502020204030204" pitchFamily="34" charset="0"/>
              </a:rPr>
              <a:t>Laurenceau</a:t>
            </a:r>
            <a:r>
              <a:rPr lang="en-US" sz="1800" dirty="0">
                <a:effectLst/>
                <a:ea typeface="Calibri" panose="020F0502020204030204" pitchFamily="34" charset="0"/>
              </a:rPr>
              <a:t>, Barrett, &amp; </a:t>
            </a:r>
            <a:r>
              <a:rPr lang="en-US" sz="1800" dirty="0" err="1">
                <a:effectLst/>
                <a:ea typeface="Calibri" panose="020F0502020204030204" pitchFamily="34" charset="0"/>
              </a:rPr>
              <a:t>Rovine</a:t>
            </a:r>
            <a:r>
              <a:rPr lang="en-US" sz="1800" dirty="0">
                <a:effectLst/>
                <a:ea typeface="Calibri" panose="020F0502020204030204" pitchFamily="34" charset="0"/>
              </a:rPr>
              <a:t>, 2005; Reis, 2007 ; Sultana et al.,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83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19D52-AF54-4F87-A75A-ACEFC3C53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Current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03EEC-F218-493F-8989-AD52B88AD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recruited college students from Morehead State University </a:t>
            </a:r>
          </a:p>
          <a:p>
            <a:r>
              <a:rPr lang="en-US" dirty="0"/>
              <a:t>Students were paired with a research assistant </a:t>
            </a:r>
          </a:p>
          <a:p>
            <a:r>
              <a:rPr lang="en-US" dirty="0"/>
              <a:t>Students took an initial questionnaire that was a</a:t>
            </a:r>
            <a:r>
              <a:rPr lang="en-US" dirty="0">
                <a:effectLst/>
                <a:ea typeface="Calibri" panose="020F0502020204030204" pitchFamily="34" charset="0"/>
              </a:rPr>
              <a:t> stratified randomization based on the level of depression.</a:t>
            </a:r>
          </a:p>
          <a:p>
            <a:r>
              <a:rPr lang="en-US" dirty="0"/>
              <a:t>Students were assigned 1 of 3 groups and 1 of 2 conditions </a:t>
            </a:r>
          </a:p>
          <a:p>
            <a:r>
              <a:rPr lang="en-US" dirty="0"/>
              <a:t>Measures were taken before the questions, and after each 15-minute interaction. </a:t>
            </a:r>
          </a:p>
          <a:p>
            <a:r>
              <a:rPr lang="en-US" dirty="0"/>
              <a:t>We measured </a:t>
            </a:r>
            <a:r>
              <a:rPr lang="en-US" dirty="0">
                <a:effectLst/>
                <a:ea typeface="Calibri" panose="020F0502020204030204" pitchFamily="34" charset="0"/>
              </a:rPr>
              <a:t>closeness with vulnerability, responsiveness, closeness with RA, and fear of disclosing with RA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515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166EA-B5EC-4B89-A9F0-FAB97D68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-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ADE8A-EC5F-4D98-8BCB-88BE015DF9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We can build relationships through online connections </a:t>
            </a:r>
          </a:p>
          <a:p>
            <a:r>
              <a:rPr lang="en-US" sz="2400" dirty="0"/>
              <a:t>Online connections make us more willing to connect</a:t>
            </a:r>
          </a:p>
          <a:p>
            <a:r>
              <a:rPr lang="en-US" sz="2400" dirty="0"/>
              <a:t>There was less fear of getting close, no matter the condition </a:t>
            </a:r>
          </a:p>
          <a:p>
            <a:r>
              <a:rPr lang="en-US" sz="2400" dirty="0"/>
              <a:t>The experimental group had an increase in patterns of change and an increase in willing to share </a:t>
            </a:r>
          </a:p>
          <a:p>
            <a:r>
              <a:rPr lang="en-US" sz="2400" dirty="0"/>
              <a:t>Represented by a T score of t(16)= -2.733, A degree of freedom of 16, a significance of 0.015, mean score of -8.325, and a standard deviation of </a:t>
            </a:r>
            <a:r>
              <a:rPr lang="en-US" sz="2400" dirty="0">
                <a:effectLst/>
              </a:rPr>
              <a:t>3.04646.</a:t>
            </a:r>
            <a:endParaRPr lang="en-US" sz="2400" dirty="0"/>
          </a:p>
          <a:p>
            <a:r>
              <a:rPr lang="en-US" sz="2400" dirty="0"/>
              <a:t>No other changes were statistically significant </a:t>
            </a:r>
          </a:p>
        </p:txBody>
      </p:sp>
    </p:spTree>
    <p:extLst>
      <p:ext uri="{BB962C8B-B14F-4D97-AF65-F5344CB8AC3E}">
        <p14:creationId xmlns:p14="http://schemas.microsoft.com/office/powerpoint/2010/main" val="412315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C85CB-5BC8-4042-8C87-4B93FCF6E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A0A87-8F61-4D1B-8E68-2D772C0FD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Social connection improved for both groups</a:t>
            </a:r>
          </a:p>
          <a:p>
            <a:r>
              <a:rPr lang="en-US" sz="3200" dirty="0"/>
              <a:t>Fear of future interactions were reduced </a:t>
            </a:r>
          </a:p>
          <a:p>
            <a:r>
              <a:rPr lang="en-US" sz="3200" dirty="0"/>
              <a:t>Both groups started out at different levels for social connection and fear of intimacy (but ended up around the same place)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315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EAFE-1B3C-4465-A9A9-6E55DBF60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654115" cy="1609344"/>
          </a:xfrm>
        </p:spPr>
        <p:txBody>
          <a:bodyPr/>
          <a:lstStyle/>
          <a:p>
            <a:r>
              <a:rPr lang="en-US" dirty="0"/>
              <a:t>Discussion – Social Connections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F9AE7E-3E85-4334-BD89-F03001E38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058" y="1184897"/>
            <a:ext cx="7065883" cy="551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202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0E157-7543-44CC-8C83-BE7565E947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609344"/>
          </a:xfrm>
        </p:spPr>
        <p:txBody>
          <a:bodyPr/>
          <a:lstStyle/>
          <a:p>
            <a:r>
              <a:rPr lang="en-US" dirty="0"/>
              <a:t>Discussion – Fear of Intimacy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636ECDC-3395-47EE-8DAE-6BD188DFD5BF}"/>
              </a:ext>
            </a:extLst>
          </p:cNvPr>
          <p:cNvGrpSpPr/>
          <p:nvPr/>
        </p:nvGrpSpPr>
        <p:grpSpPr>
          <a:xfrm>
            <a:off x="194734" y="1282980"/>
            <a:ext cx="6443132" cy="5439553"/>
            <a:chOff x="0" y="0"/>
            <a:chExt cx="5943600" cy="3474719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7D81DE-F1F6-4E08-8461-C6D9DA40F701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943600" cy="5181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B20B54-9291-4DAC-B079-9203CE8F3628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51816"/>
              <a:ext cx="5943600" cy="6096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BF9754-CFC6-4531-A834-2F9ADE2AC30D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0" y="138684"/>
              <a:ext cx="5943600" cy="45872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DE34846-5A94-472B-8297-F9EC1E090995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597408"/>
              <a:ext cx="5943600" cy="54559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472DD7B-E628-4426-8972-52111F0336D2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0" y="1143000"/>
              <a:ext cx="5943600" cy="545592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57FB44D-3E6D-49F7-BEBA-13C97544CA98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0" y="1688592"/>
              <a:ext cx="5943600" cy="54559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A9ED9E3-C90F-47FF-A032-D67F735A5A62}"/>
                </a:ext>
              </a:extLst>
            </p:cNvPr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2234183"/>
              <a:ext cx="5943600" cy="545592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40006DB-9116-49B9-A22A-58168DD15FD0}"/>
                </a:ext>
              </a:extLst>
            </p:cNvPr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2779775"/>
              <a:ext cx="5943600" cy="300228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882550D-76E3-4492-8179-FFF7546D2B77}"/>
                </a:ext>
              </a:extLst>
            </p:cNvPr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3147059"/>
              <a:ext cx="5943600" cy="86868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9A00B1B-BD39-4347-B380-D4CB6CC32E8B}"/>
                </a:ext>
              </a:extLst>
            </p:cNvPr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3387851"/>
              <a:ext cx="5943600" cy="86868"/>
            </a:xfrm>
            <a:prstGeom prst="rect">
              <a:avLst/>
            </a:prstGeom>
          </p:spPr>
        </p:pic>
      </p:grpSp>
      <p:graphicFrame>
        <p:nvGraphicFramePr>
          <p:cNvPr id="24" name="Table 24">
            <a:extLst>
              <a:ext uri="{FF2B5EF4-FFF2-40B4-BE49-F238E27FC236}">
                <a16:creationId xmlns:a16="http://schemas.microsoft.com/office/drawing/2014/main" id="{24B41A99-D5FD-40A7-A4E2-006EF60A3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842500"/>
              </p:ext>
            </p:extLst>
          </p:nvPr>
        </p:nvGraphicFramePr>
        <p:xfrm>
          <a:off x="5427135" y="4129422"/>
          <a:ext cx="6443132" cy="202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548">
                  <a:extLst>
                    <a:ext uri="{9D8B030D-6E8A-4147-A177-3AD203B41FA5}">
                      <a16:colId xmlns:a16="http://schemas.microsoft.com/office/drawing/2014/main" val="1400878999"/>
                    </a:ext>
                  </a:extLst>
                </a:gridCol>
                <a:gridCol w="912777">
                  <a:extLst>
                    <a:ext uri="{9D8B030D-6E8A-4147-A177-3AD203B41FA5}">
                      <a16:colId xmlns:a16="http://schemas.microsoft.com/office/drawing/2014/main" val="1086158210"/>
                    </a:ext>
                  </a:extLst>
                </a:gridCol>
                <a:gridCol w="1342319">
                  <a:extLst>
                    <a:ext uri="{9D8B030D-6E8A-4147-A177-3AD203B41FA5}">
                      <a16:colId xmlns:a16="http://schemas.microsoft.com/office/drawing/2014/main" val="805688701"/>
                    </a:ext>
                  </a:extLst>
                </a:gridCol>
                <a:gridCol w="1099535">
                  <a:extLst>
                    <a:ext uri="{9D8B030D-6E8A-4147-A177-3AD203B41FA5}">
                      <a16:colId xmlns:a16="http://schemas.microsoft.com/office/drawing/2014/main" val="921778311"/>
                    </a:ext>
                  </a:extLst>
                </a:gridCol>
                <a:gridCol w="980476">
                  <a:extLst>
                    <a:ext uri="{9D8B030D-6E8A-4147-A177-3AD203B41FA5}">
                      <a16:colId xmlns:a16="http://schemas.microsoft.com/office/drawing/2014/main" val="189173340"/>
                    </a:ext>
                  </a:extLst>
                </a:gridCol>
                <a:gridCol w="980477">
                  <a:extLst>
                    <a:ext uri="{9D8B030D-6E8A-4147-A177-3AD203B41FA5}">
                      <a16:colId xmlns:a16="http://schemas.microsoft.com/office/drawing/2014/main" val="2663676418"/>
                    </a:ext>
                  </a:extLst>
                </a:gridCol>
              </a:tblGrid>
              <a:tr h="578939">
                <a:tc>
                  <a:txBody>
                    <a:bodyPr/>
                    <a:lstStyle/>
                    <a:p>
                      <a:r>
                        <a:rPr lang="en-US" sz="1600" dirty="0"/>
                        <a:t>CHANGE FIS3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Sig. </a:t>
                      </a:r>
                    </a:p>
                    <a:p>
                      <a:r>
                        <a:rPr lang="en-US" sz="1600" dirty="0"/>
                        <a:t>(2-tailed)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Mean </a:t>
                      </a:r>
                    </a:p>
                    <a:p>
                      <a:r>
                        <a:rPr lang="en-US" sz="1600" dirty="0"/>
                        <a:t>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Std. error 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Upper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475646"/>
                  </a:ext>
                </a:extLst>
              </a:tr>
              <a:tr h="1204724">
                <a:tc>
                  <a:txBody>
                    <a:bodyPr/>
                    <a:lstStyle/>
                    <a:p>
                      <a:r>
                        <a:rPr lang="en-US" sz="1800" dirty="0"/>
                        <a:t>Equal Variance assumed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.015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-8.325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3.04646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14.7832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-1.8668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6800498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55634FA0-BCF0-4016-ACB5-B6CB9427DE4A}"/>
              </a:ext>
            </a:extLst>
          </p:cNvPr>
          <p:cNvSpPr txBox="1"/>
          <p:nvPr/>
        </p:nvSpPr>
        <p:spPr>
          <a:xfrm>
            <a:off x="7552267" y="3451612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Represents the drop between time 2 and 3</a:t>
            </a:r>
          </a:p>
        </p:txBody>
      </p:sp>
    </p:spTree>
    <p:extLst>
      <p:ext uri="{BB962C8B-B14F-4D97-AF65-F5344CB8AC3E}">
        <p14:creationId xmlns:p14="http://schemas.microsoft.com/office/powerpoint/2010/main" val="4213825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A0ABA-8953-4D1C-9390-E48411BA2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6B870-47BE-4D24-A678-F2956AF99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Continue recruiting students for more data and build up the experiment</a:t>
            </a:r>
          </a:p>
          <a:p>
            <a:r>
              <a:rPr lang="en-US" sz="3200" dirty="0"/>
              <a:t>Understand the differences in vulnerability and responsive message’s due to the lack of difference between conditions</a:t>
            </a:r>
          </a:p>
          <a:p>
            <a:r>
              <a:rPr lang="en-US" sz="3200" dirty="0"/>
              <a:t>Look at how to build deeper connections online</a:t>
            </a:r>
          </a:p>
          <a:p>
            <a:r>
              <a:rPr lang="en-US" sz="3200" dirty="0"/>
              <a:t>Look at how online connections differ from in-person connections </a:t>
            </a:r>
          </a:p>
        </p:txBody>
      </p:sp>
    </p:spTree>
    <p:extLst>
      <p:ext uri="{BB962C8B-B14F-4D97-AF65-F5344CB8AC3E}">
        <p14:creationId xmlns:p14="http://schemas.microsoft.com/office/powerpoint/2010/main" val="4026806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Wood Type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353</TotalTime>
  <Words>453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Georgia</vt:lpstr>
      <vt:lpstr>Trebuchet MS</vt:lpstr>
      <vt:lpstr>Wingdings</vt:lpstr>
      <vt:lpstr>Wood Type</vt:lpstr>
      <vt:lpstr>The Influence of Videoconferencing on Relationship Formation </vt:lpstr>
      <vt:lpstr>Introduction </vt:lpstr>
      <vt:lpstr>The Current Study</vt:lpstr>
      <vt:lpstr>Results - </vt:lpstr>
      <vt:lpstr>Discussion</vt:lpstr>
      <vt:lpstr>Discussion – Social Connections</vt:lpstr>
      <vt:lpstr>Discussion – Fear of Intimacy</vt:lpstr>
      <vt:lpstr>Future Directions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Influence of Videoconferencing on Relationship Formation</dc:title>
  <dc:creator>Alexa Brunson</dc:creator>
  <cp:lastModifiedBy>Alexa Brunson</cp:lastModifiedBy>
  <cp:revision>8</cp:revision>
  <dcterms:created xsi:type="dcterms:W3CDTF">2021-04-19T15:45:34Z</dcterms:created>
  <dcterms:modified xsi:type="dcterms:W3CDTF">2021-04-21T16:02:41Z</dcterms:modified>
</cp:coreProperties>
</file>