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8" r:id="rId5"/>
    <p:sldId id="269" r:id="rId6"/>
    <p:sldId id="260" r:id="rId7"/>
    <p:sldId id="261" r:id="rId8"/>
    <p:sldId id="262" r:id="rId9"/>
    <p:sldId id="270" r:id="rId10"/>
    <p:sldId id="271" r:id="rId11"/>
    <p:sldId id="272" r:id="rId12"/>
    <p:sldId id="273"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C62A327-EEFF-43C8-96C8-E6A6AA8659E9}" v="5" dt="2021-04-15T15:19:33.29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6" d="100"/>
          <a:sy n="86" d="100"/>
        </p:scale>
        <p:origin x="562"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3A78D-59B8-4657-9CB8-60821A6BB9B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02440F3-4665-47A5-83F0-0F96526AF43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4C923DF-FAE3-4189-BBE2-D3F5CB2D70E7}"/>
              </a:ext>
            </a:extLst>
          </p:cNvPr>
          <p:cNvSpPr>
            <a:spLocks noGrp="1"/>
          </p:cNvSpPr>
          <p:nvPr>
            <p:ph type="dt" sz="half" idx="10"/>
          </p:nvPr>
        </p:nvSpPr>
        <p:spPr/>
        <p:txBody>
          <a:bodyPr/>
          <a:lstStyle/>
          <a:p>
            <a:fld id="{BB4964A4-E6E1-4F01-9EC1-2A8860E2D45E}" type="datetimeFigureOut">
              <a:rPr lang="en-US" smtClean="0"/>
              <a:t>4/16/2021</a:t>
            </a:fld>
            <a:endParaRPr lang="en-US"/>
          </a:p>
        </p:txBody>
      </p:sp>
      <p:sp>
        <p:nvSpPr>
          <p:cNvPr id="5" name="Footer Placeholder 4">
            <a:extLst>
              <a:ext uri="{FF2B5EF4-FFF2-40B4-BE49-F238E27FC236}">
                <a16:creationId xmlns:a16="http://schemas.microsoft.com/office/drawing/2014/main" id="{472F3F08-611B-4E7C-9D5D-9A42C2DDB4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2567D4-3631-4ADF-AC90-7766F8F6A50C}"/>
              </a:ext>
            </a:extLst>
          </p:cNvPr>
          <p:cNvSpPr>
            <a:spLocks noGrp="1"/>
          </p:cNvSpPr>
          <p:nvPr>
            <p:ph type="sldNum" sz="quarter" idx="12"/>
          </p:nvPr>
        </p:nvSpPr>
        <p:spPr/>
        <p:txBody>
          <a:bodyPr/>
          <a:lstStyle/>
          <a:p>
            <a:fld id="{F43AC433-F726-45D5-921C-A6B8E4C70BEC}" type="slidenum">
              <a:rPr lang="en-US" smtClean="0"/>
              <a:t>‹#›</a:t>
            </a:fld>
            <a:endParaRPr lang="en-US"/>
          </a:p>
        </p:txBody>
      </p:sp>
    </p:spTree>
    <p:extLst>
      <p:ext uri="{BB962C8B-B14F-4D97-AF65-F5344CB8AC3E}">
        <p14:creationId xmlns:p14="http://schemas.microsoft.com/office/powerpoint/2010/main" val="7968855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D6B6F-4E74-4682-BD98-F19EE7900CC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D2F3445-962A-413F-BD6E-D74B11551EE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496783-6D0B-41F5-B623-576648852649}"/>
              </a:ext>
            </a:extLst>
          </p:cNvPr>
          <p:cNvSpPr>
            <a:spLocks noGrp="1"/>
          </p:cNvSpPr>
          <p:nvPr>
            <p:ph type="dt" sz="half" idx="10"/>
          </p:nvPr>
        </p:nvSpPr>
        <p:spPr/>
        <p:txBody>
          <a:bodyPr/>
          <a:lstStyle/>
          <a:p>
            <a:fld id="{BB4964A4-E6E1-4F01-9EC1-2A8860E2D45E}" type="datetimeFigureOut">
              <a:rPr lang="en-US" smtClean="0"/>
              <a:t>4/16/2021</a:t>
            </a:fld>
            <a:endParaRPr lang="en-US"/>
          </a:p>
        </p:txBody>
      </p:sp>
      <p:sp>
        <p:nvSpPr>
          <p:cNvPr id="5" name="Footer Placeholder 4">
            <a:extLst>
              <a:ext uri="{FF2B5EF4-FFF2-40B4-BE49-F238E27FC236}">
                <a16:creationId xmlns:a16="http://schemas.microsoft.com/office/drawing/2014/main" id="{A15F4C5D-11CB-4072-97EB-3C0AA7D539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01D958B-9689-4783-8DD2-BC10848462B5}"/>
              </a:ext>
            </a:extLst>
          </p:cNvPr>
          <p:cNvSpPr>
            <a:spLocks noGrp="1"/>
          </p:cNvSpPr>
          <p:nvPr>
            <p:ph type="sldNum" sz="quarter" idx="12"/>
          </p:nvPr>
        </p:nvSpPr>
        <p:spPr/>
        <p:txBody>
          <a:bodyPr/>
          <a:lstStyle/>
          <a:p>
            <a:fld id="{F43AC433-F726-45D5-921C-A6B8E4C70BEC}" type="slidenum">
              <a:rPr lang="en-US" smtClean="0"/>
              <a:t>‹#›</a:t>
            </a:fld>
            <a:endParaRPr lang="en-US"/>
          </a:p>
        </p:txBody>
      </p:sp>
    </p:spTree>
    <p:extLst>
      <p:ext uri="{BB962C8B-B14F-4D97-AF65-F5344CB8AC3E}">
        <p14:creationId xmlns:p14="http://schemas.microsoft.com/office/powerpoint/2010/main" val="1560753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82EAC5A-5BFA-433A-8666-809EB3DA300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970CEA4-B437-4A70-83D2-7CF3944C7B8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5FB921-87BD-4AAB-9918-8912D3D61417}"/>
              </a:ext>
            </a:extLst>
          </p:cNvPr>
          <p:cNvSpPr>
            <a:spLocks noGrp="1"/>
          </p:cNvSpPr>
          <p:nvPr>
            <p:ph type="dt" sz="half" idx="10"/>
          </p:nvPr>
        </p:nvSpPr>
        <p:spPr/>
        <p:txBody>
          <a:bodyPr/>
          <a:lstStyle/>
          <a:p>
            <a:fld id="{BB4964A4-E6E1-4F01-9EC1-2A8860E2D45E}" type="datetimeFigureOut">
              <a:rPr lang="en-US" smtClean="0"/>
              <a:t>4/16/2021</a:t>
            </a:fld>
            <a:endParaRPr lang="en-US"/>
          </a:p>
        </p:txBody>
      </p:sp>
      <p:sp>
        <p:nvSpPr>
          <p:cNvPr id="5" name="Footer Placeholder 4">
            <a:extLst>
              <a:ext uri="{FF2B5EF4-FFF2-40B4-BE49-F238E27FC236}">
                <a16:creationId xmlns:a16="http://schemas.microsoft.com/office/drawing/2014/main" id="{B202CBB4-0A4F-4B7E-BD48-2074D010B8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5403BD-1669-49AE-8191-8D75D985853D}"/>
              </a:ext>
            </a:extLst>
          </p:cNvPr>
          <p:cNvSpPr>
            <a:spLocks noGrp="1"/>
          </p:cNvSpPr>
          <p:nvPr>
            <p:ph type="sldNum" sz="quarter" idx="12"/>
          </p:nvPr>
        </p:nvSpPr>
        <p:spPr/>
        <p:txBody>
          <a:bodyPr/>
          <a:lstStyle/>
          <a:p>
            <a:fld id="{F43AC433-F726-45D5-921C-A6B8E4C70BEC}" type="slidenum">
              <a:rPr lang="en-US" smtClean="0"/>
              <a:t>‹#›</a:t>
            </a:fld>
            <a:endParaRPr lang="en-US"/>
          </a:p>
        </p:txBody>
      </p:sp>
    </p:spTree>
    <p:extLst>
      <p:ext uri="{BB962C8B-B14F-4D97-AF65-F5344CB8AC3E}">
        <p14:creationId xmlns:p14="http://schemas.microsoft.com/office/powerpoint/2010/main" val="2473472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EACB35-654E-4DFC-8676-F15D6131704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E914983-4BB5-4F29-85FE-A4A50448557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15A9172-81B1-43D6-9692-3D0CCF15767F}"/>
              </a:ext>
            </a:extLst>
          </p:cNvPr>
          <p:cNvSpPr>
            <a:spLocks noGrp="1"/>
          </p:cNvSpPr>
          <p:nvPr>
            <p:ph type="dt" sz="half" idx="10"/>
          </p:nvPr>
        </p:nvSpPr>
        <p:spPr/>
        <p:txBody>
          <a:bodyPr/>
          <a:lstStyle/>
          <a:p>
            <a:fld id="{BB4964A4-E6E1-4F01-9EC1-2A8860E2D45E}" type="datetimeFigureOut">
              <a:rPr lang="en-US" smtClean="0"/>
              <a:t>4/16/2021</a:t>
            </a:fld>
            <a:endParaRPr lang="en-US"/>
          </a:p>
        </p:txBody>
      </p:sp>
      <p:sp>
        <p:nvSpPr>
          <p:cNvPr id="5" name="Footer Placeholder 4">
            <a:extLst>
              <a:ext uri="{FF2B5EF4-FFF2-40B4-BE49-F238E27FC236}">
                <a16:creationId xmlns:a16="http://schemas.microsoft.com/office/drawing/2014/main" id="{A8E4EEE3-08F2-46DF-A6BA-4F2B63DE02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A1D710-1490-444D-83F0-86B007738FDC}"/>
              </a:ext>
            </a:extLst>
          </p:cNvPr>
          <p:cNvSpPr>
            <a:spLocks noGrp="1"/>
          </p:cNvSpPr>
          <p:nvPr>
            <p:ph type="sldNum" sz="quarter" idx="12"/>
          </p:nvPr>
        </p:nvSpPr>
        <p:spPr/>
        <p:txBody>
          <a:bodyPr/>
          <a:lstStyle/>
          <a:p>
            <a:fld id="{F43AC433-F726-45D5-921C-A6B8E4C70BEC}" type="slidenum">
              <a:rPr lang="en-US" smtClean="0"/>
              <a:t>‹#›</a:t>
            </a:fld>
            <a:endParaRPr lang="en-US"/>
          </a:p>
        </p:txBody>
      </p:sp>
    </p:spTree>
    <p:extLst>
      <p:ext uri="{BB962C8B-B14F-4D97-AF65-F5344CB8AC3E}">
        <p14:creationId xmlns:p14="http://schemas.microsoft.com/office/powerpoint/2010/main" val="20207839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64102A-B3EF-4FC5-980C-58FC80663C9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7E003A3-2592-4E02-AC3D-C5E940B80CD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3733838-A6E2-4579-8BD1-3AFA8A77B592}"/>
              </a:ext>
            </a:extLst>
          </p:cNvPr>
          <p:cNvSpPr>
            <a:spLocks noGrp="1"/>
          </p:cNvSpPr>
          <p:nvPr>
            <p:ph type="dt" sz="half" idx="10"/>
          </p:nvPr>
        </p:nvSpPr>
        <p:spPr/>
        <p:txBody>
          <a:bodyPr/>
          <a:lstStyle/>
          <a:p>
            <a:fld id="{BB4964A4-E6E1-4F01-9EC1-2A8860E2D45E}" type="datetimeFigureOut">
              <a:rPr lang="en-US" smtClean="0"/>
              <a:t>4/16/2021</a:t>
            </a:fld>
            <a:endParaRPr lang="en-US"/>
          </a:p>
        </p:txBody>
      </p:sp>
      <p:sp>
        <p:nvSpPr>
          <p:cNvPr id="5" name="Footer Placeholder 4">
            <a:extLst>
              <a:ext uri="{FF2B5EF4-FFF2-40B4-BE49-F238E27FC236}">
                <a16:creationId xmlns:a16="http://schemas.microsoft.com/office/drawing/2014/main" id="{1B66B9EC-F182-4B24-ACC4-DD1C1E145D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1159A1-8192-4B10-9B08-B8F55EDB86AD}"/>
              </a:ext>
            </a:extLst>
          </p:cNvPr>
          <p:cNvSpPr>
            <a:spLocks noGrp="1"/>
          </p:cNvSpPr>
          <p:nvPr>
            <p:ph type="sldNum" sz="quarter" idx="12"/>
          </p:nvPr>
        </p:nvSpPr>
        <p:spPr/>
        <p:txBody>
          <a:bodyPr/>
          <a:lstStyle/>
          <a:p>
            <a:fld id="{F43AC433-F726-45D5-921C-A6B8E4C70BEC}" type="slidenum">
              <a:rPr lang="en-US" smtClean="0"/>
              <a:t>‹#›</a:t>
            </a:fld>
            <a:endParaRPr lang="en-US"/>
          </a:p>
        </p:txBody>
      </p:sp>
    </p:spTree>
    <p:extLst>
      <p:ext uri="{BB962C8B-B14F-4D97-AF65-F5344CB8AC3E}">
        <p14:creationId xmlns:p14="http://schemas.microsoft.com/office/powerpoint/2010/main" val="42148972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A3393C-A593-4F60-93D2-93A6F9D632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387370F-9215-403D-BCC0-8DFE04D93E8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27DBEFA-D1C3-4C84-B8DF-A801DCB8C34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1A4093E-8577-45CC-93E0-B22E6E7BC956}"/>
              </a:ext>
            </a:extLst>
          </p:cNvPr>
          <p:cNvSpPr>
            <a:spLocks noGrp="1"/>
          </p:cNvSpPr>
          <p:nvPr>
            <p:ph type="dt" sz="half" idx="10"/>
          </p:nvPr>
        </p:nvSpPr>
        <p:spPr/>
        <p:txBody>
          <a:bodyPr/>
          <a:lstStyle/>
          <a:p>
            <a:fld id="{BB4964A4-E6E1-4F01-9EC1-2A8860E2D45E}" type="datetimeFigureOut">
              <a:rPr lang="en-US" smtClean="0"/>
              <a:t>4/16/2021</a:t>
            </a:fld>
            <a:endParaRPr lang="en-US"/>
          </a:p>
        </p:txBody>
      </p:sp>
      <p:sp>
        <p:nvSpPr>
          <p:cNvPr id="6" name="Footer Placeholder 5">
            <a:extLst>
              <a:ext uri="{FF2B5EF4-FFF2-40B4-BE49-F238E27FC236}">
                <a16:creationId xmlns:a16="http://schemas.microsoft.com/office/drawing/2014/main" id="{226FF936-D3FC-4B6C-B6F8-686DEB14F3A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818AC3F-D327-4359-AC3D-8C77DDFA3FC3}"/>
              </a:ext>
            </a:extLst>
          </p:cNvPr>
          <p:cNvSpPr>
            <a:spLocks noGrp="1"/>
          </p:cNvSpPr>
          <p:nvPr>
            <p:ph type="sldNum" sz="quarter" idx="12"/>
          </p:nvPr>
        </p:nvSpPr>
        <p:spPr/>
        <p:txBody>
          <a:bodyPr/>
          <a:lstStyle/>
          <a:p>
            <a:fld id="{F43AC433-F726-45D5-921C-A6B8E4C70BEC}" type="slidenum">
              <a:rPr lang="en-US" smtClean="0"/>
              <a:t>‹#›</a:t>
            </a:fld>
            <a:endParaRPr lang="en-US"/>
          </a:p>
        </p:txBody>
      </p:sp>
    </p:spTree>
    <p:extLst>
      <p:ext uri="{BB962C8B-B14F-4D97-AF65-F5344CB8AC3E}">
        <p14:creationId xmlns:p14="http://schemas.microsoft.com/office/powerpoint/2010/main" val="2514207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A67BC-74E2-4D94-82FD-3CF6C053244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070D719-03D0-4240-8BA3-3A564C1B7E9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0F00A8C-E5BF-4426-BE31-99A688F9041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F5E1579-54D7-4C3F-9651-F7ECE1DCC18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F09F71B-7C41-49D9-986B-69465FCF551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F307D41-6D70-47C4-A194-A4EC9B79C2F1}"/>
              </a:ext>
            </a:extLst>
          </p:cNvPr>
          <p:cNvSpPr>
            <a:spLocks noGrp="1"/>
          </p:cNvSpPr>
          <p:nvPr>
            <p:ph type="dt" sz="half" idx="10"/>
          </p:nvPr>
        </p:nvSpPr>
        <p:spPr/>
        <p:txBody>
          <a:bodyPr/>
          <a:lstStyle/>
          <a:p>
            <a:fld id="{BB4964A4-E6E1-4F01-9EC1-2A8860E2D45E}" type="datetimeFigureOut">
              <a:rPr lang="en-US" smtClean="0"/>
              <a:t>4/16/2021</a:t>
            </a:fld>
            <a:endParaRPr lang="en-US"/>
          </a:p>
        </p:txBody>
      </p:sp>
      <p:sp>
        <p:nvSpPr>
          <p:cNvPr id="8" name="Footer Placeholder 7">
            <a:extLst>
              <a:ext uri="{FF2B5EF4-FFF2-40B4-BE49-F238E27FC236}">
                <a16:creationId xmlns:a16="http://schemas.microsoft.com/office/drawing/2014/main" id="{93814C6A-B126-49E8-8A0E-7CA21DE0F90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CF87BE7-F116-4C6F-91A7-0554CE0DFC66}"/>
              </a:ext>
            </a:extLst>
          </p:cNvPr>
          <p:cNvSpPr>
            <a:spLocks noGrp="1"/>
          </p:cNvSpPr>
          <p:nvPr>
            <p:ph type="sldNum" sz="quarter" idx="12"/>
          </p:nvPr>
        </p:nvSpPr>
        <p:spPr/>
        <p:txBody>
          <a:bodyPr/>
          <a:lstStyle/>
          <a:p>
            <a:fld id="{F43AC433-F726-45D5-921C-A6B8E4C70BEC}" type="slidenum">
              <a:rPr lang="en-US" smtClean="0"/>
              <a:t>‹#›</a:t>
            </a:fld>
            <a:endParaRPr lang="en-US"/>
          </a:p>
        </p:txBody>
      </p:sp>
    </p:spTree>
    <p:extLst>
      <p:ext uri="{BB962C8B-B14F-4D97-AF65-F5344CB8AC3E}">
        <p14:creationId xmlns:p14="http://schemas.microsoft.com/office/powerpoint/2010/main" val="7914767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0111B3-47E0-4108-9093-84943809FB5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EA8C748-CDE7-43B9-9DAF-92312060B906}"/>
              </a:ext>
            </a:extLst>
          </p:cNvPr>
          <p:cNvSpPr>
            <a:spLocks noGrp="1"/>
          </p:cNvSpPr>
          <p:nvPr>
            <p:ph type="dt" sz="half" idx="10"/>
          </p:nvPr>
        </p:nvSpPr>
        <p:spPr/>
        <p:txBody>
          <a:bodyPr/>
          <a:lstStyle/>
          <a:p>
            <a:fld id="{BB4964A4-E6E1-4F01-9EC1-2A8860E2D45E}" type="datetimeFigureOut">
              <a:rPr lang="en-US" smtClean="0"/>
              <a:t>4/16/2021</a:t>
            </a:fld>
            <a:endParaRPr lang="en-US"/>
          </a:p>
        </p:txBody>
      </p:sp>
      <p:sp>
        <p:nvSpPr>
          <p:cNvPr id="4" name="Footer Placeholder 3">
            <a:extLst>
              <a:ext uri="{FF2B5EF4-FFF2-40B4-BE49-F238E27FC236}">
                <a16:creationId xmlns:a16="http://schemas.microsoft.com/office/drawing/2014/main" id="{2A187CED-D339-44BA-9051-F9A7FD316C0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607DFD4-E91B-4F5F-8EEE-24B657290D74}"/>
              </a:ext>
            </a:extLst>
          </p:cNvPr>
          <p:cNvSpPr>
            <a:spLocks noGrp="1"/>
          </p:cNvSpPr>
          <p:nvPr>
            <p:ph type="sldNum" sz="quarter" idx="12"/>
          </p:nvPr>
        </p:nvSpPr>
        <p:spPr/>
        <p:txBody>
          <a:bodyPr/>
          <a:lstStyle/>
          <a:p>
            <a:fld id="{F43AC433-F726-45D5-921C-A6B8E4C70BEC}" type="slidenum">
              <a:rPr lang="en-US" smtClean="0"/>
              <a:t>‹#›</a:t>
            </a:fld>
            <a:endParaRPr lang="en-US"/>
          </a:p>
        </p:txBody>
      </p:sp>
    </p:spTree>
    <p:extLst>
      <p:ext uri="{BB962C8B-B14F-4D97-AF65-F5344CB8AC3E}">
        <p14:creationId xmlns:p14="http://schemas.microsoft.com/office/powerpoint/2010/main" val="575460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B06502D-8BC6-4EAC-A237-B1ED893120CC}"/>
              </a:ext>
            </a:extLst>
          </p:cNvPr>
          <p:cNvSpPr>
            <a:spLocks noGrp="1"/>
          </p:cNvSpPr>
          <p:nvPr>
            <p:ph type="dt" sz="half" idx="10"/>
          </p:nvPr>
        </p:nvSpPr>
        <p:spPr/>
        <p:txBody>
          <a:bodyPr/>
          <a:lstStyle/>
          <a:p>
            <a:fld id="{BB4964A4-E6E1-4F01-9EC1-2A8860E2D45E}" type="datetimeFigureOut">
              <a:rPr lang="en-US" smtClean="0"/>
              <a:t>4/16/2021</a:t>
            </a:fld>
            <a:endParaRPr lang="en-US"/>
          </a:p>
        </p:txBody>
      </p:sp>
      <p:sp>
        <p:nvSpPr>
          <p:cNvPr id="3" name="Footer Placeholder 2">
            <a:extLst>
              <a:ext uri="{FF2B5EF4-FFF2-40B4-BE49-F238E27FC236}">
                <a16:creationId xmlns:a16="http://schemas.microsoft.com/office/drawing/2014/main" id="{89E2B371-A1D4-4102-92EC-D07F62C8CCC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A6B9321-E446-41B9-900A-409ECFB37FAD}"/>
              </a:ext>
            </a:extLst>
          </p:cNvPr>
          <p:cNvSpPr>
            <a:spLocks noGrp="1"/>
          </p:cNvSpPr>
          <p:nvPr>
            <p:ph type="sldNum" sz="quarter" idx="12"/>
          </p:nvPr>
        </p:nvSpPr>
        <p:spPr/>
        <p:txBody>
          <a:bodyPr/>
          <a:lstStyle/>
          <a:p>
            <a:fld id="{F43AC433-F726-45D5-921C-A6B8E4C70BEC}" type="slidenum">
              <a:rPr lang="en-US" smtClean="0"/>
              <a:t>‹#›</a:t>
            </a:fld>
            <a:endParaRPr lang="en-US"/>
          </a:p>
        </p:txBody>
      </p:sp>
    </p:spTree>
    <p:extLst>
      <p:ext uri="{BB962C8B-B14F-4D97-AF65-F5344CB8AC3E}">
        <p14:creationId xmlns:p14="http://schemas.microsoft.com/office/powerpoint/2010/main" val="19296419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9D22A8-1CBE-4C68-AF18-269A963616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B44EBDA-8733-45C2-9780-2121419A30F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1E9B90D-569D-40F7-8524-A857F8B2631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DB6917-07A4-4A8B-AFFC-A476E9F052B5}"/>
              </a:ext>
            </a:extLst>
          </p:cNvPr>
          <p:cNvSpPr>
            <a:spLocks noGrp="1"/>
          </p:cNvSpPr>
          <p:nvPr>
            <p:ph type="dt" sz="half" idx="10"/>
          </p:nvPr>
        </p:nvSpPr>
        <p:spPr/>
        <p:txBody>
          <a:bodyPr/>
          <a:lstStyle/>
          <a:p>
            <a:fld id="{BB4964A4-E6E1-4F01-9EC1-2A8860E2D45E}" type="datetimeFigureOut">
              <a:rPr lang="en-US" smtClean="0"/>
              <a:t>4/16/2021</a:t>
            </a:fld>
            <a:endParaRPr lang="en-US"/>
          </a:p>
        </p:txBody>
      </p:sp>
      <p:sp>
        <p:nvSpPr>
          <p:cNvPr id="6" name="Footer Placeholder 5">
            <a:extLst>
              <a:ext uri="{FF2B5EF4-FFF2-40B4-BE49-F238E27FC236}">
                <a16:creationId xmlns:a16="http://schemas.microsoft.com/office/drawing/2014/main" id="{1E5C84CC-EC82-423F-BFDC-68D24618CDC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124AACD-737C-4DDA-A372-AE75DBCBD6E5}"/>
              </a:ext>
            </a:extLst>
          </p:cNvPr>
          <p:cNvSpPr>
            <a:spLocks noGrp="1"/>
          </p:cNvSpPr>
          <p:nvPr>
            <p:ph type="sldNum" sz="quarter" idx="12"/>
          </p:nvPr>
        </p:nvSpPr>
        <p:spPr/>
        <p:txBody>
          <a:bodyPr/>
          <a:lstStyle/>
          <a:p>
            <a:fld id="{F43AC433-F726-45D5-921C-A6B8E4C70BEC}" type="slidenum">
              <a:rPr lang="en-US" smtClean="0"/>
              <a:t>‹#›</a:t>
            </a:fld>
            <a:endParaRPr lang="en-US"/>
          </a:p>
        </p:txBody>
      </p:sp>
    </p:spTree>
    <p:extLst>
      <p:ext uri="{BB962C8B-B14F-4D97-AF65-F5344CB8AC3E}">
        <p14:creationId xmlns:p14="http://schemas.microsoft.com/office/powerpoint/2010/main" val="16642848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65B8E7-838D-4E60-B00D-294832E42A0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6B32AD0-E57A-4CE3-BD9E-DE4FE96A2C1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040AABF-445D-4BB4-8528-F2DBCCECF6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E9ED318-CDFC-49E4-86B6-C0CEC4A8D4A4}"/>
              </a:ext>
            </a:extLst>
          </p:cNvPr>
          <p:cNvSpPr>
            <a:spLocks noGrp="1"/>
          </p:cNvSpPr>
          <p:nvPr>
            <p:ph type="dt" sz="half" idx="10"/>
          </p:nvPr>
        </p:nvSpPr>
        <p:spPr/>
        <p:txBody>
          <a:bodyPr/>
          <a:lstStyle/>
          <a:p>
            <a:fld id="{BB4964A4-E6E1-4F01-9EC1-2A8860E2D45E}" type="datetimeFigureOut">
              <a:rPr lang="en-US" smtClean="0"/>
              <a:t>4/16/2021</a:t>
            </a:fld>
            <a:endParaRPr lang="en-US"/>
          </a:p>
        </p:txBody>
      </p:sp>
      <p:sp>
        <p:nvSpPr>
          <p:cNvPr id="6" name="Footer Placeholder 5">
            <a:extLst>
              <a:ext uri="{FF2B5EF4-FFF2-40B4-BE49-F238E27FC236}">
                <a16:creationId xmlns:a16="http://schemas.microsoft.com/office/drawing/2014/main" id="{539590C7-8D6D-43A8-B971-E7DAFA227D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A0F5EC-798D-4048-BE00-9EB764C1ACA4}"/>
              </a:ext>
            </a:extLst>
          </p:cNvPr>
          <p:cNvSpPr>
            <a:spLocks noGrp="1"/>
          </p:cNvSpPr>
          <p:nvPr>
            <p:ph type="sldNum" sz="quarter" idx="12"/>
          </p:nvPr>
        </p:nvSpPr>
        <p:spPr/>
        <p:txBody>
          <a:bodyPr/>
          <a:lstStyle/>
          <a:p>
            <a:fld id="{F43AC433-F726-45D5-921C-A6B8E4C70BEC}" type="slidenum">
              <a:rPr lang="en-US" smtClean="0"/>
              <a:t>‹#›</a:t>
            </a:fld>
            <a:endParaRPr lang="en-US"/>
          </a:p>
        </p:txBody>
      </p:sp>
    </p:spTree>
    <p:extLst>
      <p:ext uri="{BB962C8B-B14F-4D97-AF65-F5344CB8AC3E}">
        <p14:creationId xmlns:p14="http://schemas.microsoft.com/office/powerpoint/2010/main" val="42015517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7562CC1-D96C-4660-9D1F-7E8F343F306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DAAEC9D-77E7-4D7D-A8C1-124EF104E02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3FD903-F544-4CCF-9BE9-A5DFE96A5E9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4964A4-E6E1-4F01-9EC1-2A8860E2D45E}" type="datetimeFigureOut">
              <a:rPr lang="en-US" smtClean="0"/>
              <a:t>4/16/2021</a:t>
            </a:fld>
            <a:endParaRPr lang="en-US"/>
          </a:p>
        </p:txBody>
      </p:sp>
      <p:sp>
        <p:nvSpPr>
          <p:cNvPr id="5" name="Footer Placeholder 4">
            <a:extLst>
              <a:ext uri="{FF2B5EF4-FFF2-40B4-BE49-F238E27FC236}">
                <a16:creationId xmlns:a16="http://schemas.microsoft.com/office/drawing/2014/main" id="{6A459551-B444-4955-9B9A-83C82D6EE66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220D023-EF43-4B0F-B79D-1C77920618F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3AC433-F726-45D5-921C-A6B8E4C70BEC}" type="slidenum">
              <a:rPr lang="en-US" smtClean="0"/>
              <a:t>‹#›</a:t>
            </a:fld>
            <a:endParaRPr lang="en-US"/>
          </a:p>
        </p:txBody>
      </p:sp>
    </p:spTree>
    <p:extLst>
      <p:ext uri="{BB962C8B-B14F-4D97-AF65-F5344CB8AC3E}">
        <p14:creationId xmlns:p14="http://schemas.microsoft.com/office/powerpoint/2010/main" val="36733108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png"/><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hyperlink" Target="https://doi.org/10.1037/cbs0000034" TargetMode="External"/><Relationship Id="rId2" Type="http://schemas.openxmlformats.org/officeDocument/2006/relationships/hyperlink" Target="https://doi.org/10.1016/s0272-7358(98)00100-7"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1.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1.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26EE4FD-480F-42A5-9FEB-DA630457CF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5">
            <a:extLst>
              <a:ext uri="{FF2B5EF4-FFF2-40B4-BE49-F238E27FC236}">
                <a16:creationId xmlns:a16="http://schemas.microsoft.com/office/drawing/2014/main" id="{A187062F-BE14-42FC-B06A-607DB23849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a:off x="842688" y="1766812"/>
            <a:ext cx="822493" cy="4232692"/>
          </a:xfrm>
          <a:custGeom>
            <a:avLst/>
            <a:gdLst>
              <a:gd name="T0" fmla="*/ 491 w 491"/>
              <a:gd name="T1" fmla="*/ 2247 h 2732"/>
              <a:gd name="T2" fmla="*/ 0 w 491"/>
              <a:gd name="T3" fmla="*/ 2732 h 2732"/>
              <a:gd name="T4" fmla="*/ 0 w 491"/>
              <a:gd name="T5" fmla="*/ 486 h 2732"/>
              <a:gd name="T6" fmla="*/ 491 w 491"/>
              <a:gd name="T7" fmla="*/ 0 h 2732"/>
              <a:gd name="T8" fmla="*/ 491 w 491"/>
              <a:gd name="T9" fmla="*/ 2247 h 2732"/>
            </a:gdLst>
            <a:ahLst/>
            <a:cxnLst>
              <a:cxn ang="0">
                <a:pos x="T0" y="T1"/>
              </a:cxn>
              <a:cxn ang="0">
                <a:pos x="T2" y="T3"/>
              </a:cxn>
              <a:cxn ang="0">
                <a:pos x="T4" y="T5"/>
              </a:cxn>
              <a:cxn ang="0">
                <a:pos x="T6" y="T7"/>
              </a:cxn>
              <a:cxn ang="0">
                <a:pos x="T8" y="T9"/>
              </a:cxn>
            </a:cxnLst>
            <a:rect l="0" t="0" r="r" b="b"/>
            <a:pathLst>
              <a:path w="491" h="2732">
                <a:moveTo>
                  <a:pt x="491" y="2247"/>
                </a:moveTo>
                <a:lnTo>
                  <a:pt x="0" y="2732"/>
                </a:lnTo>
                <a:lnTo>
                  <a:pt x="0" y="486"/>
                </a:lnTo>
                <a:lnTo>
                  <a:pt x="491" y="0"/>
                </a:lnTo>
                <a:lnTo>
                  <a:pt x="491" y="224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6">
            <a:extLst>
              <a:ext uri="{FF2B5EF4-FFF2-40B4-BE49-F238E27FC236}">
                <a16:creationId xmlns:a16="http://schemas.microsoft.com/office/drawing/2014/main" id="{731FE21B-2A45-4BF5-8B03-E123419887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a:off x="842689" y="1423780"/>
            <a:ext cx="687754" cy="3820236"/>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7">
            <a:extLst>
              <a:ext uri="{FF2B5EF4-FFF2-40B4-BE49-F238E27FC236}">
                <a16:creationId xmlns:a16="http://schemas.microsoft.com/office/drawing/2014/main" id="{2DC5A94D-79ED-48F5-9DC5-96CBB507CE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a:off x="1183243" y="1239381"/>
            <a:ext cx="347200" cy="3699705"/>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Rectangle 8">
            <a:extLst>
              <a:ext uri="{FF2B5EF4-FFF2-40B4-BE49-F238E27FC236}">
                <a16:creationId xmlns:a16="http://schemas.microsoft.com/office/drawing/2014/main" id="{93A3D4BE-AF25-4F9A-9C29-1145CCE24A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a:off x="1183242" y="1230651"/>
            <a:ext cx="10208658" cy="353107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9FF0505B-5EEA-4424-9A07-4417B1B0A39D}"/>
              </a:ext>
            </a:extLst>
          </p:cNvPr>
          <p:cNvSpPr>
            <a:spLocks noGrp="1"/>
          </p:cNvSpPr>
          <p:nvPr>
            <p:ph type="ctrTitle"/>
          </p:nvPr>
        </p:nvSpPr>
        <p:spPr>
          <a:xfrm>
            <a:off x="1870997" y="1607809"/>
            <a:ext cx="9236026" cy="2876680"/>
          </a:xfrm>
        </p:spPr>
        <p:txBody>
          <a:bodyPr anchor="b">
            <a:normAutofit/>
          </a:bodyPr>
          <a:lstStyle/>
          <a:p>
            <a:pPr algn="l"/>
            <a:r>
              <a:rPr lang="en-US" sz="6600" dirty="0">
                <a:solidFill>
                  <a:srgbClr val="FFFFFF"/>
                </a:solidFill>
              </a:rPr>
              <a:t>Adverse experiences, depression, and parenting sensitivity</a:t>
            </a:r>
          </a:p>
        </p:txBody>
      </p:sp>
      <p:sp>
        <p:nvSpPr>
          <p:cNvPr id="3" name="Subtitle 2">
            <a:extLst>
              <a:ext uri="{FF2B5EF4-FFF2-40B4-BE49-F238E27FC236}">
                <a16:creationId xmlns:a16="http://schemas.microsoft.com/office/drawing/2014/main" id="{D3AC2E61-210D-410D-B9A1-F5EF28B09599}"/>
              </a:ext>
            </a:extLst>
          </p:cNvPr>
          <p:cNvSpPr>
            <a:spLocks noGrp="1"/>
          </p:cNvSpPr>
          <p:nvPr>
            <p:ph type="subTitle" idx="1"/>
          </p:nvPr>
        </p:nvSpPr>
        <p:spPr>
          <a:xfrm>
            <a:off x="1987499" y="4810308"/>
            <a:ext cx="9003022" cy="1076551"/>
          </a:xfrm>
        </p:spPr>
        <p:txBody>
          <a:bodyPr>
            <a:normAutofit/>
          </a:bodyPr>
          <a:lstStyle/>
          <a:p>
            <a:pPr algn="l"/>
            <a:r>
              <a:rPr lang="en-US" dirty="0"/>
              <a:t>Tiffany J. Hicks, Lauren Oldiges, Savannah Gillis, Ashley N. Hamm, Kaitlyn S. Wood, &amp; Shari L. Kidwell</a:t>
            </a:r>
            <a:endParaRPr lang="en-US"/>
          </a:p>
        </p:txBody>
      </p:sp>
      <p:pic>
        <p:nvPicPr>
          <p:cNvPr id="4" name="Recorded Sound">
            <a:hlinkClick r:id="" action="ppaction://media"/>
            <a:extLst>
              <a:ext uri="{FF2B5EF4-FFF2-40B4-BE49-F238E27FC236}">
                <a16:creationId xmlns:a16="http://schemas.microsoft.com/office/drawing/2014/main" id="{8E94B860-7F1C-4428-802E-1E64EBC786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33088" y="273806"/>
            <a:ext cx="609600" cy="609600"/>
          </a:xfrm>
          <a:prstGeom prst="rect">
            <a:avLst/>
          </a:prstGeom>
        </p:spPr>
      </p:pic>
    </p:spTree>
    <p:extLst>
      <p:ext uri="{BB962C8B-B14F-4D97-AF65-F5344CB8AC3E}">
        <p14:creationId xmlns:p14="http://schemas.microsoft.com/office/powerpoint/2010/main" val="2447063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2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AB0F5668-F223-4181-9695-D4730B3E41EA}"/>
              </a:ext>
            </a:extLst>
          </p:cNvPr>
          <p:cNvSpPr>
            <a:spLocks noGrp="1"/>
          </p:cNvSpPr>
          <p:nvPr>
            <p:ph type="title"/>
          </p:nvPr>
        </p:nvSpPr>
        <p:spPr>
          <a:xfrm>
            <a:off x="958506" y="800392"/>
            <a:ext cx="10264697" cy="1212102"/>
          </a:xfrm>
        </p:spPr>
        <p:txBody>
          <a:bodyPr>
            <a:normAutofit/>
          </a:bodyPr>
          <a:lstStyle/>
          <a:p>
            <a:r>
              <a:rPr lang="en-US" sz="4000">
                <a:solidFill>
                  <a:srgbClr val="FFFFFF"/>
                </a:solidFill>
              </a:rPr>
              <a:t>Results</a:t>
            </a:r>
          </a:p>
        </p:txBody>
      </p:sp>
      <p:pic>
        <p:nvPicPr>
          <p:cNvPr id="5" name="Content Placeholder 4">
            <a:extLst>
              <a:ext uri="{FF2B5EF4-FFF2-40B4-BE49-F238E27FC236}">
                <a16:creationId xmlns:a16="http://schemas.microsoft.com/office/drawing/2014/main" id="{A064539C-0E6D-4F8E-A972-C2FF67BD7836}"/>
              </a:ext>
            </a:extLst>
          </p:cNvPr>
          <p:cNvPicPr>
            <a:picLocks noGrp="1" noChangeAspect="1"/>
          </p:cNvPicPr>
          <p:nvPr>
            <p:ph idx="1"/>
          </p:nvPr>
        </p:nvPicPr>
        <p:blipFill>
          <a:blip r:embed="rId4"/>
          <a:stretch>
            <a:fillRect/>
          </a:stretch>
        </p:blipFill>
        <p:spPr>
          <a:xfrm>
            <a:off x="532305" y="4283776"/>
            <a:ext cx="3420152" cy="1408298"/>
          </a:xfrm>
        </p:spPr>
      </p:pic>
      <p:pic>
        <p:nvPicPr>
          <p:cNvPr id="6" name="Picture 5">
            <a:extLst>
              <a:ext uri="{FF2B5EF4-FFF2-40B4-BE49-F238E27FC236}">
                <a16:creationId xmlns:a16="http://schemas.microsoft.com/office/drawing/2014/main" id="{396BB19D-97BC-403F-94F4-BEF9BB1DE765}"/>
              </a:ext>
            </a:extLst>
          </p:cNvPr>
          <p:cNvPicPr>
            <a:picLocks noChangeAspect="1"/>
          </p:cNvPicPr>
          <p:nvPr/>
        </p:nvPicPr>
        <p:blipFill>
          <a:blip r:embed="rId5"/>
          <a:stretch>
            <a:fillRect/>
          </a:stretch>
        </p:blipFill>
        <p:spPr>
          <a:xfrm>
            <a:off x="4484762" y="4283776"/>
            <a:ext cx="2828789" cy="1408298"/>
          </a:xfrm>
          <a:prstGeom prst="rect">
            <a:avLst/>
          </a:prstGeom>
        </p:spPr>
      </p:pic>
      <p:pic>
        <p:nvPicPr>
          <p:cNvPr id="7" name="Picture 6">
            <a:extLst>
              <a:ext uri="{FF2B5EF4-FFF2-40B4-BE49-F238E27FC236}">
                <a16:creationId xmlns:a16="http://schemas.microsoft.com/office/drawing/2014/main" id="{A388347C-96C5-4114-86A6-23F28D4453ED}"/>
              </a:ext>
            </a:extLst>
          </p:cNvPr>
          <p:cNvPicPr>
            <a:picLocks noChangeAspect="1"/>
          </p:cNvPicPr>
          <p:nvPr/>
        </p:nvPicPr>
        <p:blipFill>
          <a:blip r:embed="rId6"/>
          <a:stretch>
            <a:fillRect/>
          </a:stretch>
        </p:blipFill>
        <p:spPr>
          <a:xfrm>
            <a:off x="7770110" y="4283776"/>
            <a:ext cx="3889585" cy="1414395"/>
          </a:xfrm>
          <a:prstGeom prst="rect">
            <a:avLst/>
          </a:prstGeom>
        </p:spPr>
      </p:pic>
      <p:sp>
        <p:nvSpPr>
          <p:cNvPr id="17" name="TextBox 3">
            <a:extLst>
              <a:ext uri="{FF2B5EF4-FFF2-40B4-BE49-F238E27FC236}">
                <a16:creationId xmlns:a16="http://schemas.microsoft.com/office/drawing/2014/main" id="{323D572F-42BF-42B8-8026-B8554E687012}"/>
              </a:ext>
            </a:extLst>
          </p:cNvPr>
          <p:cNvSpPr txBox="1"/>
          <p:nvPr/>
        </p:nvSpPr>
        <p:spPr>
          <a:xfrm>
            <a:off x="1201851" y="2736503"/>
            <a:ext cx="9788298" cy="138499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400" dirty="0"/>
              <a:t>Both of our hypotheses were supported.</a:t>
            </a:r>
          </a:p>
          <a:p>
            <a:pPr marL="800100" lvl="1" indent="-342900">
              <a:buFont typeface="Arial" panose="020B0604020202020204" pitchFamily="34" charset="0"/>
              <a:buChar char="•"/>
            </a:pPr>
            <a:r>
              <a:rPr lang="en-US" sz="2000" dirty="0"/>
              <a:t>Higher depression scores on the CESD were associated with lower sensitivity scores.</a:t>
            </a:r>
          </a:p>
          <a:p>
            <a:pPr marL="800100" lvl="1" indent="-342900">
              <a:buFont typeface="Arial" panose="020B0604020202020204" pitchFamily="34" charset="0"/>
              <a:buChar char="•"/>
            </a:pPr>
            <a:r>
              <a:rPr lang="en-US" sz="2000" dirty="0"/>
              <a:t>Increased ACES described in the parent interviews were also associated with lower sensitivity scores</a:t>
            </a:r>
          </a:p>
        </p:txBody>
      </p:sp>
      <p:sp>
        <p:nvSpPr>
          <p:cNvPr id="19" name="TextBox 2">
            <a:extLst>
              <a:ext uri="{FF2B5EF4-FFF2-40B4-BE49-F238E27FC236}">
                <a16:creationId xmlns:a16="http://schemas.microsoft.com/office/drawing/2014/main" id="{034FE276-4C8D-4F6E-8D4E-873276F22C53}"/>
              </a:ext>
            </a:extLst>
          </p:cNvPr>
          <p:cNvSpPr txBox="1"/>
          <p:nvPr/>
        </p:nvSpPr>
        <p:spPr>
          <a:xfrm>
            <a:off x="0" y="6096948"/>
            <a:ext cx="2787661" cy="92333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en-US" sz="1800" b="0"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significant at </a:t>
            </a:r>
            <a:r>
              <a:rPr lang="en-US" dirty="0">
                <a:solidFill>
                  <a:prstClr val="black"/>
                </a:solidFill>
                <a:latin typeface="Calibri" panose="020F0502020204030204"/>
              </a:rPr>
              <a:t>p</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&lt;0.05</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lang="en-US" dirty="0">
                <a:solidFill>
                  <a:prstClr val="black"/>
                </a:solidFill>
                <a:latin typeface="Calibri" panose="020F0502020204030204"/>
              </a:rPr>
              <a:t> </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significant at </a:t>
            </a:r>
            <a:r>
              <a:rPr lang="en-US" dirty="0">
                <a:solidFill>
                  <a:prstClr val="black"/>
                </a:solidFill>
                <a:latin typeface="Calibri" panose="020F0502020204030204"/>
              </a:rPr>
              <a:t>p&lt;</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0.01</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3" name="Recorded Sound">
            <a:hlinkClick r:id="" action="ppaction://media"/>
            <a:extLst>
              <a:ext uri="{FF2B5EF4-FFF2-40B4-BE49-F238E27FC236}">
                <a16:creationId xmlns:a16="http://schemas.microsoft.com/office/drawing/2014/main" id="{444A9A3C-0E24-474D-BB4B-8443ECEC3269}"/>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66028" y="100207"/>
            <a:ext cx="487363" cy="487363"/>
          </a:xfrm>
          <a:prstGeom prst="rect">
            <a:avLst/>
          </a:prstGeom>
        </p:spPr>
      </p:pic>
    </p:spTree>
    <p:extLst>
      <p:ext uri="{BB962C8B-B14F-4D97-AF65-F5344CB8AC3E}">
        <p14:creationId xmlns:p14="http://schemas.microsoft.com/office/powerpoint/2010/main" val="3316949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790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AB0F5668-F223-4181-9695-D4730B3E41EA}"/>
              </a:ext>
            </a:extLst>
          </p:cNvPr>
          <p:cNvSpPr>
            <a:spLocks noGrp="1"/>
          </p:cNvSpPr>
          <p:nvPr>
            <p:ph type="title"/>
          </p:nvPr>
        </p:nvSpPr>
        <p:spPr>
          <a:xfrm>
            <a:off x="958506" y="800392"/>
            <a:ext cx="10264697" cy="1212102"/>
          </a:xfrm>
        </p:spPr>
        <p:txBody>
          <a:bodyPr>
            <a:normAutofit/>
          </a:bodyPr>
          <a:lstStyle/>
          <a:p>
            <a:r>
              <a:rPr lang="en-US" sz="4000" dirty="0">
                <a:solidFill>
                  <a:srgbClr val="FFFFFF"/>
                </a:solidFill>
              </a:rPr>
              <a:t>Discussion</a:t>
            </a:r>
          </a:p>
        </p:txBody>
      </p:sp>
      <p:sp>
        <p:nvSpPr>
          <p:cNvPr id="11" name="Content Placeholder 2">
            <a:extLst>
              <a:ext uri="{FF2B5EF4-FFF2-40B4-BE49-F238E27FC236}">
                <a16:creationId xmlns:a16="http://schemas.microsoft.com/office/drawing/2014/main" id="{E3EDDBA3-2310-460A-B505-AB785871C99A}"/>
              </a:ext>
            </a:extLst>
          </p:cNvPr>
          <p:cNvSpPr>
            <a:spLocks noGrp="1"/>
          </p:cNvSpPr>
          <p:nvPr>
            <p:ph idx="1"/>
          </p:nvPr>
        </p:nvSpPr>
        <p:spPr>
          <a:xfrm>
            <a:off x="1222375" y="2176463"/>
            <a:ext cx="9853613" cy="3881437"/>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dirty="0"/>
              <a:t>Both of our hypotheses were supported.</a:t>
            </a:r>
          </a:p>
          <a:p>
            <a:pPr lvl="2"/>
            <a:r>
              <a:rPr lang="en-US" dirty="0"/>
              <a:t>We found a significant correlation between ACEs and Depression and the number of parental ACEs and sensitivity scores.</a:t>
            </a:r>
          </a:p>
          <a:p>
            <a:pPr lvl="1"/>
            <a:r>
              <a:rPr lang="en-US" dirty="0"/>
              <a:t>We found what we had expected—parents who are struggling, or who experienced hardships in their childhood, had a hard time responding to their child’s needs.</a:t>
            </a:r>
          </a:p>
          <a:p>
            <a:pPr lvl="1"/>
            <a:r>
              <a:rPr lang="en-US" dirty="0"/>
              <a:t>One limitation is our small sample size of 31.</a:t>
            </a:r>
          </a:p>
          <a:p>
            <a:pPr lvl="2"/>
            <a:endParaRPr lang="en-US" sz="1600" dirty="0"/>
          </a:p>
          <a:p>
            <a:endParaRPr lang="en-US" sz="2400" dirty="0"/>
          </a:p>
        </p:txBody>
      </p:sp>
      <p:sp>
        <p:nvSpPr>
          <p:cNvPr id="3" name="TextBox 2">
            <a:extLst>
              <a:ext uri="{FF2B5EF4-FFF2-40B4-BE49-F238E27FC236}">
                <a16:creationId xmlns:a16="http://schemas.microsoft.com/office/drawing/2014/main" id="{0769D78C-1FF1-4106-8600-282A095AC977}"/>
              </a:ext>
            </a:extLst>
          </p:cNvPr>
          <p:cNvSpPr txBox="1"/>
          <p:nvPr/>
        </p:nvSpPr>
        <p:spPr>
          <a:xfrm>
            <a:off x="1642369" y="5353235"/>
            <a:ext cx="7776839" cy="369332"/>
          </a:xfrm>
          <a:prstGeom prst="rect">
            <a:avLst/>
          </a:prstGeom>
          <a:noFill/>
        </p:spPr>
        <p:txBody>
          <a:bodyPr wrap="square" rtlCol="0">
            <a:spAutoFit/>
          </a:bodyPr>
          <a:lstStyle/>
          <a:p>
            <a:endParaRPr lang="en-US" dirty="0"/>
          </a:p>
        </p:txBody>
      </p:sp>
      <p:pic>
        <p:nvPicPr>
          <p:cNvPr id="4" name="Recorded Sound">
            <a:hlinkClick r:id="" action="ppaction://media"/>
            <a:extLst>
              <a:ext uri="{FF2B5EF4-FFF2-40B4-BE49-F238E27FC236}">
                <a16:creationId xmlns:a16="http://schemas.microsoft.com/office/drawing/2014/main" id="{8B6D75A3-7250-4AB5-A829-21091BC0425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66028" y="115267"/>
            <a:ext cx="487363" cy="487363"/>
          </a:xfrm>
          <a:prstGeom prst="rect">
            <a:avLst/>
          </a:prstGeom>
        </p:spPr>
      </p:pic>
    </p:spTree>
    <p:extLst>
      <p:ext uri="{BB962C8B-B14F-4D97-AF65-F5344CB8AC3E}">
        <p14:creationId xmlns:p14="http://schemas.microsoft.com/office/powerpoint/2010/main" val="4155060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47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AB0F5668-F223-4181-9695-D4730B3E41EA}"/>
              </a:ext>
            </a:extLst>
          </p:cNvPr>
          <p:cNvSpPr>
            <a:spLocks noGrp="1"/>
          </p:cNvSpPr>
          <p:nvPr>
            <p:ph type="title"/>
          </p:nvPr>
        </p:nvSpPr>
        <p:spPr>
          <a:xfrm>
            <a:off x="958506" y="800392"/>
            <a:ext cx="10264697" cy="1212102"/>
          </a:xfrm>
        </p:spPr>
        <p:txBody>
          <a:bodyPr>
            <a:normAutofit/>
          </a:bodyPr>
          <a:lstStyle/>
          <a:p>
            <a:r>
              <a:rPr lang="en-US" sz="4000" dirty="0">
                <a:solidFill>
                  <a:srgbClr val="FFFFFF"/>
                </a:solidFill>
              </a:rPr>
              <a:t>Discussion </a:t>
            </a:r>
          </a:p>
        </p:txBody>
      </p:sp>
      <p:sp>
        <p:nvSpPr>
          <p:cNvPr id="11" name="Content Placeholder 2">
            <a:extLst>
              <a:ext uri="{FF2B5EF4-FFF2-40B4-BE49-F238E27FC236}">
                <a16:creationId xmlns:a16="http://schemas.microsoft.com/office/drawing/2014/main" id="{E3EDDBA3-2310-460A-B505-AB785871C99A}"/>
              </a:ext>
            </a:extLst>
          </p:cNvPr>
          <p:cNvSpPr>
            <a:spLocks noGrp="1"/>
          </p:cNvSpPr>
          <p:nvPr>
            <p:ph idx="1"/>
          </p:nvPr>
        </p:nvSpPr>
        <p:spPr>
          <a:xfrm>
            <a:off x="958506" y="2393950"/>
            <a:ext cx="9853613" cy="509976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r>
              <a:rPr lang="en-US" sz="2400" dirty="0"/>
              <a:t>Future Directions</a:t>
            </a:r>
          </a:p>
          <a:p>
            <a:pPr lvl="3"/>
            <a:r>
              <a:rPr lang="en-US" sz="2200" dirty="0"/>
              <a:t>Finish coding for all 54 families.</a:t>
            </a:r>
          </a:p>
          <a:p>
            <a:pPr lvl="3"/>
            <a:r>
              <a:rPr lang="en-US" sz="2200" dirty="0"/>
              <a:t>Explore ACEs, parental depression, and sensitivity across the 12-year period of our longitudinal study.   How do these change across development and over time?</a:t>
            </a:r>
          </a:p>
          <a:p>
            <a:pPr lvl="3"/>
            <a:r>
              <a:rPr lang="en-US" sz="2200" dirty="0"/>
              <a:t>Compare depression and ACEs scores for parents and children.</a:t>
            </a:r>
          </a:p>
          <a:p>
            <a:pPr lvl="3"/>
            <a:r>
              <a:rPr lang="en-US" sz="2200" dirty="0"/>
              <a:t>Explore how parental sensitivity is related to children’s adjustment.</a:t>
            </a:r>
          </a:p>
          <a:p>
            <a:pPr lvl="3"/>
            <a:r>
              <a:rPr lang="en-US" sz="2200" dirty="0"/>
              <a:t>Determine which of the three methods of assessing sensitivity on our project is most closely associated with parent and child well-being.</a:t>
            </a:r>
          </a:p>
          <a:p>
            <a:pPr lvl="3"/>
            <a:r>
              <a:rPr lang="en-US" sz="2200" dirty="0"/>
              <a:t>Expand training and services in early interventions to increase parental sensitivity, provide services to those that are struggling, and prevent future ACEs and depression.</a:t>
            </a:r>
          </a:p>
          <a:p>
            <a:pPr marL="1371600" lvl="3" indent="0">
              <a:buNone/>
            </a:pPr>
            <a:endParaRPr lang="en-US" sz="2200" dirty="0"/>
          </a:p>
          <a:p>
            <a:endParaRPr lang="en-US" sz="2400" dirty="0"/>
          </a:p>
        </p:txBody>
      </p:sp>
      <p:pic>
        <p:nvPicPr>
          <p:cNvPr id="3" name="Recorded Sound">
            <a:hlinkClick r:id="" action="ppaction://media"/>
            <a:extLst>
              <a:ext uri="{FF2B5EF4-FFF2-40B4-BE49-F238E27FC236}">
                <a16:creationId xmlns:a16="http://schemas.microsoft.com/office/drawing/2014/main" id="{38D5C89A-F513-4F63-B116-6400CCF905F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66028" y="81014"/>
            <a:ext cx="487363" cy="487363"/>
          </a:xfrm>
          <a:prstGeom prst="rect">
            <a:avLst/>
          </a:prstGeom>
        </p:spPr>
      </p:pic>
    </p:spTree>
    <p:extLst>
      <p:ext uri="{BB962C8B-B14F-4D97-AF65-F5344CB8AC3E}">
        <p14:creationId xmlns:p14="http://schemas.microsoft.com/office/powerpoint/2010/main" val="1942602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157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64E92A2E-CF54-450A-9BDF-BEE35E004AD6}"/>
              </a:ext>
            </a:extLst>
          </p:cNvPr>
          <p:cNvSpPr>
            <a:spLocks noGrp="1"/>
          </p:cNvSpPr>
          <p:nvPr>
            <p:ph type="title"/>
          </p:nvPr>
        </p:nvSpPr>
        <p:spPr>
          <a:xfrm>
            <a:off x="958506" y="800392"/>
            <a:ext cx="10264697" cy="1212102"/>
          </a:xfrm>
        </p:spPr>
        <p:txBody>
          <a:bodyPr>
            <a:normAutofit/>
          </a:bodyPr>
          <a:lstStyle/>
          <a:p>
            <a:r>
              <a:rPr lang="en-US" sz="4000">
                <a:solidFill>
                  <a:srgbClr val="FFFFFF"/>
                </a:solidFill>
              </a:rPr>
              <a:t>References</a:t>
            </a:r>
          </a:p>
        </p:txBody>
      </p:sp>
      <p:sp>
        <p:nvSpPr>
          <p:cNvPr id="3" name="Content Placeholder 2">
            <a:extLst>
              <a:ext uri="{FF2B5EF4-FFF2-40B4-BE49-F238E27FC236}">
                <a16:creationId xmlns:a16="http://schemas.microsoft.com/office/drawing/2014/main" id="{63E0E254-8444-45C1-8096-53596C1EF55D}"/>
              </a:ext>
            </a:extLst>
          </p:cNvPr>
          <p:cNvSpPr>
            <a:spLocks noGrp="1"/>
          </p:cNvSpPr>
          <p:nvPr>
            <p:ph idx="1"/>
          </p:nvPr>
        </p:nvSpPr>
        <p:spPr>
          <a:xfrm>
            <a:off x="1367624" y="2490436"/>
            <a:ext cx="9708995" cy="4060489"/>
          </a:xfrm>
        </p:spPr>
        <p:txBody>
          <a:bodyPr anchor="ctr">
            <a:normAutofit lnSpcReduction="10000"/>
          </a:bodyPr>
          <a:lstStyle/>
          <a:p>
            <a:r>
              <a:rPr lang="en-US" sz="1400" dirty="0"/>
              <a:t>Cowen, E.L., Wyman, P.A., Work, W.C., &amp; Parker, G.R. (1990). The Rochester child resilience project: Overview and summary of first year findings. Development and Psychopathology, 2, 193–212.</a:t>
            </a:r>
          </a:p>
          <a:p>
            <a:r>
              <a:rPr lang="en-US" sz="1400" dirty="0"/>
              <a:t>Hays-</a:t>
            </a:r>
            <a:r>
              <a:rPr lang="en-US" sz="1400" dirty="0" err="1"/>
              <a:t>Grudo</a:t>
            </a:r>
            <a:r>
              <a:rPr lang="en-US" sz="1400" dirty="0"/>
              <a:t>, J., &amp; Morris, A.S. (2020). </a:t>
            </a:r>
            <a:r>
              <a:rPr lang="en-US" sz="1400" i="1" dirty="0"/>
              <a:t>Adverse and protective childhood experiences:  A developmental perspective</a:t>
            </a:r>
            <a:r>
              <a:rPr lang="en-US" sz="1400" dirty="0"/>
              <a:t>.  Washington, DC: American Psychological  Association Publishing.</a:t>
            </a:r>
          </a:p>
          <a:p>
            <a:r>
              <a:rPr lang="en-US" sz="1400" b="0" i="0" dirty="0">
                <a:solidFill>
                  <a:srgbClr val="212121"/>
                </a:solidFill>
                <a:effectLst/>
              </a:rPr>
              <a:t>Lovejoy, M. C., </a:t>
            </a:r>
            <a:r>
              <a:rPr lang="en-US" sz="1400" b="0" i="0" dirty="0" err="1">
                <a:solidFill>
                  <a:srgbClr val="212121"/>
                </a:solidFill>
                <a:effectLst/>
              </a:rPr>
              <a:t>Graczyk</a:t>
            </a:r>
            <a:r>
              <a:rPr lang="en-US" sz="1400" b="0" i="0" dirty="0">
                <a:solidFill>
                  <a:srgbClr val="212121"/>
                </a:solidFill>
                <a:effectLst/>
              </a:rPr>
              <a:t>, P. A., O'Hare, E., &amp; Neuman, G. (2000). Maternal depression and parenting behavior: a meta-analytic review. </a:t>
            </a:r>
            <a:r>
              <a:rPr lang="en-US" sz="1400" b="0" i="1" dirty="0">
                <a:solidFill>
                  <a:srgbClr val="212121"/>
                </a:solidFill>
                <a:effectLst/>
              </a:rPr>
              <a:t>Clinical psychology review</a:t>
            </a:r>
            <a:r>
              <a:rPr lang="en-US" sz="1400" b="0" i="0" dirty="0">
                <a:solidFill>
                  <a:srgbClr val="212121"/>
                </a:solidFill>
                <a:effectLst/>
              </a:rPr>
              <a:t>, </a:t>
            </a:r>
            <a:r>
              <a:rPr lang="en-US" sz="1400" b="0" i="1" dirty="0">
                <a:solidFill>
                  <a:srgbClr val="212121"/>
                </a:solidFill>
                <a:effectLst/>
              </a:rPr>
              <a:t>20</a:t>
            </a:r>
            <a:r>
              <a:rPr lang="en-US" sz="1400" b="0" i="0" dirty="0">
                <a:solidFill>
                  <a:srgbClr val="212121"/>
                </a:solidFill>
                <a:effectLst/>
              </a:rPr>
              <a:t>(5), 561–592. </a:t>
            </a:r>
            <a:r>
              <a:rPr lang="en-US" sz="1400" b="0" i="0" dirty="0">
                <a:solidFill>
                  <a:srgbClr val="212121"/>
                </a:solidFill>
                <a:effectLst/>
                <a:hlinkClick r:id="rId2"/>
              </a:rPr>
              <a:t>https://doi.org/10.1016/s0272-7358(98)00100-7</a:t>
            </a:r>
            <a:endParaRPr lang="en-US" sz="1400" b="0" i="0" dirty="0">
              <a:solidFill>
                <a:srgbClr val="212121"/>
              </a:solidFill>
              <a:effectLst/>
            </a:endParaRPr>
          </a:p>
          <a:p>
            <a:r>
              <a:rPr lang="en-US" sz="1400" dirty="0"/>
              <a:t> </a:t>
            </a:r>
            <a:r>
              <a:rPr lang="en-US" sz="1400" dirty="0" err="1"/>
              <a:t>Mesman</a:t>
            </a:r>
            <a:r>
              <a:rPr lang="en-US" sz="1400" dirty="0"/>
              <a:t>, J., &amp; </a:t>
            </a:r>
            <a:r>
              <a:rPr lang="en-US" sz="1400" dirty="0" err="1"/>
              <a:t>Emman</a:t>
            </a:r>
            <a:r>
              <a:rPr lang="en-US" sz="1400" dirty="0"/>
              <a:t>. R.A.G.  (2013). Mary Ainsworth’s legacy: a systematic review of observational instruments measuring parental sensitivity.  </a:t>
            </a:r>
            <a:r>
              <a:rPr lang="en-US" sz="1400" i="1" dirty="0"/>
              <a:t>Attachment and Human Development, 15, 485–506</a:t>
            </a:r>
            <a:r>
              <a:rPr lang="en-US" sz="1400" dirty="0"/>
              <a:t>.</a:t>
            </a:r>
          </a:p>
          <a:p>
            <a:r>
              <a:rPr lang="en-US" sz="1400" b="0" i="0" dirty="0" err="1">
                <a:solidFill>
                  <a:srgbClr val="212121"/>
                </a:solidFill>
                <a:effectLst/>
              </a:rPr>
              <a:t>Muzik</a:t>
            </a:r>
            <a:r>
              <a:rPr lang="en-US" sz="1400" b="0" i="0" dirty="0">
                <a:solidFill>
                  <a:srgbClr val="212121"/>
                </a:solidFill>
                <a:effectLst/>
              </a:rPr>
              <a:t>, M., </a:t>
            </a:r>
            <a:r>
              <a:rPr lang="en-US" sz="1400" b="0" i="0" dirty="0" err="1">
                <a:solidFill>
                  <a:srgbClr val="212121"/>
                </a:solidFill>
                <a:effectLst/>
              </a:rPr>
              <a:t>Morelen</a:t>
            </a:r>
            <a:r>
              <a:rPr lang="en-US" sz="1400" b="0" i="0" dirty="0">
                <a:solidFill>
                  <a:srgbClr val="212121"/>
                </a:solidFill>
                <a:effectLst/>
              </a:rPr>
              <a:t>, D., </a:t>
            </a:r>
            <a:r>
              <a:rPr lang="en-US" sz="1400" b="0" i="0" dirty="0" err="1">
                <a:solidFill>
                  <a:srgbClr val="212121"/>
                </a:solidFill>
                <a:effectLst/>
              </a:rPr>
              <a:t>Hruschak</a:t>
            </a:r>
            <a:r>
              <a:rPr lang="en-US" sz="1400" b="0" i="0" dirty="0">
                <a:solidFill>
                  <a:srgbClr val="212121"/>
                </a:solidFill>
                <a:effectLst/>
              </a:rPr>
              <a:t>, J., Rosenblum, K. L., </a:t>
            </a:r>
            <a:r>
              <a:rPr lang="en-US" sz="1400" b="0" i="0" dirty="0" err="1">
                <a:solidFill>
                  <a:srgbClr val="212121"/>
                </a:solidFill>
                <a:effectLst/>
              </a:rPr>
              <a:t>Bocknek</a:t>
            </a:r>
            <a:r>
              <a:rPr lang="en-US" sz="1400" b="0" i="0" dirty="0">
                <a:solidFill>
                  <a:srgbClr val="212121"/>
                </a:solidFill>
                <a:effectLst/>
              </a:rPr>
              <a:t>, E., &amp; </a:t>
            </a:r>
            <a:r>
              <a:rPr lang="en-US" sz="1400" b="0" i="0" dirty="0" err="1">
                <a:solidFill>
                  <a:srgbClr val="212121"/>
                </a:solidFill>
                <a:effectLst/>
              </a:rPr>
              <a:t>Beeghly</a:t>
            </a:r>
            <a:r>
              <a:rPr lang="en-US" sz="1400" b="0" i="0" dirty="0">
                <a:solidFill>
                  <a:srgbClr val="212121"/>
                </a:solidFill>
                <a:effectLst/>
              </a:rPr>
              <a:t>, M. (2017). Psychopathology and parenting: An examination of perceived and observed parenting in mothers with depression and PTSD. </a:t>
            </a:r>
            <a:r>
              <a:rPr lang="en-US" sz="1400" b="0" i="1" dirty="0">
                <a:solidFill>
                  <a:srgbClr val="212121"/>
                </a:solidFill>
                <a:effectLst/>
              </a:rPr>
              <a:t>Journal of affective disorders</a:t>
            </a:r>
            <a:r>
              <a:rPr lang="en-US" sz="1400" b="0" i="0" dirty="0">
                <a:solidFill>
                  <a:srgbClr val="212121"/>
                </a:solidFill>
                <a:effectLst/>
              </a:rPr>
              <a:t>, </a:t>
            </a:r>
            <a:r>
              <a:rPr lang="en-US" sz="1400" b="0" i="1" dirty="0">
                <a:solidFill>
                  <a:srgbClr val="212121"/>
                </a:solidFill>
                <a:effectLst/>
              </a:rPr>
              <a:t>207</a:t>
            </a:r>
            <a:r>
              <a:rPr lang="en-US" sz="1400" b="0" i="0" dirty="0">
                <a:solidFill>
                  <a:srgbClr val="212121"/>
                </a:solidFill>
                <a:effectLst/>
              </a:rPr>
              <a:t>, 242–250. https://doi.org/10.1016/j.jad.2016.08.035</a:t>
            </a:r>
            <a:endParaRPr lang="en-US" sz="1400" dirty="0"/>
          </a:p>
          <a:p>
            <a:r>
              <a:rPr lang="en-US" sz="1400" dirty="0" err="1"/>
              <a:t>Radloff</a:t>
            </a:r>
            <a:r>
              <a:rPr lang="en-US" sz="1400" dirty="0"/>
              <a:t>, L. (1977). The CES-D scale: A self-report depression scale for research in the general population. Journal of Applied Psychological Measurement, 1, 285–401.</a:t>
            </a:r>
          </a:p>
          <a:p>
            <a:r>
              <a:rPr lang="en-US" sz="1400" dirty="0"/>
              <a:t>Steele, H., Bate, J., Steele, M., Dube, S. R., </a:t>
            </a:r>
            <a:r>
              <a:rPr lang="en-US" sz="1400" dirty="0" err="1"/>
              <a:t>Danskin</a:t>
            </a:r>
            <a:r>
              <a:rPr lang="en-US" sz="1400" dirty="0"/>
              <a:t>, K., </a:t>
            </a:r>
            <a:r>
              <a:rPr lang="en-US" sz="1400" dirty="0" err="1"/>
              <a:t>Knafo</a:t>
            </a:r>
            <a:r>
              <a:rPr lang="en-US" sz="1400" dirty="0"/>
              <a:t>, H., </a:t>
            </a:r>
            <a:r>
              <a:rPr lang="en-US" sz="1400" dirty="0" err="1"/>
              <a:t>Nikitiades</a:t>
            </a:r>
            <a:r>
              <a:rPr lang="en-US" sz="1400" dirty="0"/>
              <a:t>, A., </a:t>
            </a:r>
            <a:r>
              <a:rPr lang="en-US" sz="1400" dirty="0" err="1"/>
              <a:t>Bonuck</a:t>
            </a:r>
            <a:r>
              <a:rPr lang="en-US" sz="1400" dirty="0"/>
              <a:t>, K., Meissner, P., &amp; Murphy, A. (2016). Adverse childhood experiences, poverty, and parenting stress</a:t>
            </a:r>
            <a:r>
              <a:rPr lang="en-US" sz="1400" i="1" dirty="0"/>
              <a:t>. Canadian Journal of </a:t>
            </a:r>
            <a:r>
              <a:rPr lang="en-US" sz="1400" i="1" dirty="0" err="1"/>
              <a:t>Behavioural</a:t>
            </a:r>
            <a:r>
              <a:rPr lang="en-US" sz="1400" i="1" dirty="0"/>
              <a:t> Science / Revue </a:t>
            </a:r>
            <a:r>
              <a:rPr lang="en-US" sz="1400" i="1" dirty="0" err="1"/>
              <a:t>canadienne</a:t>
            </a:r>
            <a:r>
              <a:rPr lang="en-US" sz="1400" i="1" dirty="0"/>
              <a:t> des sciences du </a:t>
            </a:r>
            <a:r>
              <a:rPr lang="en-US" sz="1400" i="1" dirty="0" err="1"/>
              <a:t>comportement</a:t>
            </a:r>
            <a:r>
              <a:rPr lang="en-US" sz="1400" dirty="0"/>
              <a:t>, 48(1), 32–38. </a:t>
            </a:r>
            <a:r>
              <a:rPr lang="en-US" sz="1400" dirty="0">
                <a:hlinkClick r:id="rId3"/>
              </a:rPr>
              <a:t>https://doi.org/10.1037/cbs0000034</a:t>
            </a:r>
            <a:r>
              <a:rPr lang="en-US" sz="1400" dirty="0"/>
              <a:t> </a:t>
            </a:r>
          </a:p>
          <a:p>
            <a:r>
              <a:rPr lang="en-US" sz="1400" dirty="0" err="1"/>
              <a:t>Svanberg</a:t>
            </a:r>
            <a:r>
              <a:rPr lang="en-US" sz="1400" dirty="0"/>
              <a:t>, P. O., </a:t>
            </a:r>
            <a:r>
              <a:rPr lang="en-US" sz="1400" dirty="0" err="1"/>
              <a:t>Mennet</a:t>
            </a:r>
            <a:r>
              <a:rPr lang="en-US" sz="1400" dirty="0"/>
              <a:t>, L., &amp; </a:t>
            </a:r>
            <a:r>
              <a:rPr lang="en-US" sz="1400" dirty="0" err="1"/>
              <a:t>Spieker</a:t>
            </a:r>
            <a:r>
              <a:rPr lang="en-US" sz="1400" dirty="0"/>
              <a:t>, S. (2010). Promoting a secure attachment: A primary prevention practice model. </a:t>
            </a:r>
            <a:r>
              <a:rPr lang="en-US" sz="1400" i="1" dirty="0"/>
              <a:t>Clinical Child Psychology and Psychiatry, 15, 363-378.</a:t>
            </a:r>
          </a:p>
          <a:p>
            <a:endParaRPr lang="en-US" sz="1400" i="1" dirty="0"/>
          </a:p>
        </p:txBody>
      </p:sp>
    </p:spTree>
    <p:extLst>
      <p:ext uri="{BB962C8B-B14F-4D97-AF65-F5344CB8AC3E}">
        <p14:creationId xmlns:p14="http://schemas.microsoft.com/office/powerpoint/2010/main" val="33347743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4C0B10B-D2C4-4A54-AFAD-3D27DF88BB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B6BADB90-C74B-40D6-86DC-503F65FCE8D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09710" y="635715"/>
            <a:ext cx="11142208" cy="2482136"/>
            <a:chOff x="409710" y="635715"/>
            <a:chExt cx="11142208" cy="2482136"/>
          </a:xfrm>
        </p:grpSpPr>
        <p:sp>
          <p:nvSpPr>
            <p:cNvPr id="13" name="Freeform 44">
              <a:extLst>
                <a:ext uri="{FF2B5EF4-FFF2-40B4-BE49-F238E27FC236}">
                  <a16:creationId xmlns:a16="http://schemas.microsoft.com/office/drawing/2014/main" id="{6559431D-1886-4AE0-9B87-9AD2ECAB843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5">
              <a:extLst>
                <a:ext uri="{FF2B5EF4-FFF2-40B4-BE49-F238E27FC236}">
                  <a16:creationId xmlns:a16="http://schemas.microsoft.com/office/drawing/2014/main" id="{373850A5-B04A-4FCD-9E73-EE322167FB3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46">
              <a:extLst>
                <a:ext uri="{FF2B5EF4-FFF2-40B4-BE49-F238E27FC236}">
                  <a16:creationId xmlns:a16="http://schemas.microsoft.com/office/drawing/2014/main" id="{82C18C67-80FA-4738-AA53-0AF2419F98E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7">
              <a:extLst>
                <a:ext uri="{FF2B5EF4-FFF2-40B4-BE49-F238E27FC236}">
                  <a16:creationId xmlns:a16="http://schemas.microsoft.com/office/drawing/2014/main" id="{48543B1A-8BF5-4C63-8404-41B2EA70B33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Rectangle 16">
              <a:extLst>
                <a:ext uri="{FF2B5EF4-FFF2-40B4-BE49-F238E27FC236}">
                  <a16:creationId xmlns:a16="http://schemas.microsoft.com/office/drawing/2014/main" id="{92DF5096-E051-498C-A3ED-CBA77A813AAC}"/>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 name="Title 1">
            <a:extLst>
              <a:ext uri="{FF2B5EF4-FFF2-40B4-BE49-F238E27FC236}">
                <a16:creationId xmlns:a16="http://schemas.microsoft.com/office/drawing/2014/main" id="{599A3B3B-4459-4045-9254-08D148470708}"/>
              </a:ext>
            </a:extLst>
          </p:cNvPr>
          <p:cNvSpPr>
            <a:spLocks noGrp="1"/>
          </p:cNvSpPr>
          <p:nvPr>
            <p:ph type="title"/>
          </p:nvPr>
        </p:nvSpPr>
        <p:spPr>
          <a:xfrm>
            <a:off x="1047280" y="759805"/>
            <a:ext cx="10306520" cy="1325563"/>
          </a:xfrm>
        </p:spPr>
        <p:txBody>
          <a:bodyPr>
            <a:normAutofit/>
          </a:bodyPr>
          <a:lstStyle/>
          <a:p>
            <a:r>
              <a:rPr lang="en-US" sz="4000">
                <a:solidFill>
                  <a:srgbClr val="FFFFFF"/>
                </a:solidFill>
              </a:rPr>
              <a:t>Introduction</a:t>
            </a:r>
          </a:p>
        </p:txBody>
      </p:sp>
      <p:sp>
        <p:nvSpPr>
          <p:cNvPr id="3" name="Content Placeholder 2">
            <a:extLst>
              <a:ext uri="{FF2B5EF4-FFF2-40B4-BE49-F238E27FC236}">
                <a16:creationId xmlns:a16="http://schemas.microsoft.com/office/drawing/2014/main" id="{2B7FC084-55C2-4DE9-B4CA-31220E7B43F9}"/>
              </a:ext>
            </a:extLst>
          </p:cNvPr>
          <p:cNvSpPr>
            <a:spLocks noGrp="1"/>
          </p:cNvSpPr>
          <p:nvPr>
            <p:ph idx="1"/>
          </p:nvPr>
        </p:nvSpPr>
        <p:spPr>
          <a:xfrm>
            <a:off x="1424904" y="2494450"/>
            <a:ext cx="4803618" cy="3996591"/>
          </a:xfrm>
        </p:spPr>
        <p:txBody>
          <a:bodyPr>
            <a:normAutofit fontScale="32500" lnSpcReduction="20000"/>
          </a:bodyPr>
          <a:lstStyle/>
          <a:p>
            <a:r>
              <a:rPr lang="en-US" sz="7400" dirty="0"/>
              <a:t>Adverse Childhood Experiences </a:t>
            </a:r>
          </a:p>
          <a:p>
            <a:pPr lvl="1"/>
            <a:r>
              <a:rPr lang="en-US" sz="6800" dirty="0"/>
              <a:t>Traumatic and/or stressful early life experiences including:</a:t>
            </a:r>
          </a:p>
          <a:p>
            <a:pPr lvl="2"/>
            <a:r>
              <a:rPr lang="en-US" sz="6800" dirty="0"/>
              <a:t>One-time negative events </a:t>
            </a:r>
          </a:p>
          <a:p>
            <a:pPr lvl="2"/>
            <a:r>
              <a:rPr lang="en-US" sz="6800" dirty="0"/>
              <a:t>Maltreatment</a:t>
            </a:r>
          </a:p>
          <a:p>
            <a:pPr lvl="2"/>
            <a:r>
              <a:rPr lang="en-US" sz="6800" dirty="0"/>
              <a:t>Chronic stressors. 	</a:t>
            </a:r>
          </a:p>
          <a:p>
            <a:pPr lvl="1"/>
            <a:r>
              <a:rPr lang="en-US" sz="6800" dirty="0"/>
              <a:t>Research has shown that as the number of ACEs increases, so too does risk of heath complications and psychopathology (Hays-</a:t>
            </a:r>
            <a:r>
              <a:rPr lang="en-US" sz="6800" dirty="0" err="1"/>
              <a:t>Grudo</a:t>
            </a:r>
            <a:r>
              <a:rPr lang="en-US" sz="6800" dirty="0"/>
              <a:t> &amp; Morris, 2020). </a:t>
            </a:r>
          </a:p>
          <a:p>
            <a:pPr lvl="1"/>
            <a:r>
              <a:rPr lang="en-US" sz="6800" dirty="0"/>
              <a:t>Exposure to ACEs has also been related to parental distress (Steele et al. 2016).</a:t>
            </a:r>
          </a:p>
          <a:p>
            <a:pPr lvl="1"/>
            <a:endParaRPr lang="en-US" sz="6800" dirty="0"/>
          </a:p>
          <a:p>
            <a:pPr lvl="1"/>
            <a:endParaRPr lang="en-US" sz="6800" dirty="0"/>
          </a:p>
          <a:p>
            <a:pPr lvl="1"/>
            <a:endParaRPr lang="en-US" sz="7200" dirty="0"/>
          </a:p>
          <a:p>
            <a:pPr lvl="1"/>
            <a:endParaRPr lang="en-US" sz="7200" dirty="0"/>
          </a:p>
          <a:p>
            <a:pPr lvl="1"/>
            <a:endParaRPr lang="en-US" sz="1300" dirty="0"/>
          </a:p>
        </p:txBody>
      </p:sp>
      <p:pic>
        <p:nvPicPr>
          <p:cNvPr id="6" name="Picture 5">
            <a:extLst>
              <a:ext uri="{FF2B5EF4-FFF2-40B4-BE49-F238E27FC236}">
                <a16:creationId xmlns:a16="http://schemas.microsoft.com/office/drawing/2014/main" id="{7877EBCB-8875-4CEB-97E6-BAD1D68191B6}"/>
              </a:ext>
            </a:extLst>
          </p:cNvPr>
          <p:cNvPicPr>
            <a:picLocks noChangeAspect="1"/>
          </p:cNvPicPr>
          <p:nvPr/>
        </p:nvPicPr>
        <p:blipFill>
          <a:blip r:embed="rId4"/>
          <a:stretch>
            <a:fillRect/>
          </a:stretch>
        </p:blipFill>
        <p:spPr>
          <a:xfrm>
            <a:off x="6771856" y="2177172"/>
            <a:ext cx="3814210" cy="1998689"/>
          </a:xfrm>
          <a:prstGeom prst="rect">
            <a:avLst/>
          </a:prstGeom>
        </p:spPr>
      </p:pic>
      <p:pic>
        <p:nvPicPr>
          <p:cNvPr id="4" name="Picture 3">
            <a:extLst>
              <a:ext uri="{FF2B5EF4-FFF2-40B4-BE49-F238E27FC236}">
                <a16:creationId xmlns:a16="http://schemas.microsoft.com/office/drawing/2014/main" id="{58B776A1-C5B1-48D1-9E37-60DC1770C7D6}"/>
              </a:ext>
            </a:extLst>
          </p:cNvPr>
          <p:cNvPicPr>
            <a:picLocks noChangeAspect="1"/>
          </p:cNvPicPr>
          <p:nvPr/>
        </p:nvPicPr>
        <p:blipFill>
          <a:blip r:embed="rId5"/>
          <a:stretch>
            <a:fillRect/>
          </a:stretch>
        </p:blipFill>
        <p:spPr>
          <a:xfrm>
            <a:off x="6534104" y="4175861"/>
            <a:ext cx="3814210" cy="2548626"/>
          </a:xfrm>
          <a:prstGeom prst="rect">
            <a:avLst/>
          </a:prstGeom>
        </p:spPr>
      </p:pic>
      <p:pic>
        <p:nvPicPr>
          <p:cNvPr id="5" name="Recorded Sound">
            <a:hlinkClick r:id="" action="ppaction://media"/>
            <a:extLst>
              <a:ext uri="{FF2B5EF4-FFF2-40B4-BE49-F238E27FC236}">
                <a16:creationId xmlns:a16="http://schemas.microsoft.com/office/drawing/2014/main" id="{B91CBE55-83DD-4074-99AC-63AFA2832A4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4910" y="81671"/>
            <a:ext cx="609600" cy="609600"/>
          </a:xfrm>
          <a:prstGeom prst="rect">
            <a:avLst/>
          </a:prstGeom>
        </p:spPr>
      </p:pic>
    </p:spTree>
    <p:extLst>
      <p:ext uri="{BB962C8B-B14F-4D97-AF65-F5344CB8AC3E}">
        <p14:creationId xmlns:p14="http://schemas.microsoft.com/office/powerpoint/2010/main" val="2589539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958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35750B2C-A6D3-4FA8-BAF5-2CC70C8A8118}"/>
              </a:ext>
            </a:extLst>
          </p:cNvPr>
          <p:cNvSpPr>
            <a:spLocks noGrp="1"/>
          </p:cNvSpPr>
          <p:nvPr>
            <p:ph type="title"/>
          </p:nvPr>
        </p:nvSpPr>
        <p:spPr>
          <a:xfrm>
            <a:off x="958506" y="800392"/>
            <a:ext cx="10264697" cy="1212102"/>
          </a:xfrm>
        </p:spPr>
        <p:txBody>
          <a:bodyPr>
            <a:normAutofit/>
          </a:bodyPr>
          <a:lstStyle/>
          <a:p>
            <a:r>
              <a:rPr lang="en-US" sz="4000" dirty="0">
                <a:solidFill>
                  <a:srgbClr val="FFFFFF"/>
                </a:solidFill>
              </a:rPr>
              <a:t>Introduction (Cont.)</a:t>
            </a:r>
          </a:p>
        </p:txBody>
      </p:sp>
      <p:sp>
        <p:nvSpPr>
          <p:cNvPr id="3" name="Content Placeholder 2">
            <a:extLst>
              <a:ext uri="{FF2B5EF4-FFF2-40B4-BE49-F238E27FC236}">
                <a16:creationId xmlns:a16="http://schemas.microsoft.com/office/drawing/2014/main" id="{0C65A7D7-97CE-4B6A-A171-25E56C7C3BFF}"/>
              </a:ext>
            </a:extLst>
          </p:cNvPr>
          <p:cNvSpPr>
            <a:spLocks noGrp="1"/>
          </p:cNvSpPr>
          <p:nvPr>
            <p:ph idx="1"/>
          </p:nvPr>
        </p:nvSpPr>
        <p:spPr>
          <a:xfrm>
            <a:off x="1367624" y="2177170"/>
            <a:ext cx="9708995" cy="4512388"/>
          </a:xfrm>
        </p:spPr>
        <p:txBody>
          <a:bodyPr anchor="ctr">
            <a:normAutofit/>
          </a:bodyPr>
          <a:lstStyle/>
          <a:p>
            <a:r>
              <a:rPr lang="en-US" sz="2600" dirty="0"/>
              <a:t>Parental Depression </a:t>
            </a:r>
          </a:p>
          <a:p>
            <a:pPr lvl="1"/>
            <a:r>
              <a:rPr lang="en-US" dirty="0"/>
              <a:t>Younger children are more likely to experience inadequate parenting by depressed mothers (</a:t>
            </a:r>
            <a:r>
              <a:rPr lang="en-US" dirty="0">
                <a:solidFill>
                  <a:srgbClr val="212121"/>
                </a:solidFill>
              </a:rPr>
              <a:t>Lovejoy, </a:t>
            </a:r>
            <a:r>
              <a:rPr lang="en-US" dirty="0" err="1">
                <a:solidFill>
                  <a:srgbClr val="212121"/>
                </a:solidFill>
              </a:rPr>
              <a:t>Graczyk</a:t>
            </a:r>
            <a:r>
              <a:rPr lang="en-US" dirty="0">
                <a:solidFill>
                  <a:srgbClr val="212121"/>
                </a:solidFill>
              </a:rPr>
              <a:t>, O'Hare, &amp; Neuman, 2000).</a:t>
            </a:r>
            <a:r>
              <a:rPr lang="en-US" dirty="0"/>
              <a:t> </a:t>
            </a:r>
          </a:p>
          <a:p>
            <a:pPr lvl="1"/>
            <a:r>
              <a:rPr lang="en-US" dirty="0"/>
              <a:t>Depression is associated with a decrease in a mother's ability to synchronize with the child's emotional state (</a:t>
            </a:r>
            <a:r>
              <a:rPr lang="en-US" dirty="0">
                <a:solidFill>
                  <a:srgbClr val="212121"/>
                </a:solidFill>
              </a:rPr>
              <a:t>Lovejoy, et al., 2000).</a:t>
            </a:r>
            <a:r>
              <a:rPr lang="en-US" dirty="0"/>
              <a:t> </a:t>
            </a:r>
          </a:p>
          <a:p>
            <a:pPr lvl="1"/>
            <a:r>
              <a:rPr lang="en-US" dirty="0"/>
              <a:t>Maternal depression is the most salient risk factor associated with parenting impairment (</a:t>
            </a:r>
            <a:r>
              <a:rPr lang="en-US" dirty="0" err="1">
                <a:solidFill>
                  <a:srgbClr val="212121"/>
                </a:solidFill>
              </a:rPr>
              <a:t>Muzik</a:t>
            </a:r>
            <a:r>
              <a:rPr lang="en-US" dirty="0">
                <a:solidFill>
                  <a:srgbClr val="212121"/>
                </a:solidFill>
              </a:rPr>
              <a:t>, </a:t>
            </a:r>
            <a:r>
              <a:rPr lang="en-US" dirty="0" err="1">
                <a:solidFill>
                  <a:srgbClr val="212121"/>
                </a:solidFill>
              </a:rPr>
              <a:t>Morelen</a:t>
            </a:r>
            <a:r>
              <a:rPr lang="en-US" dirty="0">
                <a:solidFill>
                  <a:srgbClr val="212121"/>
                </a:solidFill>
              </a:rPr>
              <a:t>, </a:t>
            </a:r>
            <a:r>
              <a:rPr lang="en-US" dirty="0" err="1">
                <a:solidFill>
                  <a:srgbClr val="212121"/>
                </a:solidFill>
              </a:rPr>
              <a:t>Hruschak</a:t>
            </a:r>
            <a:r>
              <a:rPr lang="en-US" dirty="0">
                <a:solidFill>
                  <a:srgbClr val="212121"/>
                </a:solidFill>
              </a:rPr>
              <a:t>, Rosenblum, </a:t>
            </a:r>
            <a:r>
              <a:rPr lang="en-US" dirty="0" err="1">
                <a:solidFill>
                  <a:srgbClr val="212121"/>
                </a:solidFill>
              </a:rPr>
              <a:t>Bocknek</a:t>
            </a:r>
            <a:r>
              <a:rPr lang="en-US" dirty="0">
                <a:solidFill>
                  <a:srgbClr val="212121"/>
                </a:solidFill>
              </a:rPr>
              <a:t>, &amp; </a:t>
            </a:r>
            <a:r>
              <a:rPr lang="en-US" dirty="0" err="1">
                <a:solidFill>
                  <a:srgbClr val="212121"/>
                </a:solidFill>
              </a:rPr>
              <a:t>Beeghly</a:t>
            </a:r>
            <a:r>
              <a:rPr lang="en-US" dirty="0">
                <a:solidFill>
                  <a:srgbClr val="212121"/>
                </a:solidFill>
              </a:rPr>
              <a:t>, 2017). </a:t>
            </a:r>
            <a:endParaRPr lang="en-US" dirty="0"/>
          </a:p>
        </p:txBody>
      </p:sp>
      <p:pic>
        <p:nvPicPr>
          <p:cNvPr id="4" name="Recorded Sound">
            <a:hlinkClick r:id="" action="ppaction://media"/>
            <a:extLst>
              <a:ext uri="{FF2B5EF4-FFF2-40B4-BE49-F238E27FC236}">
                <a16:creationId xmlns:a16="http://schemas.microsoft.com/office/drawing/2014/main" id="{3D045ED5-4A47-4187-B5B8-D89A4C299E2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4910" y="81671"/>
            <a:ext cx="609600" cy="609600"/>
          </a:xfrm>
          <a:prstGeom prst="rect">
            <a:avLst/>
          </a:prstGeom>
        </p:spPr>
      </p:pic>
    </p:spTree>
    <p:extLst>
      <p:ext uri="{BB962C8B-B14F-4D97-AF65-F5344CB8AC3E}">
        <p14:creationId xmlns:p14="http://schemas.microsoft.com/office/powerpoint/2010/main" val="1293916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199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35750B2C-A6D3-4FA8-BAF5-2CC70C8A8118}"/>
              </a:ext>
            </a:extLst>
          </p:cNvPr>
          <p:cNvSpPr>
            <a:spLocks noGrp="1"/>
          </p:cNvSpPr>
          <p:nvPr>
            <p:ph type="title"/>
          </p:nvPr>
        </p:nvSpPr>
        <p:spPr>
          <a:xfrm>
            <a:off x="958506" y="800392"/>
            <a:ext cx="10264697" cy="1212102"/>
          </a:xfrm>
        </p:spPr>
        <p:txBody>
          <a:bodyPr>
            <a:normAutofit/>
          </a:bodyPr>
          <a:lstStyle/>
          <a:p>
            <a:r>
              <a:rPr lang="en-US" sz="4000" dirty="0">
                <a:solidFill>
                  <a:srgbClr val="FFFFFF"/>
                </a:solidFill>
              </a:rPr>
              <a:t>Introduction (Cont.)</a:t>
            </a:r>
          </a:p>
        </p:txBody>
      </p:sp>
      <p:sp>
        <p:nvSpPr>
          <p:cNvPr id="3" name="Content Placeholder 2">
            <a:extLst>
              <a:ext uri="{FF2B5EF4-FFF2-40B4-BE49-F238E27FC236}">
                <a16:creationId xmlns:a16="http://schemas.microsoft.com/office/drawing/2014/main" id="{0C65A7D7-97CE-4B6A-A171-25E56C7C3BFF}"/>
              </a:ext>
            </a:extLst>
          </p:cNvPr>
          <p:cNvSpPr>
            <a:spLocks noGrp="1"/>
          </p:cNvSpPr>
          <p:nvPr>
            <p:ph idx="1"/>
          </p:nvPr>
        </p:nvSpPr>
        <p:spPr>
          <a:xfrm>
            <a:off x="1367624" y="2177170"/>
            <a:ext cx="9708995" cy="4512388"/>
          </a:xfrm>
        </p:spPr>
        <p:txBody>
          <a:bodyPr anchor="ctr">
            <a:normAutofit/>
          </a:bodyPr>
          <a:lstStyle/>
          <a:p>
            <a:r>
              <a:rPr lang="en-US" sz="2600" dirty="0"/>
              <a:t>Parenting Sensitivity</a:t>
            </a:r>
          </a:p>
          <a:p>
            <a:pPr lvl="1"/>
            <a:r>
              <a:rPr lang="en-US" sz="1900" dirty="0"/>
              <a:t> </a:t>
            </a:r>
            <a:r>
              <a:rPr lang="en-US" dirty="0"/>
              <a:t>Sensitivity is defined as a parent’s ability to notice a child’s signals, interpret them correctly, and respond to them promptly  (</a:t>
            </a:r>
            <a:r>
              <a:rPr lang="en-US" dirty="0" err="1"/>
              <a:t>Mesman</a:t>
            </a:r>
            <a:r>
              <a:rPr lang="en-US" dirty="0"/>
              <a:t>, &amp; </a:t>
            </a:r>
            <a:r>
              <a:rPr lang="en-US" dirty="0" err="1"/>
              <a:t>Emman</a:t>
            </a:r>
            <a:r>
              <a:rPr lang="en-US" dirty="0"/>
              <a:t>,  2013).</a:t>
            </a:r>
          </a:p>
          <a:p>
            <a:pPr lvl="1"/>
            <a:r>
              <a:rPr lang="en-US" dirty="0"/>
              <a:t>The CARE-index (Crittenden, 1981) measures caregiver sensitivity through assessing the ‘fit’ between caregiver and child (</a:t>
            </a:r>
            <a:r>
              <a:rPr lang="en-US" dirty="0" err="1"/>
              <a:t>Mesman</a:t>
            </a:r>
            <a:r>
              <a:rPr lang="en-US" dirty="0"/>
              <a:t> &amp; </a:t>
            </a:r>
            <a:r>
              <a:rPr lang="en-US" dirty="0" err="1"/>
              <a:t>Emman</a:t>
            </a:r>
            <a:r>
              <a:rPr lang="en-US" dirty="0"/>
              <a:t>, 2013).</a:t>
            </a:r>
          </a:p>
          <a:p>
            <a:pPr lvl="1"/>
            <a:r>
              <a:rPr lang="en-US" dirty="0"/>
              <a:t>Maternal sensitivity and child psychological vulnerability (</a:t>
            </a:r>
            <a:r>
              <a:rPr lang="en-US" dirty="0" err="1"/>
              <a:t>Svanberg</a:t>
            </a:r>
            <a:r>
              <a:rPr lang="en-US" dirty="0"/>
              <a:t>, </a:t>
            </a:r>
            <a:r>
              <a:rPr lang="en-US" dirty="0" err="1"/>
              <a:t>Mennet</a:t>
            </a:r>
            <a:r>
              <a:rPr lang="en-US" dirty="0"/>
              <a:t>, &amp; </a:t>
            </a:r>
            <a:r>
              <a:rPr lang="en-US" dirty="0" err="1"/>
              <a:t>Spieker</a:t>
            </a:r>
            <a:r>
              <a:rPr lang="en-US" dirty="0"/>
              <a:t>, 2010).</a:t>
            </a:r>
          </a:p>
        </p:txBody>
      </p:sp>
      <p:pic>
        <p:nvPicPr>
          <p:cNvPr id="4" name="Recorded Sound">
            <a:hlinkClick r:id="" action="ppaction://media"/>
            <a:extLst>
              <a:ext uri="{FF2B5EF4-FFF2-40B4-BE49-F238E27FC236}">
                <a16:creationId xmlns:a16="http://schemas.microsoft.com/office/drawing/2014/main" id="{4F26A12D-9032-42E1-95D1-002950D2C4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9197" y="135841"/>
            <a:ext cx="609600" cy="609600"/>
          </a:xfrm>
          <a:prstGeom prst="rect">
            <a:avLst/>
          </a:prstGeom>
        </p:spPr>
      </p:pic>
    </p:spTree>
    <p:extLst>
      <p:ext uri="{BB962C8B-B14F-4D97-AF65-F5344CB8AC3E}">
        <p14:creationId xmlns:p14="http://schemas.microsoft.com/office/powerpoint/2010/main" val="3392367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21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35750B2C-A6D3-4FA8-BAF5-2CC70C8A8118}"/>
              </a:ext>
            </a:extLst>
          </p:cNvPr>
          <p:cNvSpPr>
            <a:spLocks noGrp="1"/>
          </p:cNvSpPr>
          <p:nvPr>
            <p:ph type="title"/>
          </p:nvPr>
        </p:nvSpPr>
        <p:spPr>
          <a:xfrm>
            <a:off x="958506" y="800392"/>
            <a:ext cx="10264697" cy="1212102"/>
          </a:xfrm>
        </p:spPr>
        <p:txBody>
          <a:bodyPr>
            <a:normAutofit/>
          </a:bodyPr>
          <a:lstStyle/>
          <a:p>
            <a:r>
              <a:rPr lang="en-US" sz="4000" dirty="0">
                <a:solidFill>
                  <a:srgbClr val="FFFFFF"/>
                </a:solidFill>
              </a:rPr>
              <a:t>Introduction (Cont.)</a:t>
            </a:r>
          </a:p>
        </p:txBody>
      </p:sp>
      <p:sp>
        <p:nvSpPr>
          <p:cNvPr id="3" name="Content Placeholder 2">
            <a:extLst>
              <a:ext uri="{FF2B5EF4-FFF2-40B4-BE49-F238E27FC236}">
                <a16:creationId xmlns:a16="http://schemas.microsoft.com/office/drawing/2014/main" id="{0C65A7D7-97CE-4B6A-A171-25E56C7C3BFF}"/>
              </a:ext>
            </a:extLst>
          </p:cNvPr>
          <p:cNvSpPr>
            <a:spLocks noGrp="1"/>
          </p:cNvSpPr>
          <p:nvPr>
            <p:ph idx="1"/>
          </p:nvPr>
        </p:nvSpPr>
        <p:spPr>
          <a:xfrm>
            <a:off x="1367624" y="2177170"/>
            <a:ext cx="9708995" cy="4512388"/>
          </a:xfrm>
        </p:spPr>
        <p:txBody>
          <a:bodyPr anchor="ctr">
            <a:normAutofit/>
          </a:bodyPr>
          <a:lstStyle/>
          <a:p>
            <a:r>
              <a:rPr lang="en-US" dirty="0"/>
              <a:t>Contributions of our study</a:t>
            </a:r>
          </a:p>
          <a:p>
            <a:pPr lvl="1"/>
            <a:r>
              <a:rPr lang="en-US" dirty="0"/>
              <a:t>Sensitivity does not seem to have been studied in connection with parental ACEs</a:t>
            </a:r>
          </a:p>
          <a:p>
            <a:pPr lvl="1"/>
            <a:r>
              <a:rPr lang="en-US" dirty="0"/>
              <a:t>We measure sensitivity in a bit more stressful task than many researchers utilize </a:t>
            </a:r>
          </a:p>
          <a:p>
            <a:pPr marL="0" indent="0">
              <a:buNone/>
            </a:pPr>
            <a:endParaRPr lang="en-US" dirty="0"/>
          </a:p>
        </p:txBody>
      </p:sp>
      <p:pic>
        <p:nvPicPr>
          <p:cNvPr id="4" name="Recorded Sound">
            <a:hlinkClick r:id="" action="ppaction://media"/>
            <a:extLst>
              <a:ext uri="{FF2B5EF4-FFF2-40B4-BE49-F238E27FC236}">
                <a16:creationId xmlns:a16="http://schemas.microsoft.com/office/drawing/2014/main" id="{E6FE5F91-ECEA-4543-89F4-1F0740F9DA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6969" y="105361"/>
            <a:ext cx="609600" cy="609600"/>
          </a:xfrm>
          <a:prstGeom prst="rect">
            <a:avLst/>
          </a:prstGeom>
        </p:spPr>
      </p:pic>
    </p:spTree>
    <p:extLst>
      <p:ext uri="{BB962C8B-B14F-4D97-AF65-F5344CB8AC3E}">
        <p14:creationId xmlns:p14="http://schemas.microsoft.com/office/powerpoint/2010/main" val="2598656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757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C9945B38-630A-4EE1-A894-097D6174B947}"/>
              </a:ext>
            </a:extLst>
          </p:cNvPr>
          <p:cNvSpPr>
            <a:spLocks noGrp="1"/>
          </p:cNvSpPr>
          <p:nvPr>
            <p:ph type="title"/>
          </p:nvPr>
        </p:nvSpPr>
        <p:spPr>
          <a:xfrm>
            <a:off x="958506" y="800392"/>
            <a:ext cx="10264697" cy="1212102"/>
          </a:xfrm>
        </p:spPr>
        <p:txBody>
          <a:bodyPr>
            <a:normAutofit/>
          </a:bodyPr>
          <a:lstStyle/>
          <a:p>
            <a:r>
              <a:rPr lang="en-US" sz="4000">
                <a:solidFill>
                  <a:srgbClr val="FFFFFF"/>
                </a:solidFill>
              </a:rPr>
              <a:t>Hypothesis</a:t>
            </a:r>
          </a:p>
        </p:txBody>
      </p:sp>
      <p:sp>
        <p:nvSpPr>
          <p:cNvPr id="3" name="Content Placeholder 2">
            <a:extLst>
              <a:ext uri="{FF2B5EF4-FFF2-40B4-BE49-F238E27FC236}">
                <a16:creationId xmlns:a16="http://schemas.microsoft.com/office/drawing/2014/main" id="{E3EDDBA3-2310-460A-B505-AB785871C99A}"/>
              </a:ext>
            </a:extLst>
          </p:cNvPr>
          <p:cNvSpPr>
            <a:spLocks noGrp="1"/>
          </p:cNvSpPr>
          <p:nvPr>
            <p:ph idx="1"/>
          </p:nvPr>
        </p:nvSpPr>
        <p:spPr>
          <a:xfrm>
            <a:off x="1367624" y="2490436"/>
            <a:ext cx="9708995" cy="3567173"/>
          </a:xfrm>
        </p:spPr>
        <p:txBody>
          <a:bodyPr anchor="ctr">
            <a:normAutofit/>
          </a:bodyPr>
          <a:lstStyle/>
          <a:p>
            <a:r>
              <a:rPr lang="en-US" sz="2400" dirty="0"/>
              <a:t>Parents with higher ACES exposure will be less sensitive to their children’s emotional cues. </a:t>
            </a:r>
          </a:p>
          <a:p>
            <a:pPr marL="0" indent="0">
              <a:buNone/>
            </a:pPr>
            <a:endParaRPr lang="en-US" sz="2400" dirty="0"/>
          </a:p>
          <a:p>
            <a:r>
              <a:rPr lang="en-US" sz="2400" dirty="0"/>
              <a:t>Parents with more depressive symptoms will be less sensitive to their children’s emotional cues.</a:t>
            </a:r>
          </a:p>
        </p:txBody>
      </p:sp>
      <p:pic>
        <p:nvPicPr>
          <p:cNvPr id="4" name="Recorded Sound">
            <a:hlinkClick r:id="" action="ppaction://media"/>
            <a:extLst>
              <a:ext uri="{FF2B5EF4-FFF2-40B4-BE49-F238E27FC236}">
                <a16:creationId xmlns:a16="http://schemas.microsoft.com/office/drawing/2014/main" id="{B027FF1A-941C-4671-AC79-9EFDF08B3F2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9197" y="107889"/>
            <a:ext cx="609600" cy="609600"/>
          </a:xfrm>
          <a:prstGeom prst="rect">
            <a:avLst/>
          </a:prstGeom>
        </p:spPr>
      </p:pic>
    </p:spTree>
    <p:extLst>
      <p:ext uri="{BB962C8B-B14F-4D97-AF65-F5344CB8AC3E}">
        <p14:creationId xmlns:p14="http://schemas.microsoft.com/office/powerpoint/2010/main" val="1255840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513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5D716B7D-D7F1-4FFD-B93F-921F6D570685}"/>
              </a:ext>
            </a:extLst>
          </p:cNvPr>
          <p:cNvSpPr>
            <a:spLocks noGrp="1"/>
          </p:cNvSpPr>
          <p:nvPr>
            <p:ph type="title"/>
          </p:nvPr>
        </p:nvSpPr>
        <p:spPr>
          <a:xfrm>
            <a:off x="958506" y="800392"/>
            <a:ext cx="10264697" cy="1212102"/>
          </a:xfrm>
        </p:spPr>
        <p:txBody>
          <a:bodyPr>
            <a:normAutofit/>
          </a:bodyPr>
          <a:lstStyle/>
          <a:p>
            <a:r>
              <a:rPr lang="en-US" sz="4000">
                <a:solidFill>
                  <a:srgbClr val="FFFFFF"/>
                </a:solidFill>
              </a:rPr>
              <a:t>Methods </a:t>
            </a:r>
          </a:p>
        </p:txBody>
      </p:sp>
      <p:sp>
        <p:nvSpPr>
          <p:cNvPr id="3" name="Content Placeholder 2">
            <a:extLst>
              <a:ext uri="{FF2B5EF4-FFF2-40B4-BE49-F238E27FC236}">
                <a16:creationId xmlns:a16="http://schemas.microsoft.com/office/drawing/2014/main" id="{3257E3FE-C118-4CA3-A82F-D7ADC84AA270}"/>
              </a:ext>
            </a:extLst>
          </p:cNvPr>
          <p:cNvSpPr>
            <a:spLocks noGrp="1"/>
          </p:cNvSpPr>
          <p:nvPr>
            <p:ph idx="1"/>
          </p:nvPr>
        </p:nvSpPr>
        <p:spPr>
          <a:xfrm>
            <a:off x="1367624" y="2341848"/>
            <a:ext cx="9708995" cy="4283541"/>
          </a:xfrm>
        </p:spPr>
        <p:txBody>
          <a:bodyPr anchor="ctr">
            <a:normAutofit/>
          </a:bodyPr>
          <a:lstStyle/>
          <a:p>
            <a:r>
              <a:rPr lang="en-US" sz="2400" dirty="0"/>
              <a:t>Participants</a:t>
            </a:r>
          </a:p>
          <a:p>
            <a:pPr lvl="1"/>
            <a:r>
              <a:rPr lang="en-US" sz="2000" dirty="0"/>
              <a:t>31 families from Eastern Kentucky participating in a larger, longitudinal study on attachment </a:t>
            </a:r>
          </a:p>
          <a:p>
            <a:pPr lvl="1"/>
            <a:r>
              <a:rPr lang="en-US" sz="2000" dirty="0"/>
              <a:t>Average ages: children 4.5 years,  parents 30 years</a:t>
            </a:r>
          </a:p>
          <a:p>
            <a:pPr lvl="1"/>
            <a:r>
              <a:rPr lang="en-US" sz="2000" dirty="0"/>
              <a:t>17 male,  14 female</a:t>
            </a:r>
          </a:p>
          <a:p>
            <a:pPr lvl="1"/>
            <a:r>
              <a:rPr lang="en-US" sz="2000" dirty="0"/>
              <a:t>Most were Caucasian and from low-income families</a:t>
            </a:r>
          </a:p>
          <a:p>
            <a:r>
              <a:rPr lang="en-US" sz="2400" dirty="0"/>
              <a:t>Measures</a:t>
            </a:r>
          </a:p>
          <a:p>
            <a:pPr lvl="1"/>
            <a:r>
              <a:rPr lang="en-US" sz="2000" dirty="0"/>
              <a:t>ACE’</a:t>
            </a:r>
            <a:r>
              <a:rPr lang="en-US" sz="1800" dirty="0"/>
              <a:t>s</a:t>
            </a:r>
          </a:p>
          <a:p>
            <a:pPr lvl="2"/>
            <a:r>
              <a:rPr lang="en-US" sz="1800" dirty="0"/>
              <a:t>ACEs were coded from the Intergenerational Parenting Survey and the Parenting Influence Interview developed for our study by noting the presence of each ACE. </a:t>
            </a:r>
          </a:p>
          <a:p>
            <a:pPr lvl="2"/>
            <a:r>
              <a:rPr lang="en-US" sz="1800" dirty="0"/>
              <a:t>ACEs were able to be coded from these interviews because they provided insight on childhood experiences of the parents, the primary caregivers of the parents and influences of their childhood on their parenting.</a:t>
            </a:r>
          </a:p>
        </p:txBody>
      </p:sp>
      <p:pic>
        <p:nvPicPr>
          <p:cNvPr id="5" name="Recorded Sound">
            <a:hlinkClick r:id="" action="ppaction://media"/>
            <a:extLst>
              <a:ext uri="{FF2B5EF4-FFF2-40B4-BE49-F238E27FC236}">
                <a16:creationId xmlns:a16="http://schemas.microsoft.com/office/drawing/2014/main" id="{6C1DD05D-F27E-49B6-842F-1B57A0A2874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9197" y="177944"/>
            <a:ext cx="609600" cy="609600"/>
          </a:xfrm>
          <a:prstGeom prst="rect">
            <a:avLst/>
          </a:prstGeom>
        </p:spPr>
      </p:pic>
    </p:spTree>
    <p:extLst>
      <p:ext uri="{BB962C8B-B14F-4D97-AF65-F5344CB8AC3E}">
        <p14:creationId xmlns:p14="http://schemas.microsoft.com/office/powerpoint/2010/main" val="1882307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316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F4C0B10B-D2C4-4A54-AFAD-3D27DF88BB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a:extLst>
              <a:ext uri="{FF2B5EF4-FFF2-40B4-BE49-F238E27FC236}">
                <a16:creationId xmlns:a16="http://schemas.microsoft.com/office/drawing/2014/main" id="{B6BADB90-C74B-40D6-86DC-503F65FCE8D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09710" y="635715"/>
            <a:ext cx="11142208" cy="2482136"/>
            <a:chOff x="409710" y="635715"/>
            <a:chExt cx="11142208" cy="2482136"/>
          </a:xfrm>
        </p:grpSpPr>
        <p:sp>
          <p:nvSpPr>
            <p:cNvPr id="26" name="Freeform 44">
              <a:extLst>
                <a:ext uri="{FF2B5EF4-FFF2-40B4-BE49-F238E27FC236}">
                  <a16:creationId xmlns:a16="http://schemas.microsoft.com/office/drawing/2014/main" id="{6559431D-1886-4AE0-9B87-9AD2ECAB843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45">
              <a:extLst>
                <a:ext uri="{FF2B5EF4-FFF2-40B4-BE49-F238E27FC236}">
                  <a16:creationId xmlns:a16="http://schemas.microsoft.com/office/drawing/2014/main" id="{373850A5-B04A-4FCD-9E73-EE322167FB3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46">
              <a:extLst>
                <a:ext uri="{FF2B5EF4-FFF2-40B4-BE49-F238E27FC236}">
                  <a16:creationId xmlns:a16="http://schemas.microsoft.com/office/drawing/2014/main" id="{82C18C67-80FA-4738-AA53-0AF2419F98E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47">
              <a:extLst>
                <a:ext uri="{FF2B5EF4-FFF2-40B4-BE49-F238E27FC236}">
                  <a16:creationId xmlns:a16="http://schemas.microsoft.com/office/drawing/2014/main" id="{48543B1A-8BF5-4C63-8404-41B2EA70B33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Rectangle 29">
              <a:extLst>
                <a:ext uri="{FF2B5EF4-FFF2-40B4-BE49-F238E27FC236}">
                  <a16:creationId xmlns:a16="http://schemas.microsoft.com/office/drawing/2014/main" id="{92DF5096-E051-498C-A3ED-CBA77A813AAC}"/>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 name="Title 1">
            <a:extLst>
              <a:ext uri="{FF2B5EF4-FFF2-40B4-BE49-F238E27FC236}">
                <a16:creationId xmlns:a16="http://schemas.microsoft.com/office/drawing/2014/main" id="{7E42FF1C-1799-4772-B728-07BA6E386B21}"/>
              </a:ext>
            </a:extLst>
          </p:cNvPr>
          <p:cNvSpPr>
            <a:spLocks noGrp="1"/>
          </p:cNvSpPr>
          <p:nvPr>
            <p:ph type="title"/>
          </p:nvPr>
        </p:nvSpPr>
        <p:spPr>
          <a:xfrm>
            <a:off x="1047280" y="759805"/>
            <a:ext cx="10306520" cy="1325563"/>
          </a:xfrm>
        </p:spPr>
        <p:txBody>
          <a:bodyPr>
            <a:normAutofit/>
          </a:bodyPr>
          <a:lstStyle/>
          <a:p>
            <a:r>
              <a:rPr lang="en-US" sz="4000">
                <a:solidFill>
                  <a:srgbClr val="FFFFFF"/>
                </a:solidFill>
              </a:rPr>
              <a:t>Methods (Cont.)</a:t>
            </a:r>
            <a:endParaRPr lang="en-US" sz="4000" dirty="0">
              <a:solidFill>
                <a:srgbClr val="FFFFFF"/>
              </a:solidFill>
            </a:endParaRPr>
          </a:p>
        </p:txBody>
      </p:sp>
      <p:sp>
        <p:nvSpPr>
          <p:cNvPr id="3" name="Content Placeholder 2">
            <a:extLst>
              <a:ext uri="{FF2B5EF4-FFF2-40B4-BE49-F238E27FC236}">
                <a16:creationId xmlns:a16="http://schemas.microsoft.com/office/drawing/2014/main" id="{073E3EE5-4B9D-45EE-9AC8-76C3610F0A7D}"/>
              </a:ext>
            </a:extLst>
          </p:cNvPr>
          <p:cNvSpPr>
            <a:spLocks noGrp="1"/>
          </p:cNvSpPr>
          <p:nvPr>
            <p:ph idx="1"/>
          </p:nvPr>
        </p:nvSpPr>
        <p:spPr>
          <a:xfrm>
            <a:off x="1222645" y="2494450"/>
            <a:ext cx="6333187" cy="4105133"/>
          </a:xfrm>
        </p:spPr>
        <p:txBody>
          <a:bodyPr>
            <a:normAutofit/>
          </a:bodyPr>
          <a:lstStyle/>
          <a:p>
            <a:r>
              <a:rPr lang="en-US" sz="2400" dirty="0"/>
              <a:t>Measures (cont.)</a:t>
            </a:r>
          </a:p>
          <a:p>
            <a:pPr lvl="1"/>
            <a:r>
              <a:rPr lang="en-US" sz="2000" dirty="0"/>
              <a:t>Parental Depression</a:t>
            </a:r>
          </a:p>
          <a:p>
            <a:pPr lvl="2"/>
            <a:r>
              <a:rPr lang="en-US" sz="1800" dirty="0"/>
              <a:t>Parental depression was assessed through the Center for Epidemiological Studies Depression Scale (CES-D: </a:t>
            </a:r>
            <a:r>
              <a:rPr lang="en-US" sz="1800" dirty="0" err="1"/>
              <a:t>Radloff</a:t>
            </a:r>
            <a:r>
              <a:rPr lang="en-US" sz="1800" dirty="0"/>
              <a:t>, 1977) consisting of 20 items on a 4-point Likert scale.</a:t>
            </a:r>
          </a:p>
          <a:p>
            <a:pPr lvl="1"/>
            <a:r>
              <a:rPr lang="en-US" sz="2000" dirty="0"/>
              <a:t>Sensitivity</a:t>
            </a:r>
          </a:p>
          <a:p>
            <a:pPr lvl="2"/>
            <a:r>
              <a:rPr lang="en-US" sz="1800" dirty="0">
                <a:ea typeface="Calibri" panose="020F0502020204030204" pitchFamily="34" charset="0"/>
              </a:rPr>
              <a:t>When children were 4 years old, they participated in the Strange Situation separation-reunion procedure (Ainsworth, </a:t>
            </a:r>
            <a:r>
              <a:rPr lang="en-US" sz="1800" dirty="0" err="1">
                <a:ea typeface="Calibri" panose="020F0502020204030204" pitchFamily="34" charset="0"/>
              </a:rPr>
              <a:t>Blehar</a:t>
            </a:r>
            <a:r>
              <a:rPr lang="en-US" sz="1800" dirty="0">
                <a:ea typeface="Calibri" panose="020F0502020204030204" pitchFamily="34" charset="0"/>
              </a:rPr>
              <a:t>, &amp; Waters, 1978).  </a:t>
            </a:r>
          </a:p>
          <a:p>
            <a:pPr lvl="2"/>
            <a:r>
              <a:rPr lang="en-US" sz="1800" dirty="0">
                <a:ea typeface="Calibri" panose="020F0502020204030204" pitchFamily="34" charset="0"/>
              </a:rPr>
              <a:t>We coded parental sensitivity from the procedure, using the Care Index (Crittenden, 2006/2016).</a:t>
            </a:r>
            <a:endParaRPr lang="en-US" sz="1800" dirty="0"/>
          </a:p>
        </p:txBody>
      </p:sp>
      <p:pic>
        <p:nvPicPr>
          <p:cNvPr id="5" name="Picture 4">
            <a:extLst>
              <a:ext uri="{FF2B5EF4-FFF2-40B4-BE49-F238E27FC236}">
                <a16:creationId xmlns:a16="http://schemas.microsoft.com/office/drawing/2014/main" id="{6C6A443F-5AF6-432B-BE5F-C504BA6412B9}"/>
              </a:ext>
            </a:extLst>
          </p:cNvPr>
          <p:cNvPicPr>
            <a:picLocks noChangeAspect="1"/>
          </p:cNvPicPr>
          <p:nvPr/>
        </p:nvPicPr>
        <p:blipFill rotWithShape="1">
          <a:blip r:embed="rId4"/>
          <a:srcRect l="-24680" t="-1774" r="24680" b="1774"/>
          <a:stretch/>
        </p:blipFill>
        <p:spPr>
          <a:xfrm>
            <a:off x="6854193" y="4244461"/>
            <a:ext cx="4967255" cy="1742360"/>
          </a:xfrm>
          <a:prstGeom prst="rect">
            <a:avLst/>
          </a:prstGeom>
        </p:spPr>
      </p:pic>
      <p:pic>
        <p:nvPicPr>
          <p:cNvPr id="6" name="Recorded Sound">
            <a:hlinkClick r:id="" action="ppaction://media"/>
            <a:extLst>
              <a:ext uri="{FF2B5EF4-FFF2-40B4-BE49-F238E27FC236}">
                <a16:creationId xmlns:a16="http://schemas.microsoft.com/office/drawing/2014/main" id="{5F6B3B80-7F81-43E4-B984-EC7F8F096C7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3354" y="75327"/>
            <a:ext cx="609600" cy="609600"/>
          </a:xfrm>
          <a:prstGeom prst="rect">
            <a:avLst/>
          </a:prstGeom>
        </p:spPr>
      </p:pic>
    </p:spTree>
    <p:extLst>
      <p:ext uri="{BB962C8B-B14F-4D97-AF65-F5344CB8AC3E}">
        <p14:creationId xmlns:p14="http://schemas.microsoft.com/office/powerpoint/2010/main" val="4239028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131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AB0F5668-F223-4181-9695-D4730B3E41EA}"/>
              </a:ext>
            </a:extLst>
          </p:cNvPr>
          <p:cNvSpPr>
            <a:spLocks noGrp="1"/>
          </p:cNvSpPr>
          <p:nvPr>
            <p:ph type="title"/>
          </p:nvPr>
        </p:nvSpPr>
        <p:spPr>
          <a:xfrm>
            <a:off x="958506" y="800392"/>
            <a:ext cx="10264697" cy="1212102"/>
          </a:xfrm>
        </p:spPr>
        <p:txBody>
          <a:bodyPr>
            <a:normAutofit/>
          </a:bodyPr>
          <a:lstStyle/>
          <a:p>
            <a:r>
              <a:rPr lang="en-US" sz="4000">
                <a:solidFill>
                  <a:srgbClr val="FFFFFF"/>
                </a:solidFill>
              </a:rPr>
              <a:t>Results</a:t>
            </a:r>
          </a:p>
        </p:txBody>
      </p:sp>
      <p:sp>
        <p:nvSpPr>
          <p:cNvPr id="3" name="Content Placeholder 2">
            <a:extLst>
              <a:ext uri="{FF2B5EF4-FFF2-40B4-BE49-F238E27FC236}">
                <a16:creationId xmlns:a16="http://schemas.microsoft.com/office/drawing/2014/main" id="{2A1BD64E-DAC7-43D1-907E-9A1D1E4A1126}"/>
              </a:ext>
            </a:extLst>
          </p:cNvPr>
          <p:cNvSpPr>
            <a:spLocks noGrp="1"/>
          </p:cNvSpPr>
          <p:nvPr>
            <p:ph idx="1"/>
          </p:nvPr>
        </p:nvSpPr>
        <p:spPr>
          <a:xfrm>
            <a:off x="1222646" y="2177170"/>
            <a:ext cx="9853974" cy="3880439"/>
          </a:xfrm>
        </p:spPr>
        <p:txBody>
          <a:bodyPr anchor="ctr">
            <a:normAutofit/>
          </a:bodyPr>
          <a:lstStyle/>
          <a:p>
            <a:r>
              <a:rPr lang="en-US" sz="2400" dirty="0"/>
              <a:t>Descriptive Data </a:t>
            </a:r>
          </a:p>
          <a:p>
            <a:pPr lvl="1"/>
            <a:r>
              <a:rPr lang="en-US" sz="2000" dirty="0"/>
              <a:t>Parent’s mean depression score on the CESD was 13.31, just below the clinical cut-off of 16 (SD=11.81).</a:t>
            </a:r>
          </a:p>
          <a:p>
            <a:pPr lvl="1"/>
            <a:r>
              <a:rPr lang="en-US" sz="2000" dirty="0"/>
              <a:t>Parent’s ACEs averaged 1.85 (SD=1.39), suggesting parents had moderate risk for mental health and parenting distress.</a:t>
            </a:r>
          </a:p>
          <a:p>
            <a:pPr lvl="1"/>
            <a:r>
              <a:rPr lang="en-US" sz="2000" dirty="0"/>
              <a:t>Mean parental sensitivity ratings were 6.48 (SD=2.737), which is roughly in the inept or intervention  range. </a:t>
            </a:r>
          </a:p>
          <a:p>
            <a:endParaRPr lang="en-US" sz="2400" dirty="0"/>
          </a:p>
        </p:txBody>
      </p:sp>
      <p:pic>
        <p:nvPicPr>
          <p:cNvPr id="4" name="Recorded Sound">
            <a:hlinkClick r:id="" action="ppaction://media"/>
            <a:extLst>
              <a:ext uri="{FF2B5EF4-FFF2-40B4-BE49-F238E27FC236}">
                <a16:creationId xmlns:a16="http://schemas.microsoft.com/office/drawing/2014/main" id="{2B7B3C39-40EC-4F24-A7B3-20BEFBA1CC9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66028" y="148352"/>
            <a:ext cx="487363" cy="487363"/>
          </a:xfrm>
          <a:prstGeom prst="rect">
            <a:avLst/>
          </a:prstGeom>
        </p:spPr>
      </p:pic>
    </p:spTree>
    <p:extLst>
      <p:ext uri="{BB962C8B-B14F-4D97-AF65-F5344CB8AC3E}">
        <p14:creationId xmlns:p14="http://schemas.microsoft.com/office/powerpoint/2010/main" val="1010978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6855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1481</TotalTime>
  <Words>1195</Words>
  <Application>Microsoft Office PowerPoint</Application>
  <PresentationFormat>Widescreen</PresentationFormat>
  <Paragraphs>81</Paragraphs>
  <Slides>13</Slides>
  <Notes>0</Notes>
  <HiddenSlides>0</HiddenSlides>
  <MMClips>12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Calibri Light</vt:lpstr>
      <vt:lpstr>Office Theme</vt:lpstr>
      <vt:lpstr>Adverse experiences, depression, and parenting sensitivity</vt:lpstr>
      <vt:lpstr>Introduction</vt:lpstr>
      <vt:lpstr>Introduction (Cont.)</vt:lpstr>
      <vt:lpstr>Introduction (Cont.)</vt:lpstr>
      <vt:lpstr>Introduction (Cont.)</vt:lpstr>
      <vt:lpstr>Hypothesis</vt:lpstr>
      <vt:lpstr>Methods </vt:lpstr>
      <vt:lpstr>Methods (Cont.)</vt:lpstr>
      <vt:lpstr>Results</vt:lpstr>
      <vt:lpstr>Results</vt:lpstr>
      <vt:lpstr>Discussion</vt:lpstr>
      <vt:lpstr>Discussion </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Lauren Oldiges</dc:creator>
  <cp:lastModifiedBy>Tiffany Jo Hicks</cp:lastModifiedBy>
  <cp:revision>35</cp:revision>
  <dcterms:created xsi:type="dcterms:W3CDTF">2021-04-08T17:57:59Z</dcterms:created>
  <dcterms:modified xsi:type="dcterms:W3CDTF">2021-04-16T18:30:23Z</dcterms:modified>
</cp:coreProperties>
</file>