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85" r:id="rId1"/>
  </p:sldMasterIdLst>
  <p:sldIdLst>
    <p:sldId id="256" r:id="rId2"/>
    <p:sldId id="263" r:id="rId3"/>
    <p:sldId id="264" r:id="rId4"/>
    <p:sldId id="257" r:id="rId5"/>
    <p:sldId id="273" r:id="rId6"/>
    <p:sldId id="261" r:id="rId7"/>
    <p:sldId id="272" r:id="rId8"/>
    <p:sldId id="268" r:id="rId9"/>
    <p:sldId id="277" r:id="rId10"/>
    <p:sldId id="278" r:id="rId11"/>
    <p:sldId id="279" r:id="rId12"/>
    <p:sldId id="265" r:id="rId13"/>
    <p:sldId id="266" r:id="rId14"/>
    <p:sldId id="267" r:id="rId15"/>
    <p:sldId id="28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2"/>
    <p:restoredTop sz="94557"/>
  </p:normalViewPr>
  <p:slideViewPr>
    <p:cSldViewPr snapToGrid="0" snapToObjects="1">
      <p:cViewPr varScale="1">
        <p:scale>
          <a:sx n="75" d="100"/>
          <a:sy n="75" d="100"/>
        </p:scale>
        <p:origin x="176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4F0E216-BA48-4F04-AC4F-645AA0DD6AC6}" type="datetimeFigureOut">
              <a:rPr lang="en-US" smtClean="0"/>
              <a:t>4/19/21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39607A7-8386-47DB-8578-DDEDD194E5D4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6939897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t>4/19/21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369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t>4/19/21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194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t>4/19/21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529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4F0E216-BA48-4F04-AC4F-645AA0DD6AC6}" type="datetimeFigureOut">
              <a:rPr lang="en-US" smtClean="0"/>
              <a:t>4/19/21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5051624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t>4/19/21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82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t>4/19/21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914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t>4/19/21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492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t>4/19/21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359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4F0E216-BA48-4F04-AC4F-645AA0DD6AC6}" type="datetimeFigureOut">
              <a:rPr lang="en-US" smtClean="0"/>
              <a:t>4/19/21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6389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4F0E216-BA48-4F04-AC4F-645AA0DD6AC6}" type="datetimeFigureOut">
              <a:rPr lang="en-US" smtClean="0"/>
              <a:t>4/19/21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9607A7-8386-47DB-8578-DDEDD194E5D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81023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64F0E216-BA48-4F04-AC4F-645AA0DD6AC6}" type="datetimeFigureOut">
              <a:rPr lang="en-US" smtClean="0"/>
              <a:pPr/>
              <a:t>4/19/21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D39607A7-8386-47DB-8578-DDEDD194E5D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72778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/var/folders/yq/d5mkfg5d7j340br0m07xv5pc0000gn/T/com.microsoft.Word/WebArchiveCopyPasteTempFiles/2Q==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file:////var/folders/yq/d5mkfg5d7j340br0m07xv5pc0000gn/T/com.microsoft.Word/WebArchiveCopyPasteTempFiles/Z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//var/folders/yq/d5mkfg5d7j340br0m07xv5pc0000gn/T/com.microsoft.Word/WebArchiveCopyPasteTempFiles/9k=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/var/folders/yq/d5mkfg5d7j340br0m07xv5pc0000gn/T/com.microsoft.Word/WebArchiveCopyPasteTempFiles/Z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tiff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/var/folders/yq/d5mkfg5d7j340br0m07xv5pc0000gn/T/com.microsoft.Word/WebArchiveCopyPasteTempFiles/ffed14611caa98d082c55161f6112366.pn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/var/folders/yq/d5mkfg5d7j340br0m07xv5pc0000gn/T/com.microsoft.Word/WebArchiveCopyPasteTempFiles/2345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2B8FE6-7BFC-5546-8F3D-61186FC2CB0B}"/>
              </a:ext>
            </a:extLst>
          </p:cNvPr>
          <p:cNvSpPr txBox="1"/>
          <p:nvPr/>
        </p:nvSpPr>
        <p:spPr>
          <a:xfrm>
            <a:off x="1139965" y="1837608"/>
            <a:ext cx="94718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The Glamor Fades Away: </a:t>
            </a:r>
          </a:p>
          <a:p>
            <a:pPr algn="ctr"/>
            <a:r>
              <a:rPr lang="en-US" sz="4800" dirty="0"/>
              <a:t>Fictional Spies vs. </a:t>
            </a:r>
          </a:p>
          <a:p>
            <a:pPr algn="ctr"/>
            <a:r>
              <a:rPr lang="en-US" sz="4800" dirty="0"/>
              <a:t>Real Life Intelligence Agents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F49744-253A-8F42-BD59-1B61FEF98672}"/>
              </a:ext>
            </a:extLst>
          </p:cNvPr>
          <p:cNvSpPr txBox="1"/>
          <p:nvPr/>
        </p:nvSpPr>
        <p:spPr>
          <a:xfrm>
            <a:off x="7208806" y="4340538"/>
            <a:ext cx="36230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Victoria Nash</a:t>
            </a:r>
          </a:p>
          <a:p>
            <a:pPr algn="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Morehead State University</a:t>
            </a:r>
          </a:p>
          <a:p>
            <a:pPr algn="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April 21</a:t>
            </a:r>
            <a:r>
              <a:rPr lang="en-US" sz="2400" b="1" baseline="30000" dirty="0">
                <a:solidFill>
                  <a:schemeClr val="accent5">
                    <a:lumMod val="75000"/>
                  </a:schemeClr>
                </a:solidFill>
              </a:rPr>
              <a:t>st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, 2021</a:t>
            </a:r>
          </a:p>
          <a:p>
            <a:endParaRPr lang="en-US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305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9F0B955-56C6-2444-808A-12D4821883B9}"/>
              </a:ext>
            </a:extLst>
          </p:cNvPr>
          <p:cNvSpPr txBox="1"/>
          <p:nvPr/>
        </p:nvSpPr>
        <p:spPr>
          <a:xfrm>
            <a:off x="1737360" y="1924883"/>
            <a:ext cx="644017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Work around the world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Primarily an office job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Small, unassuming café is a prime meeting location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 dirty="0"/>
              <a:t>exchange information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 dirty="0"/>
              <a:t>evaluate informants' habits and temperament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ACA025D-50B8-7C4A-86D2-1CD61878D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1176" y="1924883"/>
            <a:ext cx="2710224" cy="36043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504B1B-0AFC-6D43-9F9C-026C7B959F19}"/>
              </a:ext>
            </a:extLst>
          </p:cNvPr>
          <p:cNvSpPr txBox="1"/>
          <p:nvPr/>
        </p:nvSpPr>
        <p:spPr>
          <a:xfrm>
            <a:off x="1737360" y="711200"/>
            <a:ext cx="50376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Work Environment</a:t>
            </a:r>
          </a:p>
        </p:txBody>
      </p:sp>
    </p:spTree>
    <p:extLst>
      <p:ext uri="{BB962C8B-B14F-4D97-AF65-F5344CB8AC3E}">
        <p14:creationId xmlns:p14="http://schemas.microsoft.com/office/powerpoint/2010/main" val="28312648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A4CC080-6E60-0747-B4DF-45A2572D2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443" y="1997508"/>
            <a:ext cx="3575304" cy="28602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5D3C5F-4FF3-B249-819B-893E0D6E7E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1190" y="2000250"/>
            <a:ext cx="3810000" cy="2857500"/>
          </a:xfrm>
          <a:prstGeom prst="rect">
            <a:avLst/>
          </a:prstGeom>
        </p:spPr>
      </p:pic>
      <p:sp>
        <p:nvSpPr>
          <p:cNvPr id="22" name="Right Arrow 21">
            <a:extLst>
              <a:ext uri="{FF2B5EF4-FFF2-40B4-BE49-F238E27FC236}">
                <a16:creationId xmlns:a16="http://schemas.microsoft.com/office/drawing/2014/main" id="{F45A3FAB-576C-4544-A1D1-DE00548BF2F5}"/>
              </a:ext>
            </a:extLst>
          </p:cNvPr>
          <p:cNvSpPr/>
          <p:nvPr/>
        </p:nvSpPr>
        <p:spPr>
          <a:xfrm rot="2120782">
            <a:off x="1045845" y="1997508"/>
            <a:ext cx="1710690" cy="8229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Fancy Car</a:t>
            </a:r>
          </a:p>
        </p:txBody>
      </p:sp>
      <p:sp>
        <p:nvSpPr>
          <p:cNvPr id="32" name="Right Arrow 31">
            <a:extLst>
              <a:ext uri="{FF2B5EF4-FFF2-40B4-BE49-F238E27FC236}">
                <a16:creationId xmlns:a16="http://schemas.microsoft.com/office/drawing/2014/main" id="{570370AF-ED06-0041-BD7C-A4DBBD6B9A5B}"/>
              </a:ext>
            </a:extLst>
          </p:cNvPr>
          <p:cNvSpPr/>
          <p:nvPr/>
        </p:nvSpPr>
        <p:spPr>
          <a:xfrm rot="20327735">
            <a:off x="2095500" y="3661180"/>
            <a:ext cx="1710690" cy="8229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Weapon</a:t>
            </a:r>
          </a:p>
        </p:txBody>
      </p:sp>
      <p:sp>
        <p:nvSpPr>
          <p:cNvPr id="34" name="Right Arrow 33">
            <a:extLst>
              <a:ext uri="{FF2B5EF4-FFF2-40B4-BE49-F238E27FC236}">
                <a16:creationId xmlns:a16="http://schemas.microsoft.com/office/drawing/2014/main" id="{217545CE-3C58-434F-891B-10877029DD5C}"/>
              </a:ext>
            </a:extLst>
          </p:cNvPr>
          <p:cNvSpPr/>
          <p:nvPr/>
        </p:nvSpPr>
        <p:spPr>
          <a:xfrm flipH="1">
            <a:off x="4855845" y="2604669"/>
            <a:ext cx="1710690" cy="8229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Fancy Suit</a:t>
            </a:r>
          </a:p>
        </p:txBody>
      </p:sp>
      <p:sp>
        <p:nvSpPr>
          <p:cNvPr id="26" name="Cloud Callout 25">
            <a:extLst>
              <a:ext uri="{FF2B5EF4-FFF2-40B4-BE49-F238E27FC236}">
                <a16:creationId xmlns:a16="http://schemas.microsoft.com/office/drawing/2014/main" id="{BDD6AE9A-ACFE-7C4D-A59B-84856955810F}"/>
              </a:ext>
            </a:extLst>
          </p:cNvPr>
          <p:cNvSpPr/>
          <p:nvPr/>
        </p:nvSpPr>
        <p:spPr>
          <a:xfrm>
            <a:off x="4111171" y="845820"/>
            <a:ext cx="2046118" cy="1202169"/>
          </a:xfrm>
          <a:prstGeom prst="cloudCallout">
            <a:avLst>
              <a:gd name="adj1" fmla="val -37934"/>
              <a:gd name="adj2" fmla="val 934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What paperwork?</a:t>
            </a:r>
          </a:p>
        </p:txBody>
      </p:sp>
      <p:sp>
        <p:nvSpPr>
          <p:cNvPr id="35" name="Right Arrow 34">
            <a:extLst>
              <a:ext uri="{FF2B5EF4-FFF2-40B4-BE49-F238E27FC236}">
                <a16:creationId xmlns:a16="http://schemas.microsoft.com/office/drawing/2014/main" id="{57AEA94A-D2A4-5849-9B85-5D57954E8FAC}"/>
              </a:ext>
            </a:extLst>
          </p:cNvPr>
          <p:cNvSpPr/>
          <p:nvPr/>
        </p:nvSpPr>
        <p:spPr>
          <a:xfrm flipH="1">
            <a:off x="9705402" y="4233026"/>
            <a:ext cx="1710690" cy="82296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Desk Job</a:t>
            </a:r>
          </a:p>
        </p:txBody>
      </p:sp>
      <p:sp>
        <p:nvSpPr>
          <p:cNvPr id="36" name="Right Arrow 35">
            <a:extLst>
              <a:ext uri="{FF2B5EF4-FFF2-40B4-BE49-F238E27FC236}">
                <a16:creationId xmlns:a16="http://schemas.microsoft.com/office/drawing/2014/main" id="{D6D5E596-1DE7-AB43-8891-05468FA13252}"/>
              </a:ext>
            </a:extLst>
          </p:cNvPr>
          <p:cNvSpPr/>
          <p:nvPr/>
        </p:nvSpPr>
        <p:spPr>
          <a:xfrm rot="1572533">
            <a:off x="6309477" y="2134727"/>
            <a:ext cx="1710690" cy="82296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Plain Clothing</a:t>
            </a:r>
          </a:p>
        </p:txBody>
      </p:sp>
      <p:sp>
        <p:nvSpPr>
          <p:cNvPr id="37" name="Right Arrow 36">
            <a:extLst>
              <a:ext uri="{FF2B5EF4-FFF2-40B4-BE49-F238E27FC236}">
                <a16:creationId xmlns:a16="http://schemas.microsoft.com/office/drawing/2014/main" id="{75516869-00E7-5746-B1C7-02D1D35BA3EE}"/>
              </a:ext>
            </a:extLst>
          </p:cNvPr>
          <p:cNvSpPr/>
          <p:nvPr/>
        </p:nvSpPr>
        <p:spPr>
          <a:xfrm rot="19525060">
            <a:off x="5711190" y="4489832"/>
            <a:ext cx="1710690" cy="82296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Paperwork</a:t>
            </a:r>
          </a:p>
        </p:txBody>
      </p:sp>
      <p:sp>
        <p:nvSpPr>
          <p:cNvPr id="38" name="Right Arrow 37">
            <a:extLst>
              <a:ext uri="{FF2B5EF4-FFF2-40B4-BE49-F238E27FC236}">
                <a16:creationId xmlns:a16="http://schemas.microsoft.com/office/drawing/2014/main" id="{306F903A-AA8A-784E-A440-013E20FC1EBA}"/>
              </a:ext>
            </a:extLst>
          </p:cNvPr>
          <p:cNvSpPr/>
          <p:nvPr/>
        </p:nvSpPr>
        <p:spPr>
          <a:xfrm flipH="1">
            <a:off x="10133075" y="3016149"/>
            <a:ext cx="1710690" cy="82296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Research</a:t>
            </a:r>
          </a:p>
        </p:txBody>
      </p:sp>
      <p:sp>
        <p:nvSpPr>
          <p:cNvPr id="40" name="Cloud Callout 39">
            <a:extLst>
              <a:ext uri="{FF2B5EF4-FFF2-40B4-BE49-F238E27FC236}">
                <a16:creationId xmlns:a16="http://schemas.microsoft.com/office/drawing/2014/main" id="{03EE180B-0430-9E43-9C5C-AAD5E011A338}"/>
              </a:ext>
            </a:extLst>
          </p:cNvPr>
          <p:cNvSpPr/>
          <p:nvPr/>
        </p:nvSpPr>
        <p:spPr>
          <a:xfrm>
            <a:off x="8618454" y="169333"/>
            <a:ext cx="3225311" cy="1821342"/>
          </a:xfrm>
          <a:prstGeom prst="cloudCallout">
            <a:avLst>
              <a:gd name="adj1" fmla="val -27161"/>
              <a:gd name="adj2" fmla="val 81251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“Be a spy,” they said. </a:t>
            </a:r>
          </a:p>
          <a:p>
            <a:pPr algn="ctr"/>
            <a:r>
              <a:rPr lang="en-US" dirty="0"/>
              <a:t>“It will be thrilling,” they said.</a:t>
            </a:r>
          </a:p>
        </p:txBody>
      </p:sp>
    </p:spTree>
    <p:extLst>
      <p:ext uri="{BB962C8B-B14F-4D97-AF65-F5344CB8AC3E}">
        <p14:creationId xmlns:p14="http://schemas.microsoft.com/office/powerpoint/2010/main" val="1575195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449BC34D-9C23-4D6D-8213-1F471AF85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FA0F5D6C-5025-4D7E-82DD-C2C6FDA1E7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72" name="Freeform 6">
              <a:extLst>
                <a:ext uri="{FF2B5EF4-FFF2-40B4-BE49-F238E27FC236}">
                  <a16:creationId xmlns:a16="http://schemas.microsoft.com/office/drawing/2014/main" id="{E2AF2C17-4AB4-4402-B84B-129EF95D16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CB73C468-D875-4A8E-A540-E43BF8232D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6">
            <a:extLst>
              <a:ext uri="{FF2B5EF4-FFF2-40B4-BE49-F238E27FC236}">
                <a16:creationId xmlns:a16="http://schemas.microsoft.com/office/drawing/2014/main" id="{B4734F2F-19FC-4D35-9BDE-5CEAD57D9B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027878" y="2016617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D97A8A26-FD96-4968-A34A-727382AC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649163" y="634028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217" name="Picture 12" descr="Jonna Mendez - The Master Of Disguise">
            <a:extLst>
              <a:ext uri="{FF2B5EF4-FFF2-40B4-BE49-F238E27FC236}">
                <a16:creationId xmlns:a16="http://schemas.microsoft.com/office/drawing/2014/main" id="{4BC273AA-FC91-DE47-86FD-525999B79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997" y="1541389"/>
            <a:ext cx="2593388" cy="4019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E019DA6-7764-AF40-9CC6-376A9EE83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6720" y="19202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F2647A-0E8D-5947-82AD-77B6727EA288}"/>
              </a:ext>
            </a:extLst>
          </p:cNvPr>
          <p:cNvSpPr txBox="1"/>
          <p:nvPr/>
        </p:nvSpPr>
        <p:spPr>
          <a:xfrm>
            <a:off x="1344685" y="5620953"/>
            <a:ext cx="4261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Jonna Mendez, CIA agent in Havana, Cuba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7AF6FF-D982-9E43-8FB8-463153F78C4F}"/>
              </a:ext>
            </a:extLst>
          </p:cNvPr>
          <p:cNvSpPr txBox="1"/>
          <p:nvPr/>
        </p:nvSpPr>
        <p:spPr>
          <a:xfrm>
            <a:off x="6575066" y="1684817"/>
            <a:ext cx="5150259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Jonna Mendez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Husband Antonia J. Mendez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 i="1" dirty="0"/>
              <a:t>Argo </a:t>
            </a:r>
            <a:r>
              <a:rPr lang="en-US" sz="3200" dirty="0"/>
              <a:t>film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Born in Taylor Country, Kentucky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Attended Wichita State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Recruited to CIA in 1966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EC5B55-BA50-9D47-B314-70DCDE0A1DFA}"/>
              </a:ext>
            </a:extLst>
          </p:cNvPr>
          <p:cNvSpPr txBox="1"/>
          <p:nvPr/>
        </p:nvSpPr>
        <p:spPr>
          <a:xfrm>
            <a:off x="4458091" y="381969"/>
            <a:ext cx="76181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A Real-Life Intelligence Agent</a:t>
            </a:r>
          </a:p>
        </p:txBody>
      </p:sp>
    </p:spTree>
    <p:extLst>
      <p:ext uri="{BB962C8B-B14F-4D97-AF65-F5344CB8AC3E}">
        <p14:creationId xmlns:p14="http://schemas.microsoft.com/office/powerpoint/2010/main" val="1058226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449BC34D-9C23-4D6D-8213-1F471AF85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FA0F5D6C-5025-4D7E-82DD-C2C6FDA1E7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72" name="Freeform 6">
              <a:extLst>
                <a:ext uri="{FF2B5EF4-FFF2-40B4-BE49-F238E27FC236}">
                  <a16:creationId xmlns:a16="http://schemas.microsoft.com/office/drawing/2014/main" id="{E2AF2C17-4AB4-4402-B84B-129EF95D16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1F9A0C1C-8ABC-401B-8FE9-AC9327C4C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6">
            <a:extLst>
              <a:ext uri="{FF2B5EF4-FFF2-40B4-BE49-F238E27FC236}">
                <a16:creationId xmlns:a16="http://schemas.microsoft.com/office/drawing/2014/main" id="{BA5783C3-2F96-40A7-A24F-30CB07AA3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649163" y="634028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A9D08DBA-0326-4C4E-ACFB-576F3ABDD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94670" y="2016617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10241" name="Picture 9" descr="Styling Secrets Jonna Mendez Learned as the CIA's Chief of Disguise -  Fashionista">
            <a:extLst>
              <a:ext uri="{FF2B5EF4-FFF2-40B4-BE49-F238E27FC236}">
                <a16:creationId xmlns:a16="http://schemas.microsoft.com/office/drawing/2014/main" id="{AB967BF6-CDF4-1E4A-A63A-163F4E63A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5142" y="1793595"/>
            <a:ext cx="4921015" cy="356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C097BF4B-1213-6A4D-8796-C3A613353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7440" y="186537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ED2413-B203-8346-9678-A4733797B9A2}"/>
              </a:ext>
            </a:extLst>
          </p:cNvPr>
          <p:cNvSpPr txBox="1"/>
          <p:nvPr/>
        </p:nvSpPr>
        <p:spPr>
          <a:xfrm>
            <a:off x="7944838" y="1391553"/>
            <a:ext cx="424716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Desk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Glass ceiling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Harassment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Operations: Moscow (KGB), GDR (Stasi), Cuba (DGI)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Promoted to Chief of Disguise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Ran multi-million-dollar program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C9A0DD-479F-6B42-86DB-4A47890E05B7}"/>
              </a:ext>
            </a:extLst>
          </p:cNvPr>
          <p:cNvSpPr txBox="1"/>
          <p:nvPr/>
        </p:nvSpPr>
        <p:spPr>
          <a:xfrm>
            <a:off x="1422981" y="5368821"/>
            <a:ext cx="6007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Joanna Mendez briefs President H.W. Bush in Oval Office.</a:t>
            </a:r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FBA9AF5-43AC-8D4A-A15F-0CA6CE074DED}"/>
              </a:ext>
            </a:extLst>
          </p:cNvPr>
          <p:cNvSpPr txBox="1"/>
          <p:nvPr/>
        </p:nvSpPr>
        <p:spPr>
          <a:xfrm>
            <a:off x="4458091" y="381969"/>
            <a:ext cx="76181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A Real-Life Intelligence Agent</a:t>
            </a:r>
          </a:p>
        </p:txBody>
      </p:sp>
    </p:spTree>
    <p:extLst>
      <p:ext uri="{BB962C8B-B14F-4D97-AF65-F5344CB8AC3E}">
        <p14:creationId xmlns:p14="http://schemas.microsoft.com/office/powerpoint/2010/main" val="14118358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0" descr="The Moscow Rules' By Tony And Jonna Mendez: How The CIA Evaded KGB Security  : NPR">
            <a:extLst>
              <a:ext uri="{FF2B5EF4-FFF2-40B4-BE49-F238E27FC236}">
                <a16:creationId xmlns:a16="http://schemas.microsoft.com/office/drawing/2014/main" id="{950BBAC9-40C1-8B4A-8C6E-A708B8F5F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768" y="972739"/>
            <a:ext cx="2479433" cy="245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1046DC7-8849-5E40-BD6F-858AE62C85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5049" y="3429000"/>
            <a:ext cx="2403719" cy="30835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60F511F-30C6-5C46-9D5F-71930A195084}"/>
              </a:ext>
            </a:extLst>
          </p:cNvPr>
          <p:cNvSpPr txBox="1"/>
          <p:nvPr/>
        </p:nvSpPr>
        <p:spPr>
          <a:xfrm>
            <a:off x="6273801" y="2200869"/>
            <a:ext cx="56077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Retired in 1993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Earned CIA’s Intelligence Commendation Medal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International Spy Museum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Two Discovery Channel Programs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Written 3 books with husband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2C101B-A974-4948-BDDA-3075BF2CF3BA}"/>
              </a:ext>
            </a:extLst>
          </p:cNvPr>
          <p:cNvSpPr txBox="1"/>
          <p:nvPr/>
        </p:nvSpPr>
        <p:spPr>
          <a:xfrm>
            <a:off x="6233461" y="325317"/>
            <a:ext cx="59585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A Real-Life Intelligence Agent</a:t>
            </a:r>
          </a:p>
        </p:txBody>
      </p:sp>
    </p:spTree>
    <p:extLst>
      <p:ext uri="{BB962C8B-B14F-4D97-AF65-F5344CB8AC3E}">
        <p14:creationId xmlns:p14="http://schemas.microsoft.com/office/powerpoint/2010/main" val="1275695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B8C6D8C-9679-204A-925A-D6C87077B82C}"/>
              </a:ext>
            </a:extLst>
          </p:cNvPr>
          <p:cNvSpPr txBox="1">
            <a:spLocks/>
          </p:cNvSpPr>
          <p:nvPr/>
        </p:nvSpPr>
        <p:spPr>
          <a:xfrm>
            <a:off x="1371600" y="3371851"/>
            <a:ext cx="5938243" cy="10001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/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2191359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0E880B70-9045-4B1E-A61A-E849BE8C83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80" name="Rectangle 79">
            <a:extLst>
              <a:ext uri="{FF2B5EF4-FFF2-40B4-BE49-F238E27FC236}">
                <a16:creationId xmlns:a16="http://schemas.microsoft.com/office/drawing/2014/main" id="{48C110B4-D26A-44C6-8576-236CA24E9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7" name="Picture 15" descr="Joseph Conrad's The Secret Agent | The Poisoned Martini">
            <a:extLst>
              <a:ext uri="{FF2B5EF4-FFF2-40B4-BE49-F238E27FC236}">
                <a16:creationId xmlns:a16="http://schemas.microsoft.com/office/drawing/2014/main" id="{B707E6CB-8BB9-FA49-8698-B1D9D9471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41845" y="831787"/>
            <a:ext cx="1786082" cy="291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5BFD4DBB-3229-4DF6-A68A-CD91F83258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434936" y="3856976"/>
            <a:ext cx="1957171" cy="1103687"/>
          </a:xfrm>
          <a:custGeom>
            <a:avLst/>
            <a:gdLst>
              <a:gd name="connsiteX0" fmla="*/ 2017702 w 2017702"/>
              <a:gd name="connsiteY0" fmla="*/ 1137821 h 1137821"/>
              <a:gd name="connsiteX1" fmla="*/ 404 w 2017702"/>
              <a:gd name="connsiteY1" fmla="*/ 1137821 h 1137821"/>
              <a:gd name="connsiteX2" fmla="*/ 0 w 2017702"/>
              <a:gd name="connsiteY2" fmla="*/ 900216 h 1137821"/>
              <a:gd name="connsiteX3" fmla="*/ 1767759 w 2017702"/>
              <a:gd name="connsiteY3" fmla="*/ 901031 h 1137821"/>
              <a:gd name="connsiteX4" fmla="*/ 1767759 w 2017702"/>
              <a:gd name="connsiteY4" fmla="*/ 0 h 1137821"/>
              <a:gd name="connsiteX5" fmla="*/ 2017702 w 2017702"/>
              <a:gd name="connsiteY5" fmla="*/ 0 h 1137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7702" h="1137821">
                <a:moveTo>
                  <a:pt x="2017702" y="1137821"/>
                </a:moveTo>
                <a:lnTo>
                  <a:pt x="404" y="1137821"/>
                </a:lnTo>
                <a:cubicBezTo>
                  <a:pt x="-404" y="1055814"/>
                  <a:pt x="807" y="982224"/>
                  <a:pt x="0" y="900216"/>
                </a:cubicBezTo>
                <a:lnTo>
                  <a:pt x="1767759" y="901031"/>
                </a:lnTo>
                <a:lnTo>
                  <a:pt x="1767759" y="0"/>
                </a:lnTo>
                <a:lnTo>
                  <a:pt x="2017702" y="0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9672D3-8061-2643-94C3-3404AA6D9BA0}"/>
              </a:ext>
            </a:extLst>
          </p:cNvPr>
          <p:cNvSpPr txBox="1"/>
          <p:nvPr/>
        </p:nvSpPr>
        <p:spPr>
          <a:xfrm>
            <a:off x="878799" y="4831628"/>
            <a:ext cx="8437305" cy="15285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285750" indent="-384048" defTabSz="914400">
              <a:lnSpc>
                <a:spcPct val="94000"/>
              </a:lnSpc>
              <a:spcAft>
                <a:spcPts val="200"/>
              </a:spcAft>
              <a:buFont typeface="Franklin Gothic Book" panose="020B0503020102020204" pitchFamily="34" charset="0"/>
              <a:buChar char="•"/>
            </a:pPr>
            <a:r>
              <a:rPr lang="en-US" sz="3100" dirty="0">
                <a:solidFill>
                  <a:schemeClr val="tx2"/>
                </a:solidFill>
              </a:rPr>
              <a:t>James Fenimore Cooper—</a:t>
            </a:r>
            <a:r>
              <a:rPr lang="en-US" sz="3100" i="1" dirty="0">
                <a:solidFill>
                  <a:schemeClr val="tx2"/>
                </a:solidFill>
              </a:rPr>
              <a:t>The Spy (</a:t>
            </a:r>
            <a:r>
              <a:rPr lang="en-US" sz="3100" dirty="0">
                <a:solidFill>
                  <a:schemeClr val="tx2"/>
                </a:solidFill>
              </a:rPr>
              <a:t>1821)</a:t>
            </a:r>
          </a:p>
          <a:p>
            <a:pPr marL="285750" indent="-384048" defTabSz="914400">
              <a:lnSpc>
                <a:spcPct val="94000"/>
              </a:lnSpc>
              <a:spcAft>
                <a:spcPts val="200"/>
              </a:spcAft>
              <a:buFont typeface="Franklin Gothic Book" panose="020B0503020102020204" pitchFamily="34" charset="0"/>
              <a:buChar char="•"/>
            </a:pPr>
            <a:r>
              <a:rPr lang="en-US" sz="3100" dirty="0">
                <a:solidFill>
                  <a:schemeClr val="tx2"/>
                </a:solidFill>
              </a:rPr>
              <a:t>Rudyard Kipling—</a:t>
            </a:r>
            <a:r>
              <a:rPr lang="en-US" sz="3100" i="1" dirty="0">
                <a:solidFill>
                  <a:schemeClr val="tx2"/>
                </a:solidFill>
              </a:rPr>
              <a:t>Kim </a:t>
            </a:r>
            <a:r>
              <a:rPr lang="en-US" sz="3100" dirty="0">
                <a:solidFill>
                  <a:schemeClr val="tx2"/>
                </a:solidFill>
              </a:rPr>
              <a:t>(1900)</a:t>
            </a:r>
          </a:p>
          <a:p>
            <a:pPr marL="285750" indent="-384048" defTabSz="914400">
              <a:lnSpc>
                <a:spcPct val="94000"/>
              </a:lnSpc>
              <a:spcAft>
                <a:spcPts val="200"/>
              </a:spcAft>
              <a:buFont typeface="Franklin Gothic Book" panose="020B0503020102020204" pitchFamily="34" charset="0"/>
              <a:buChar char="•"/>
            </a:pPr>
            <a:r>
              <a:rPr lang="en-US" sz="3100" dirty="0">
                <a:solidFill>
                  <a:schemeClr val="tx2"/>
                </a:solidFill>
              </a:rPr>
              <a:t>Joseph Conrad—</a:t>
            </a:r>
            <a:r>
              <a:rPr lang="en-US" sz="3100" i="1" dirty="0">
                <a:solidFill>
                  <a:schemeClr val="tx2"/>
                </a:solidFill>
              </a:rPr>
              <a:t>The Secret Agent  (</a:t>
            </a:r>
            <a:r>
              <a:rPr lang="en-US" sz="3100" dirty="0">
                <a:solidFill>
                  <a:schemeClr val="tx2"/>
                </a:solidFill>
              </a:rPr>
              <a:t>1907)</a:t>
            </a:r>
          </a:p>
          <a:p>
            <a:pPr marL="285750" indent="-384048" defTabSz="914400">
              <a:lnSpc>
                <a:spcPct val="94000"/>
              </a:lnSpc>
              <a:spcAft>
                <a:spcPts val="200"/>
              </a:spcAft>
              <a:buFont typeface="Franklin Gothic Book" panose="020B0503020102020204" pitchFamily="34" charset="0"/>
              <a:buChar char="•"/>
            </a:pPr>
            <a:r>
              <a:rPr lang="en-US" sz="3100" dirty="0">
                <a:solidFill>
                  <a:schemeClr val="tx2"/>
                </a:solidFill>
              </a:rPr>
              <a:t>John Buchan—</a:t>
            </a:r>
            <a:r>
              <a:rPr lang="en-US" sz="3100" i="1" dirty="0">
                <a:solidFill>
                  <a:schemeClr val="tx2"/>
                </a:solidFill>
              </a:rPr>
              <a:t>The Thirty-Nine Steps </a:t>
            </a:r>
            <a:r>
              <a:rPr lang="en-US" sz="3100" dirty="0">
                <a:solidFill>
                  <a:schemeClr val="tx2"/>
                </a:solidFill>
              </a:rPr>
              <a:t>(1915)</a:t>
            </a:r>
            <a:endParaRPr lang="en-US" sz="3100" i="1" dirty="0">
              <a:solidFill>
                <a:schemeClr val="tx2"/>
              </a:solidFill>
            </a:endParaRPr>
          </a:p>
          <a:p>
            <a:pPr marL="285750" indent="-384048" defTabSz="914400">
              <a:lnSpc>
                <a:spcPct val="94000"/>
              </a:lnSpc>
              <a:spcAft>
                <a:spcPts val="200"/>
              </a:spcAft>
              <a:buFont typeface="Franklin Gothic Book" panose="020B0503020102020204" pitchFamily="34" charset="0"/>
              <a:buChar char="•"/>
            </a:pPr>
            <a:endParaRPr lang="en-US" sz="1600" dirty="0">
              <a:solidFill>
                <a:schemeClr val="tx2"/>
              </a:solidFill>
            </a:endParaRPr>
          </a:p>
          <a:p>
            <a:pPr marL="285750" indent="-384048" defTabSz="914400">
              <a:lnSpc>
                <a:spcPct val="94000"/>
              </a:lnSpc>
              <a:spcAft>
                <a:spcPts val="200"/>
              </a:spcAft>
              <a:buFont typeface="Franklin Gothic Book" panose="020B0503020102020204" pitchFamily="34" charset="0"/>
              <a:buChar char="•"/>
            </a:pP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792979E5-1F93-4CE3-975E-3CAEC618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796837" y="5311230"/>
            <a:ext cx="2042265" cy="1213486"/>
          </a:xfrm>
          <a:custGeom>
            <a:avLst/>
            <a:gdLst>
              <a:gd name="connsiteX0" fmla="*/ 1844618 w 2105428"/>
              <a:gd name="connsiteY0" fmla="*/ 0 h 1251016"/>
              <a:gd name="connsiteX1" fmla="*/ 2105428 w 2105428"/>
              <a:gd name="connsiteY1" fmla="*/ 0 h 1251016"/>
              <a:gd name="connsiteX2" fmla="*/ 2105428 w 2105428"/>
              <a:gd name="connsiteY2" fmla="*/ 1251016 h 1251016"/>
              <a:gd name="connsiteX3" fmla="*/ 421 w 2105428"/>
              <a:gd name="connsiteY3" fmla="*/ 1251016 h 1251016"/>
              <a:gd name="connsiteX4" fmla="*/ 0 w 2105428"/>
              <a:gd name="connsiteY4" fmla="*/ 1003081 h 1251016"/>
              <a:gd name="connsiteX5" fmla="*/ 1844618 w 2105428"/>
              <a:gd name="connsiteY5" fmla="*/ 1003931 h 125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5428" h="1251016">
                <a:moveTo>
                  <a:pt x="1844618" y="0"/>
                </a:moveTo>
                <a:lnTo>
                  <a:pt x="2105428" y="0"/>
                </a:lnTo>
                <a:lnTo>
                  <a:pt x="2105428" y="1251016"/>
                </a:lnTo>
                <a:lnTo>
                  <a:pt x="421" y="1251016"/>
                </a:lnTo>
                <a:cubicBezTo>
                  <a:pt x="-421" y="1165443"/>
                  <a:pt x="842" y="1088654"/>
                  <a:pt x="0" y="1003081"/>
                </a:cubicBezTo>
                <a:lnTo>
                  <a:pt x="1844618" y="1003931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CA7EDB0-4C1A-2948-BE39-A2C0A147533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1489048" y="4594859"/>
            <a:ext cx="1288885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E7199700-FF51-8541-B94D-80AF6792D7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50096" y="238706"/>
            <a:ext cx="1616024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2D5B1F-ECAB-9840-B413-949475B0B5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8554" y="828635"/>
            <a:ext cx="1786083" cy="29023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E5BEFCB-BD6B-8E46-AAC6-A99014CA05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6478" y="841935"/>
            <a:ext cx="1753525" cy="29023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BB8498B-6C9B-864E-9857-ED8FA79CB3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69769" y="815335"/>
            <a:ext cx="1879242" cy="290238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BB3BA7F-AB8E-7045-8834-D3284D66382C}"/>
              </a:ext>
            </a:extLst>
          </p:cNvPr>
          <p:cNvSpPr txBox="1"/>
          <p:nvPr/>
        </p:nvSpPr>
        <p:spPr>
          <a:xfrm>
            <a:off x="970675" y="3970749"/>
            <a:ext cx="41722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Spies in Fiction</a:t>
            </a:r>
          </a:p>
        </p:txBody>
      </p:sp>
    </p:spTree>
    <p:extLst>
      <p:ext uri="{BB962C8B-B14F-4D97-AF65-F5344CB8AC3E}">
        <p14:creationId xmlns:p14="http://schemas.microsoft.com/office/powerpoint/2010/main" val="2321785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44DD494-6B0D-C841-86FB-85BB7E0CE7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752" y="316382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E67A2C0-4EC3-4549-B2EC-721C57557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5350" y="305739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665889-0A6B-2A4C-B2BD-41873DBCB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752" y="3259073"/>
            <a:ext cx="5224274" cy="29125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AE8C49C-DCA1-664E-B35E-E7A2686A14E9}"/>
              </a:ext>
            </a:extLst>
          </p:cNvPr>
          <p:cNvSpPr txBox="1"/>
          <p:nvPr/>
        </p:nvSpPr>
        <p:spPr>
          <a:xfrm>
            <a:off x="6975350" y="366623"/>
            <a:ext cx="498804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Henry MacInnes—</a:t>
            </a:r>
            <a:r>
              <a:rPr lang="en-US" sz="3200" i="1" dirty="0"/>
              <a:t>Above Suspicion </a:t>
            </a:r>
            <a:r>
              <a:rPr lang="en-US" sz="3200" dirty="0"/>
              <a:t>(1941)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Ian Fleming</a:t>
            </a:r>
            <a:r>
              <a:rPr lang="en-US" sz="3200" dirty="0">
                <a:solidFill>
                  <a:schemeClr val="tx2"/>
                </a:solidFill>
              </a:rPr>
              <a:t>—</a:t>
            </a:r>
            <a:r>
              <a:rPr lang="en-US" sz="3200" i="1" dirty="0"/>
              <a:t>Casino Royale </a:t>
            </a:r>
            <a:r>
              <a:rPr lang="en-US" sz="3200" dirty="0"/>
              <a:t>(1952)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John Le </a:t>
            </a:r>
            <a:r>
              <a:rPr lang="en-US" sz="3200" dirty="0" err="1"/>
              <a:t>Carré</a:t>
            </a:r>
            <a:r>
              <a:rPr lang="en-US" sz="3200" dirty="0"/>
              <a:t>—</a:t>
            </a:r>
            <a:r>
              <a:rPr lang="en-US" sz="3200" i="1" dirty="0"/>
              <a:t>The Spy Who Came in from the Cold </a:t>
            </a:r>
            <a:r>
              <a:rPr lang="en-US" sz="3200" dirty="0"/>
              <a:t>(1963)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Robert Ludlum—</a:t>
            </a:r>
            <a:r>
              <a:rPr lang="en-US" sz="3200" i="1" dirty="0"/>
              <a:t>The Bourne Identity </a:t>
            </a:r>
            <a:r>
              <a:rPr lang="en-US" sz="3200" dirty="0"/>
              <a:t>(1980)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484F94-2A79-C541-B3A0-5048813BFD54}"/>
              </a:ext>
            </a:extLst>
          </p:cNvPr>
          <p:cNvSpPr txBox="1"/>
          <p:nvPr/>
        </p:nvSpPr>
        <p:spPr>
          <a:xfrm>
            <a:off x="1970773" y="1736961"/>
            <a:ext cx="41722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Spies in Fiction</a:t>
            </a:r>
          </a:p>
        </p:txBody>
      </p:sp>
    </p:spTree>
    <p:extLst>
      <p:ext uri="{BB962C8B-B14F-4D97-AF65-F5344CB8AC3E}">
        <p14:creationId xmlns:p14="http://schemas.microsoft.com/office/powerpoint/2010/main" val="940504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57500303-A207-4812-BEB9-51E132FEB7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10118C91-C025-4776-BE95-E9926378E7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72" name="Freeform 6">
              <a:extLst>
                <a:ext uri="{FF2B5EF4-FFF2-40B4-BE49-F238E27FC236}">
                  <a16:creationId xmlns:a16="http://schemas.microsoft.com/office/drawing/2014/main" id="{339174D0-30E8-4BBF-BF81-5DDAC33C0C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78511CAE-6AAD-4026-90B0-6917258C1C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6">
            <a:extLst>
              <a:ext uri="{FF2B5EF4-FFF2-40B4-BE49-F238E27FC236}">
                <a16:creationId xmlns:a16="http://schemas.microsoft.com/office/drawing/2014/main" id="{7388763A-4025-4433-A72C-457FC3763E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649163" y="634028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8A2DFE20-1EAE-45A9-AD16-D4DBD0ABB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94670" y="2016617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157DF7BB-0444-4B4E-866C-BB60BF57B4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2CA72F-2CF9-184D-B19B-66EF4D49FF31}"/>
              </a:ext>
            </a:extLst>
          </p:cNvPr>
          <p:cNvSpPr txBox="1"/>
          <p:nvPr/>
        </p:nvSpPr>
        <p:spPr>
          <a:xfrm>
            <a:off x="8262221" y="1841243"/>
            <a:ext cx="321868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Work alone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Muscular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Gadgets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Fancy cars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Seduce women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Car chases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Weapons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Rogue missions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Careless stunts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C5EE35-8CC7-494D-B35D-B4312BB271F2}"/>
              </a:ext>
            </a:extLst>
          </p:cNvPr>
          <p:cNvSpPr txBox="1"/>
          <p:nvPr/>
        </p:nvSpPr>
        <p:spPr>
          <a:xfrm>
            <a:off x="8070370" y="828282"/>
            <a:ext cx="34724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Spies in Film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2503B2C-B51B-6F40-9D1F-F5BDB92A4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625" y="2176549"/>
            <a:ext cx="2384978" cy="342669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0E58B26-292E-3C4B-BCCF-242B2E0E0F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748" y="1363361"/>
            <a:ext cx="2286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362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2B6E07-CCB7-D74A-8890-C0F6D9BE5D0B}"/>
              </a:ext>
            </a:extLst>
          </p:cNvPr>
          <p:cNvSpPr txBox="1"/>
          <p:nvPr/>
        </p:nvSpPr>
        <p:spPr>
          <a:xfrm>
            <a:off x="2569028" y="2136338"/>
            <a:ext cx="70539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“It's safe to say James Bond wouldn't get through our recruitment process…”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12A593-D326-CB4C-BC68-156CEBACFC79}"/>
              </a:ext>
            </a:extLst>
          </p:cNvPr>
          <p:cNvSpPr txBox="1"/>
          <p:nvPr/>
        </p:nvSpPr>
        <p:spPr>
          <a:xfrm>
            <a:off x="2569028" y="4289934"/>
            <a:ext cx="5094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Quote from interview with Alex Younger, Chief of Secret Intelligence Service 2016.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54C14F-A2ED-AE40-A5CF-E733619204EF}"/>
              </a:ext>
            </a:extLst>
          </p:cNvPr>
          <p:cNvSpPr/>
          <p:nvPr/>
        </p:nvSpPr>
        <p:spPr>
          <a:xfrm>
            <a:off x="2605941" y="782541"/>
            <a:ext cx="34900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/>
              <a:t>Spies in Film</a:t>
            </a:r>
          </a:p>
        </p:txBody>
      </p:sp>
      <p:pic>
        <p:nvPicPr>
          <p:cNvPr id="8" name="Picture 6" descr="61 007 Covers ideas | james bond, bond, james bond movies">
            <a:extLst>
              <a:ext uri="{FF2B5EF4-FFF2-40B4-BE49-F238E27FC236}">
                <a16:creationId xmlns:a16="http://schemas.microsoft.com/office/drawing/2014/main" id="{ED1F3D11-AC0B-D54D-A015-A56710ABB4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73566" y="1253621"/>
            <a:ext cx="2904129" cy="4350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8191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449BC34D-9C23-4D6D-8213-1F471AF85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FA0F5D6C-5025-4D7E-82DD-C2C6FDA1E7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72" name="Freeform 6">
              <a:extLst>
                <a:ext uri="{FF2B5EF4-FFF2-40B4-BE49-F238E27FC236}">
                  <a16:creationId xmlns:a16="http://schemas.microsoft.com/office/drawing/2014/main" id="{E2AF2C17-4AB4-4402-B84B-129EF95D16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1F9A0C1C-8ABC-401B-8FE9-AC9327C4C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6">
            <a:extLst>
              <a:ext uri="{FF2B5EF4-FFF2-40B4-BE49-F238E27FC236}">
                <a16:creationId xmlns:a16="http://schemas.microsoft.com/office/drawing/2014/main" id="{BA5783C3-2F96-40A7-A24F-30CB07AA3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649163" y="634028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A9D08DBA-0326-4C4E-ACFB-576F3ABDD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94670" y="2016617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4097" name="Picture 5" descr="Every James Bond Movie Poster, Ranked - Airows">
            <a:extLst>
              <a:ext uri="{FF2B5EF4-FFF2-40B4-BE49-F238E27FC236}">
                <a16:creationId xmlns:a16="http://schemas.microsoft.com/office/drawing/2014/main" id="{FE5ADC73-791B-0F45-86E1-E263C3D77E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9023" y="1611535"/>
            <a:ext cx="5659222" cy="3834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B50B3DA-FF07-6A4C-BBAB-D77CE43D67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F60E6-893A-3347-90C7-8C9CD9A5C050}"/>
              </a:ext>
            </a:extLst>
          </p:cNvPr>
          <p:cNvSpPr txBox="1"/>
          <p:nvPr/>
        </p:nvSpPr>
        <p:spPr>
          <a:xfrm>
            <a:off x="8151962" y="2016617"/>
            <a:ext cx="327501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Myths: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“License to kill”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Non-stop action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Weaponry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Standing out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9263DE-1102-7B44-8143-0F27A7A3D1A8}"/>
              </a:ext>
            </a:extLst>
          </p:cNvPr>
          <p:cNvSpPr/>
          <p:nvPr/>
        </p:nvSpPr>
        <p:spPr>
          <a:xfrm>
            <a:off x="7850857" y="654167"/>
            <a:ext cx="352853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/>
              <a:t>Spies</a:t>
            </a:r>
            <a:r>
              <a:rPr lang="en-US" sz="6000" dirty="0"/>
              <a:t> </a:t>
            </a:r>
            <a:r>
              <a:rPr lang="en-US" sz="4800" dirty="0"/>
              <a:t>in Film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061808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57500303-A207-4812-BEB9-51E132FEB7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10118C91-C025-4776-BE95-E9926378E7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339174D0-30E8-4BBF-BF81-5DDAC33C0C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78511CAE-6AAD-4026-90B0-6917258C1C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7388763A-4025-4433-A72C-457FC3763E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649163" y="634028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4" name="Picture 3" descr="A person sitting in a classroom&#10;&#10;Description automatically generated with low confidence">
            <a:extLst>
              <a:ext uri="{FF2B5EF4-FFF2-40B4-BE49-F238E27FC236}">
                <a16:creationId xmlns:a16="http://schemas.microsoft.com/office/drawing/2014/main" id="{053F2F5A-A90D-9849-87CB-EF090498EE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960" y="1285976"/>
            <a:ext cx="1824228" cy="2743200"/>
          </a:xfrm>
          <a:prstGeom prst="rect">
            <a:avLst/>
          </a:prstGeom>
        </p:spPr>
      </p:pic>
      <p:pic>
        <p:nvPicPr>
          <p:cNvPr id="3" name="Picture 2" descr="A collage of a person&#10;&#10;Description automatically generated with medium confidence">
            <a:extLst>
              <a:ext uri="{FF2B5EF4-FFF2-40B4-BE49-F238E27FC236}">
                <a16:creationId xmlns:a16="http://schemas.microsoft.com/office/drawing/2014/main" id="{20EC92DC-4080-3949-985E-E69621C924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5523" y="2016618"/>
            <a:ext cx="3699734" cy="3699734"/>
          </a:xfrm>
          <a:prstGeom prst="rect">
            <a:avLst/>
          </a:prstGeom>
        </p:spPr>
      </p:pic>
      <p:sp>
        <p:nvSpPr>
          <p:cNvPr id="17" name="Freeform 6">
            <a:extLst>
              <a:ext uri="{FF2B5EF4-FFF2-40B4-BE49-F238E27FC236}">
                <a16:creationId xmlns:a16="http://schemas.microsoft.com/office/drawing/2014/main" id="{8A2DFE20-1EAE-45A9-AD16-D4DBD0ABB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94670" y="2016617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25B9E2-FE56-DE46-A523-B2364153E5F7}"/>
              </a:ext>
            </a:extLst>
          </p:cNvPr>
          <p:cNvSpPr txBox="1"/>
          <p:nvPr/>
        </p:nvSpPr>
        <p:spPr>
          <a:xfrm>
            <a:off x="8002399" y="2397948"/>
            <a:ext cx="37724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Male spies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Female secretaries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200" dirty="0"/>
              <a:t>Often don’t know about spying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546C4E-A1C2-4742-A68E-44A92A29ECE6}"/>
              </a:ext>
            </a:extLst>
          </p:cNvPr>
          <p:cNvSpPr/>
          <p:nvPr/>
        </p:nvSpPr>
        <p:spPr>
          <a:xfrm>
            <a:off x="7936917" y="634028"/>
            <a:ext cx="34900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/>
              <a:t>Spies in Film</a:t>
            </a:r>
          </a:p>
        </p:txBody>
      </p:sp>
    </p:spTree>
    <p:extLst>
      <p:ext uri="{BB962C8B-B14F-4D97-AF65-F5344CB8AC3E}">
        <p14:creationId xmlns:p14="http://schemas.microsoft.com/office/powerpoint/2010/main" val="1570119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2FAA38E-76F5-C344-B9FF-60589A2D3FC3}"/>
              </a:ext>
            </a:extLst>
          </p:cNvPr>
          <p:cNvSpPr txBox="1"/>
          <p:nvPr/>
        </p:nvSpPr>
        <p:spPr>
          <a:xfrm>
            <a:off x="1349431" y="1809496"/>
            <a:ext cx="630867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Lots of waiting &amp; paperwork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Not all spies carry guns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Few car chases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Undercover work often destructive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Few “only penalty of capture is death” situations</a:t>
            </a:r>
          </a:p>
          <a:p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3C5510-1472-704B-8334-AC551D1500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3957" y="2262567"/>
            <a:ext cx="3512116" cy="233286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9017786-1C84-B845-A74D-1C2D7A3FDB3A}"/>
              </a:ext>
            </a:extLst>
          </p:cNvPr>
          <p:cNvSpPr txBox="1"/>
          <p:nvPr/>
        </p:nvSpPr>
        <p:spPr>
          <a:xfrm>
            <a:off x="1349431" y="585744"/>
            <a:ext cx="10484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Interviews with Intelligence Agents</a:t>
            </a:r>
          </a:p>
        </p:txBody>
      </p:sp>
    </p:spTree>
    <p:extLst>
      <p:ext uri="{BB962C8B-B14F-4D97-AF65-F5344CB8AC3E}">
        <p14:creationId xmlns:p14="http://schemas.microsoft.com/office/powerpoint/2010/main" val="1537753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F28CCC7-40CF-3F46-ADC4-DB993F2C72FF}"/>
              </a:ext>
            </a:extLst>
          </p:cNvPr>
          <p:cNvSpPr txBox="1"/>
          <p:nvPr/>
        </p:nvSpPr>
        <p:spPr>
          <a:xfrm>
            <a:off x="1714500" y="1516706"/>
            <a:ext cx="706755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Networking &amp; management skills</a:t>
            </a:r>
          </a:p>
          <a:p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Understanding of human psychology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Strong study, analysis, and organizational skills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CA4145-3FD0-ED45-98FD-5D4E4164D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2050" y="1895384"/>
            <a:ext cx="2533650" cy="384223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389E68-C829-6A46-B6F0-F7934A63FD61}"/>
              </a:ext>
            </a:extLst>
          </p:cNvPr>
          <p:cNvSpPr txBox="1"/>
          <p:nvPr/>
        </p:nvSpPr>
        <p:spPr>
          <a:xfrm>
            <a:off x="1856041" y="685709"/>
            <a:ext cx="9459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Qualities of Intelligence Agents</a:t>
            </a:r>
          </a:p>
        </p:txBody>
      </p:sp>
    </p:spTree>
    <p:extLst>
      <p:ext uri="{BB962C8B-B14F-4D97-AF65-F5344CB8AC3E}">
        <p14:creationId xmlns:p14="http://schemas.microsoft.com/office/powerpoint/2010/main" val="3067041521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1098</TotalTime>
  <Words>394</Words>
  <Application>Microsoft Macintosh PowerPoint</Application>
  <PresentationFormat>Widescreen</PresentationFormat>
  <Paragraphs>94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Franklin Gothic Book</vt:lpstr>
      <vt:lpstr>Crop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Real and fictional worlds of spying</dc:title>
  <dc:creator>Victoria Lynn Nash</dc:creator>
  <cp:lastModifiedBy>Victoria Lynn Nash</cp:lastModifiedBy>
  <cp:revision>22</cp:revision>
  <dcterms:created xsi:type="dcterms:W3CDTF">2021-03-24T12:09:03Z</dcterms:created>
  <dcterms:modified xsi:type="dcterms:W3CDTF">2021-04-19T20:57:35Z</dcterms:modified>
</cp:coreProperties>
</file>