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61" r:id="rId4"/>
    <p:sldId id="259" r:id="rId5"/>
    <p:sldId id="260" r:id="rId6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3792" autoAdjust="0"/>
  </p:normalViewPr>
  <p:slideViewPr>
    <p:cSldViewPr snapToGrid="0">
      <p:cViewPr varScale="1">
        <p:scale>
          <a:sx n="13" d="100"/>
          <a:sy n="13" d="100"/>
        </p:scale>
        <p:origin x="14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D0A3DC-7D00-4DEA-8A75-48C5E0228C5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3C981-9B6B-487A-B296-76A4A781E7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87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1pPr>
    <a:lvl2pPr marL="184343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2pPr>
    <a:lvl3pPr marL="368686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3pPr>
    <a:lvl4pPr marL="553029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4pPr>
    <a:lvl5pPr marL="737372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5pPr>
    <a:lvl6pPr marL="921715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6pPr>
    <a:lvl7pPr marL="1106058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7pPr>
    <a:lvl8pPr marL="1290401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8pPr>
    <a:lvl9pPr marL="1474744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7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3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05" indent="0" algn="ctr">
              <a:buNone/>
              <a:defRPr sz="9600"/>
            </a:lvl2pPr>
            <a:lvl3pPr marL="4389010" indent="0" algn="ctr">
              <a:buNone/>
              <a:defRPr sz="8640"/>
            </a:lvl3pPr>
            <a:lvl4pPr marL="6583515" indent="0" algn="ctr">
              <a:buNone/>
              <a:defRPr sz="7680"/>
            </a:lvl4pPr>
            <a:lvl5pPr marL="8778021" indent="0" algn="ctr">
              <a:buNone/>
              <a:defRPr sz="7680"/>
            </a:lvl5pPr>
            <a:lvl6pPr marL="10972526" indent="0" algn="ctr">
              <a:buNone/>
              <a:defRPr sz="7680"/>
            </a:lvl6pPr>
            <a:lvl7pPr marL="13167031" indent="0" algn="ctr">
              <a:buNone/>
              <a:defRPr sz="7680"/>
            </a:lvl7pPr>
            <a:lvl8pPr marL="15361536" indent="0" algn="ctr">
              <a:buNone/>
              <a:defRPr sz="7680"/>
            </a:lvl8pPr>
            <a:lvl9pPr marL="17556041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113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764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3" y="1752601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3" y="1752601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456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58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3" y="8206749"/>
            <a:ext cx="37856160" cy="13693138"/>
          </a:xfrm>
        </p:spPr>
        <p:txBody>
          <a:bodyPr anchor="b"/>
          <a:lstStyle>
            <a:lvl1pPr>
              <a:defRPr sz="287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3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05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01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515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021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526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031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536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041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96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1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1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291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3" y="8069583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05" indent="0">
              <a:buNone/>
              <a:defRPr sz="9600" b="1"/>
            </a:lvl2pPr>
            <a:lvl3pPr marL="4389010" indent="0">
              <a:buNone/>
              <a:defRPr sz="8640" b="1"/>
            </a:lvl3pPr>
            <a:lvl4pPr marL="6583515" indent="0">
              <a:buNone/>
              <a:defRPr sz="7680" b="1"/>
            </a:lvl4pPr>
            <a:lvl5pPr marL="8778021" indent="0">
              <a:buNone/>
              <a:defRPr sz="7680" b="1"/>
            </a:lvl5pPr>
            <a:lvl6pPr marL="10972526" indent="0">
              <a:buNone/>
              <a:defRPr sz="7680" b="1"/>
            </a:lvl6pPr>
            <a:lvl7pPr marL="13167031" indent="0">
              <a:buNone/>
              <a:defRPr sz="7680" b="1"/>
            </a:lvl7pPr>
            <a:lvl8pPr marL="15361536" indent="0">
              <a:buNone/>
              <a:defRPr sz="7680" b="1"/>
            </a:lvl8pPr>
            <a:lvl9pPr marL="17556041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3" y="12024361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3" y="8069583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05" indent="0">
              <a:buNone/>
              <a:defRPr sz="9600" b="1"/>
            </a:lvl2pPr>
            <a:lvl3pPr marL="4389010" indent="0">
              <a:buNone/>
              <a:defRPr sz="8640" b="1"/>
            </a:lvl3pPr>
            <a:lvl4pPr marL="6583515" indent="0">
              <a:buNone/>
              <a:defRPr sz="7680" b="1"/>
            </a:lvl4pPr>
            <a:lvl5pPr marL="8778021" indent="0">
              <a:buNone/>
              <a:defRPr sz="7680" b="1"/>
            </a:lvl5pPr>
            <a:lvl6pPr marL="10972526" indent="0">
              <a:buNone/>
              <a:defRPr sz="7680" b="1"/>
            </a:lvl6pPr>
            <a:lvl7pPr marL="13167031" indent="0">
              <a:buNone/>
              <a:defRPr sz="7680" b="1"/>
            </a:lvl7pPr>
            <a:lvl8pPr marL="15361536" indent="0">
              <a:buNone/>
              <a:defRPr sz="7680" b="1"/>
            </a:lvl8pPr>
            <a:lvl9pPr marL="17556041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3" y="12024361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00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7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461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8" y="2194560"/>
            <a:ext cx="14156055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8" y="9875521"/>
            <a:ext cx="14156055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05" indent="0">
              <a:buNone/>
              <a:defRPr sz="6720"/>
            </a:lvl2pPr>
            <a:lvl3pPr marL="4389010" indent="0">
              <a:buNone/>
              <a:defRPr sz="5760"/>
            </a:lvl3pPr>
            <a:lvl4pPr marL="6583515" indent="0">
              <a:buNone/>
              <a:defRPr sz="4800"/>
            </a:lvl4pPr>
            <a:lvl5pPr marL="8778021" indent="0">
              <a:buNone/>
              <a:defRPr sz="4800"/>
            </a:lvl5pPr>
            <a:lvl6pPr marL="10972526" indent="0">
              <a:buNone/>
              <a:defRPr sz="4800"/>
            </a:lvl6pPr>
            <a:lvl7pPr marL="13167031" indent="0">
              <a:buNone/>
              <a:defRPr sz="4800"/>
            </a:lvl7pPr>
            <a:lvl8pPr marL="15361536" indent="0">
              <a:buNone/>
              <a:defRPr sz="4800"/>
            </a:lvl8pPr>
            <a:lvl9pPr marL="17556041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813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8" y="2194560"/>
            <a:ext cx="14156055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05" indent="0">
              <a:buNone/>
              <a:defRPr sz="13440"/>
            </a:lvl2pPr>
            <a:lvl3pPr marL="4389010" indent="0">
              <a:buNone/>
              <a:defRPr sz="11520"/>
            </a:lvl3pPr>
            <a:lvl4pPr marL="6583515" indent="0">
              <a:buNone/>
              <a:defRPr sz="9600"/>
            </a:lvl4pPr>
            <a:lvl5pPr marL="8778021" indent="0">
              <a:buNone/>
              <a:defRPr sz="9600"/>
            </a:lvl5pPr>
            <a:lvl6pPr marL="10972526" indent="0">
              <a:buNone/>
              <a:defRPr sz="9600"/>
            </a:lvl6pPr>
            <a:lvl7pPr marL="13167031" indent="0">
              <a:buNone/>
              <a:defRPr sz="9600"/>
            </a:lvl7pPr>
            <a:lvl8pPr marL="15361536" indent="0">
              <a:buNone/>
              <a:defRPr sz="9600"/>
            </a:lvl8pPr>
            <a:lvl9pPr marL="17556041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8" y="9875521"/>
            <a:ext cx="14156055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05" indent="0">
              <a:buNone/>
              <a:defRPr sz="6720"/>
            </a:lvl2pPr>
            <a:lvl3pPr marL="4389010" indent="0">
              <a:buNone/>
              <a:defRPr sz="5760"/>
            </a:lvl3pPr>
            <a:lvl4pPr marL="6583515" indent="0">
              <a:buNone/>
              <a:defRPr sz="4800"/>
            </a:lvl4pPr>
            <a:lvl5pPr marL="8778021" indent="0">
              <a:buNone/>
              <a:defRPr sz="4800"/>
            </a:lvl5pPr>
            <a:lvl6pPr marL="10972526" indent="0">
              <a:buNone/>
              <a:defRPr sz="4800"/>
            </a:lvl6pPr>
            <a:lvl7pPr marL="13167031" indent="0">
              <a:buNone/>
              <a:defRPr sz="4800"/>
            </a:lvl7pPr>
            <a:lvl8pPr marL="15361536" indent="0">
              <a:buNone/>
              <a:defRPr sz="4800"/>
            </a:lvl8pPr>
            <a:lvl9pPr marL="17556041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241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1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E038A-C38E-4EB9-8EA8-285F00F6636B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4DAEC-06E1-4E89-B09A-0B2AB054CD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5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9010" rtl="0" eaLnBrk="1" latinLnBrk="0" hangingPunct="1">
        <a:lnSpc>
          <a:spcPct val="90000"/>
        </a:lnSpc>
        <a:spcBef>
          <a:spcPct val="0"/>
        </a:spcBef>
        <a:buNone/>
        <a:defRPr sz="211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53" indent="-1097253" algn="l" defTabSz="438901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758" indent="-1097253" algn="l" defTabSz="438901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263" indent="-1097253" algn="l" defTabSz="438901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768" indent="-1097253" algn="l" defTabSz="438901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273" indent="-1097253" algn="l" defTabSz="438901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69778" indent="-1097253" algn="l" defTabSz="438901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283" indent="-1097253" algn="l" defTabSz="438901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8789" indent="-1097253" algn="l" defTabSz="438901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294" indent="-1097253" algn="l" defTabSz="438901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01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05" algn="l" defTabSz="438901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010" algn="l" defTabSz="438901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515" algn="l" defTabSz="438901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021" algn="l" defTabSz="438901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526" algn="l" defTabSz="438901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031" algn="l" defTabSz="438901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536" algn="l" defTabSz="438901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041" algn="l" defTabSz="438901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g"/><Relationship Id="rId12" Type="http://schemas.openxmlformats.org/officeDocument/2006/relationships/image" Target="../media/image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jpg"/><Relationship Id="rId11" Type="http://schemas.openxmlformats.org/officeDocument/2006/relationships/image" Target="../media/image7.jp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g"/><Relationship Id="rId9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472D9E-0F3E-4E27-8C49-B89998A2C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7827" y="2880489"/>
            <a:ext cx="39915548" cy="878449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Helvetica" panose="020B0604020202020204" pitchFamily="34" charset="0"/>
                <a:cs typeface="Helvetica" panose="020B0604020202020204" pitchFamily="34" charset="0"/>
              </a:rPr>
              <a:t>Kaylee Compton, Deborah Cook, Janelle Hare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1A5540-8610-4017-8A8E-9A136F2451E1}"/>
              </a:ext>
            </a:extLst>
          </p:cNvPr>
          <p:cNvSpPr txBox="1"/>
          <p:nvPr/>
        </p:nvSpPr>
        <p:spPr>
          <a:xfrm>
            <a:off x="5486402" y="394999"/>
            <a:ext cx="32918399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0" b="1" dirty="0">
                <a:latin typeface="Helvetica" panose="020B0604020202020204" pitchFamily="34" charset="0"/>
                <a:cs typeface="Helvetica" panose="020B0604020202020204" pitchFamily="34" charset="0"/>
              </a:rPr>
              <a:t>Comparing Growth of Mutant Strains of </a:t>
            </a:r>
            <a:r>
              <a:rPr lang="en-US" sz="8000" b="1" i="1" dirty="0">
                <a:latin typeface="Helvetica" panose="020B0604020202020204" pitchFamily="34" charset="0"/>
                <a:cs typeface="Helvetica" panose="020B0604020202020204" pitchFamily="34" charset="0"/>
              </a:rPr>
              <a:t>Acinetobacter </a:t>
            </a:r>
            <a:r>
              <a:rPr lang="en-US" sz="8000" b="1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baumanii</a:t>
            </a:r>
            <a:r>
              <a:rPr lang="en-US" sz="8000" b="1" i="1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US" sz="8000" b="1" dirty="0">
                <a:latin typeface="Helvetica" panose="020B0604020202020204" pitchFamily="34" charset="0"/>
                <a:cs typeface="Helvetica" panose="020B0604020202020204" pitchFamily="34" charset="0"/>
              </a:rPr>
              <a:t>to Wildtype After Treatment With Mitomycin C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8846400-380E-49F3-A42F-84EB915D30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16" y="824600"/>
            <a:ext cx="4520184" cy="32034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69AFF5B-C1ED-4DDA-B2AD-6C047749A469}"/>
              </a:ext>
            </a:extLst>
          </p:cNvPr>
          <p:cNvSpPr txBox="1"/>
          <p:nvPr/>
        </p:nvSpPr>
        <p:spPr>
          <a:xfrm>
            <a:off x="6309238" y="3529365"/>
            <a:ext cx="31540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Helvetica" panose="020B0604020202020204" pitchFamily="34" charset="0"/>
                <a:cs typeface="Helvetica" panose="020B0604020202020204" pitchFamily="34" charset="0"/>
              </a:rPr>
              <a:t>Department of Biology and Chemistry, Craft Academy, Morehead State University, Morehead, Kentucky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102F560-0E81-465F-AFE3-B0112F4F9E86}"/>
              </a:ext>
            </a:extLst>
          </p:cNvPr>
          <p:cNvSpPr/>
          <p:nvPr/>
        </p:nvSpPr>
        <p:spPr>
          <a:xfrm>
            <a:off x="795129" y="4953050"/>
            <a:ext cx="12960627" cy="12214397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65EEE8-B1CB-41DB-8AC3-D0B8939CCD9F}"/>
              </a:ext>
            </a:extLst>
          </p:cNvPr>
          <p:cNvSpPr txBox="1"/>
          <p:nvPr/>
        </p:nvSpPr>
        <p:spPr>
          <a:xfrm>
            <a:off x="5486400" y="5187856"/>
            <a:ext cx="3389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Introduction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0DCC71-0D58-42FB-9E6A-68D349FCE53A}"/>
              </a:ext>
            </a:extLst>
          </p:cNvPr>
          <p:cNvSpPr txBox="1"/>
          <p:nvPr/>
        </p:nvSpPr>
        <p:spPr>
          <a:xfrm>
            <a:off x="1359523" y="5790829"/>
            <a:ext cx="12117937" cy="1178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	In </a:t>
            </a:r>
            <a:r>
              <a:rPr lang="en-US" sz="40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Acinetocbacter</a:t>
            </a:r>
            <a:r>
              <a:rPr lang="en-US" sz="4000" i="1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US" sz="40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baumannii</a:t>
            </a:r>
            <a:r>
              <a:rPr lang="en-US" sz="4000" i="1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bacteria, an error-prone DNA damage repair response is activated by the self-cleavage of the </a:t>
            </a:r>
            <a:r>
              <a:rPr lang="en-US" sz="4000" dirty="0" err="1">
                <a:latin typeface="Helvetica" panose="020B0604020202020204" pitchFamily="34" charset="0"/>
                <a:cs typeface="Helvetica" panose="020B0604020202020204" pitchFamily="34" charset="0"/>
              </a:rPr>
              <a:t>UmuDAb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 protein, which induces expression of genes that perform the repair. Previous experiments indicated that cells mutated in </a:t>
            </a:r>
            <a:r>
              <a:rPr lang="en-US" sz="40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ddrR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, the DNA damage-inducible gene adjacent to </a:t>
            </a:r>
            <a:r>
              <a:rPr lang="en-US" sz="40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umuDAb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, becomes growth sensitive after DNA damage. This suggested that </a:t>
            </a:r>
            <a:r>
              <a:rPr lang="en-US" sz="40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ddrR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 is also involved in this DNA damage response process. To explore this relationship, several mutant strains of </a:t>
            </a:r>
            <a:r>
              <a:rPr lang="en-US" sz="4000" i="1" dirty="0">
                <a:latin typeface="Helvetica" panose="020B0604020202020204" pitchFamily="34" charset="0"/>
                <a:cs typeface="Helvetica" panose="020B0604020202020204" pitchFamily="34" charset="0"/>
              </a:rPr>
              <a:t>A. </a:t>
            </a:r>
            <a:r>
              <a:rPr lang="en-US" sz="40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baumannii</a:t>
            </a:r>
            <a:r>
              <a:rPr lang="en-US" sz="4000" i="1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were made with three combinations of mutations in </a:t>
            </a:r>
            <a:r>
              <a:rPr lang="en-US" sz="40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ddrR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. Our experiment compared the growth of wild type cells (WT) to strains containing various mutations: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DC4 (no gene mutations, just a control antibiotic resistance marker (</a:t>
            </a:r>
            <a:r>
              <a:rPr lang="en-US" sz="4000" dirty="0" err="1">
                <a:latin typeface="Helvetica" panose="020B0604020202020204" pitchFamily="34" charset="0"/>
                <a:cs typeface="Helvetica" panose="020B0604020202020204" pitchFamily="34" charset="0"/>
              </a:rPr>
              <a:t>Kan</a:t>
            </a:r>
            <a:r>
              <a:rPr lang="en-US" sz="4000" baseline="30000" dirty="0" err="1">
                <a:latin typeface="Helvetica" panose="020B0604020202020204" pitchFamily="34" charset="0"/>
                <a:cs typeface="Helvetica" panose="020B0604020202020204" pitchFamily="34" charset="0"/>
              </a:rPr>
              <a:t>r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) after </a:t>
            </a:r>
            <a:r>
              <a:rPr lang="en-US" sz="40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ddrR</a:t>
            </a:r>
            <a:r>
              <a:rPr lang="en-US" sz="4000" i="1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gene)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DC5 (stop codon mutation in </a:t>
            </a:r>
            <a:r>
              <a:rPr lang="en-US" sz="40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ddrR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)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DC6 (both the </a:t>
            </a:r>
            <a:r>
              <a:rPr lang="en-US" sz="4000" dirty="0" err="1">
                <a:latin typeface="Helvetica" panose="020B0604020202020204" pitchFamily="34" charset="0"/>
                <a:cs typeface="Helvetica" panose="020B0604020202020204" pitchFamily="34" charset="0"/>
              </a:rPr>
              <a:t>Kan</a:t>
            </a:r>
            <a:r>
              <a:rPr lang="en-US" sz="4000" baseline="30000" dirty="0" err="1">
                <a:latin typeface="Helvetica" panose="020B0604020202020204" pitchFamily="34" charset="0"/>
                <a:cs typeface="Helvetica" panose="020B0604020202020204" pitchFamily="34" charset="0"/>
              </a:rPr>
              <a:t>r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 and the </a:t>
            </a:r>
            <a:r>
              <a:rPr lang="en-US" sz="40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ddrR</a:t>
            </a:r>
            <a:r>
              <a:rPr lang="en-US" sz="4000" i="1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stop codon) </a:t>
            </a:r>
          </a:p>
          <a:p>
            <a:pPr marL="571486" indent="-571486">
              <a:buFont typeface="Arial" panose="020B0604020202020204" pitchFamily="34" charset="0"/>
              <a:buChar char="•"/>
            </a:pPr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DC55BE5-3D43-41F4-9821-CE89CE0DB7F9}"/>
              </a:ext>
            </a:extLst>
          </p:cNvPr>
          <p:cNvGrpSpPr/>
          <p:nvPr/>
        </p:nvGrpSpPr>
        <p:grpSpPr>
          <a:xfrm>
            <a:off x="783073" y="17680425"/>
            <a:ext cx="12960627" cy="5479813"/>
            <a:chOff x="795128" y="17944391"/>
            <a:chExt cx="12960627" cy="547981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4FEF1C88-59A1-42A4-9946-238DDCDA95E5}"/>
                </a:ext>
              </a:extLst>
            </p:cNvPr>
            <p:cNvSpPr/>
            <p:nvPr/>
          </p:nvSpPr>
          <p:spPr>
            <a:xfrm>
              <a:off x="795128" y="17944391"/>
              <a:ext cx="12960627" cy="5479813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7A0D573-02EE-47E8-83B9-613277BC3E6E}"/>
                </a:ext>
              </a:extLst>
            </p:cNvPr>
            <p:cNvSpPr txBox="1"/>
            <p:nvPr/>
          </p:nvSpPr>
          <p:spPr>
            <a:xfrm>
              <a:off x="4896979" y="18086428"/>
              <a:ext cx="47328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Questions/Goals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F2113E6-4950-41E6-9FBA-4DBDFB2191D3}"/>
                </a:ext>
              </a:extLst>
            </p:cNvPr>
            <p:cNvSpPr txBox="1"/>
            <p:nvPr/>
          </p:nvSpPr>
          <p:spPr>
            <a:xfrm>
              <a:off x="1061369" y="18812408"/>
              <a:ext cx="12404036" cy="440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Do the different mutations affect growth rate when MMC (a DNA damaging chemical) is not present?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How/does treatment affect the strains differently?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To compare viable colony forming units (CFUs) per mL between strains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To develop an effective method for performing single-plate serial dilution assays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D981EEB-52B6-40E0-985D-EAD3EE4E8F14}"/>
              </a:ext>
            </a:extLst>
          </p:cNvPr>
          <p:cNvGrpSpPr/>
          <p:nvPr/>
        </p:nvGrpSpPr>
        <p:grpSpPr>
          <a:xfrm>
            <a:off x="795129" y="23673217"/>
            <a:ext cx="12960627" cy="9576393"/>
            <a:chOff x="795129" y="23673217"/>
            <a:chExt cx="12960627" cy="9576393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ACD0499-FB22-49D8-A7A2-C2C982409ED2}"/>
                </a:ext>
              </a:extLst>
            </p:cNvPr>
            <p:cNvSpPr/>
            <p:nvPr/>
          </p:nvSpPr>
          <p:spPr>
            <a:xfrm>
              <a:off x="795129" y="23673217"/>
              <a:ext cx="12960627" cy="8391453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368C9C7-3195-4191-92F2-813E2F2AC5FA}"/>
                </a:ext>
              </a:extLst>
            </p:cNvPr>
            <p:cNvSpPr txBox="1"/>
            <p:nvPr/>
          </p:nvSpPr>
          <p:spPr>
            <a:xfrm>
              <a:off x="6097705" y="23831647"/>
              <a:ext cx="23313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Methods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884DB3-BD94-469C-8959-4CC071CCD65D}"/>
                </a:ext>
              </a:extLst>
            </p:cNvPr>
            <p:cNvSpPr txBox="1"/>
            <p:nvPr/>
          </p:nvSpPr>
          <p:spPr>
            <a:xfrm>
              <a:off x="1061370" y="24539533"/>
              <a:ext cx="12404035" cy="8710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Overnight cultures were grown in minimal media for 18-20 hours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Cells were treated with 0.2 </a:t>
              </a:r>
              <a:r>
                <a:rPr lang="en-US" sz="4000" dirty="0">
                  <a:latin typeface="Symbol" panose="05050102010706020507" pitchFamily="18" charset="2"/>
                  <a:cs typeface="Helvetica" panose="020B0604020202020204" pitchFamily="34" charset="0"/>
                </a:rPr>
                <a:t>m</a:t>
              </a: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g/mL MMC the next day and were normalized to an OD</a:t>
              </a:r>
              <a:r>
                <a:rPr lang="en-US" sz="4000" baseline="-25000" dirty="0">
                  <a:latin typeface="Helvetica" panose="020B0604020202020204" pitchFamily="34" charset="0"/>
                  <a:cs typeface="Helvetica" panose="020B0604020202020204" pitchFamily="34" charset="0"/>
                </a:rPr>
                <a:t>600</a:t>
              </a: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 of 0.1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Cultures were grown for 4 hours after treatment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Cultures were then serially 10-fold diluted 7 times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Dilutions were spotted onto agar plates and grown at 37°C overnight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The next day, CFU/mL calculations were performed using the following formula:</a:t>
              </a:r>
            </a:p>
            <a:p>
              <a:pPr algn="ctr">
                <a:lnSpc>
                  <a:spcPct val="200000"/>
                </a:lnSpc>
              </a:pPr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# of countable colonies / (Dilution * Volume)</a:t>
              </a:r>
            </a:p>
            <a:p>
              <a:endParaRPr lang="en-US" sz="40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  <a:p>
              <a:endParaRPr lang="en-US" sz="40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B90F2DB-09F3-4FED-8469-47D225189BD4}"/>
              </a:ext>
            </a:extLst>
          </p:cNvPr>
          <p:cNvSpPr/>
          <p:nvPr/>
        </p:nvSpPr>
        <p:spPr>
          <a:xfrm>
            <a:off x="28897778" y="4953051"/>
            <a:ext cx="14027207" cy="695233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D9B1F1F-5D79-4B6E-968C-53EBB4009838}"/>
              </a:ext>
            </a:extLst>
          </p:cNvPr>
          <p:cNvSpPr/>
          <p:nvPr/>
        </p:nvSpPr>
        <p:spPr>
          <a:xfrm>
            <a:off x="14545672" y="4953051"/>
            <a:ext cx="13562189" cy="2714074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B9A48E-EA21-4926-B36E-90541116A24B}"/>
              </a:ext>
            </a:extLst>
          </p:cNvPr>
          <p:cNvSpPr txBox="1"/>
          <p:nvPr/>
        </p:nvSpPr>
        <p:spPr>
          <a:xfrm>
            <a:off x="20591271" y="5187856"/>
            <a:ext cx="14709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Data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814A4B8-1C2D-459C-BAA1-297BABB7235C}"/>
              </a:ext>
            </a:extLst>
          </p:cNvPr>
          <p:cNvSpPr/>
          <p:nvPr/>
        </p:nvSpPr>
        <p:spPr>
          <a:xfrm>
            <a:off x="28897778" y="21013011"/>
            <a:ext cx="14027207" cy="736950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124EEC-CBCB-4383-8032-D40C0E4817CC}"/>
              </a:ext>
            </a:extLst>
          </p:cNvPr>
          <p:cNvSpPr txBox="1"/>
          <p:nvPr/>
        </p:nvSpPr>
        <p:spPr>
          <a:xfrm>
            <a:off x="34142215" y="21153993"/>
            <a:ext cx="35383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References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5510728-7DF6-405D-AEA1-E863BF63492F}"/>
              </a:ext>
            </a:extLst>
          </p:cNvPr>
          <p:cNvSpPr txBox="1"/>
          <p:nvPr/>
        </p:nvSpPr>
        <p:spPr>
          <a:xfrm>
            <a:off x="32816161" y="5187856"/>
            <a:ext cx="62305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CFU/mL Calculations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273ED93-6DA3-4AD0-AA50-637A96DF8665}"/>
              </a:ext>
            </a:extLst>
          </p:cNvPr>
          <p:cNvSpPr/>
          <p:nvPr/>
        </p:nvSpPr>
        <p:spPr>
          <a:xfrm>
            <a:off x="28897778" y="12413222"/>
            <a:ext cx="13789005" cy="809195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33E555-2EC1-408C-8FF1-06644C8FDB70}"/>
              </a:ext>
            </a:extLst>
          </p:cNvPr>
          <p:cNvSpPr txBox="1"/>
          <p:nvPr/>
        </p:nvSpPr>
        <p:spPr>
          <a:xfrm>
            <a:off x="34162093" y="12735772"/>
            <a:ext cx="349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Conclusions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095530C-8EE4-478E-AD3C-8446DD7F6029}"/>
              </a:ext>
            </a:extLst>
          </p:cNvPr>
          <p:cNvSpPr txBox="1"/>
          <p:nvPr/>
        </p:nvSpPr>
        <p:spPr>
          <a:xfrm>
            <a:off x="37518435" y="28894572"/>
            <a:ext cx="51683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This work funded by: NIH grant 2R15GM085722-03A1 and NIH grant 2P20RR016481-09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1DF5BCD-C672-49A4-B544-E9D9F0222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84290" y="28894572"/>
            <a:ext cx="3026063" cy="317009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8946927-9AF4-48D9-9B73-FDD0ADC3BE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093" y="6263963"/>
            <a:ext cx="5738107" cy="5641428"/>
          </a:xfrm>
          <a:prstGeom prst="rect">
            <a:avLst/>
          </a:prstGeom>
        </p:spPr>
      </p:pic>
      <p:pic>
        <p:nvPicPr>
          <p:cNvPr id="45" name="Picture 44" descr="Calendar&#10;&#10;Description automatically generated">
            <a:extLst>
              <a:ext uri="{FF2B5EF4-FFF2-40B4-BE49-F238E27FC236}">
                <a16:creationId xmlns:a16="http://schemas.microsoft.com/office/drawing/2014/main" id="{B410B376-7680-40A9-ABD3-466DA37810A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7116" y="6356075"/>
            <a:ext cx="5660701" cy="5641428"/>
          </a:xfrm>
          <a:prstGeom prst="rect">
            <a:avLst/>
          </a:prstGeom>
        </p:spPr>
      </p:pic>
      <p:pic>
        <p:nvPicPr>
          <p:cNvPr id="47" name="Picture 46" descr="Calendar&#10;&#10;Description automatically generated">
            <a:extLst>
              <a:ext uri="{FF2B5EF4-FFF2-40B4-BE49-F238E27FC236}">
                <a16:creationId xmlns:a16="http://schemas.microsoft.com/office/drawing/2014/main" id="{DF6D211C-93A4-4D33-A735-303D0CF570CD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093" y="12429857"/>
            <a:ext cx="5738107" cy="5561187"/>
          </a:xfrm>
          <a:prstGeom prst="rect">
            <a:avLst/>
          </a:prstGeom>
        </p:spPr>
      </p:pic>
      <p:pic>
        <p:nvPicPr>
          <p:cNvPr id="49" name="Picture 48" descr="A picture containing text, close&#10;&#10;Description automatically generated">
            <a:extLst>
              <a:ext uri="{FF2B5EF4-FFF2-40B4-BE49-F238E27FC236}">
                <a16:creationId xmlns:a16="http://schemas.microsoft.com/office/drawing/2014/main" id="{2C879D84-893C-4BDF-8BA6-30B51C57872B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7116" y="12457835"/>
            <a:ext cx="5660701" cy="5533208"/>
          </a:xfrm>
          <a:prstGeom prst="rect">
            <a:avLst/>
          </a:prstGeom>
        </p:spPr>
      </p:pic>
      <p:graphicFrame>
        <p:nvGraphicFramePr>
          <p:cNvPr id="52" name="Table 52">
            <a:extLst>
              <a:ext uri="{FF2B5EF4-FFF2-40B4-BE49-F238E27FC236}">
                <a16:creationId xmlns:a16="http://schemas.microsoft.com/office/drawing/2014/main" id="{394C1C70-3B9F-4D56-B733-42B6351AF8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032626"/>
              </p:ext>
            </p:extLst>
          </p:nvPr>
        </p:nvGraphicFramePr>
        <p:xfrm>
          <a:off x="15232403" y="18515509"/>
          <a:ext cx="12188725" cy="11083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7745">
                  <a:extLst>
                    <a:ext uri="{9D8B030D-6E8A-4147-A177-3AD203B41FA5}">
                      <a16:colId xmlns:a16="http://schemas.microsoft.com/office/drawing/2014/main" val="2627915398"/>
                    </a:ext>
                  </a:extLst>
                </a:gridCol>
                <a:gridCol w="2437745">
                  <a:extLst>
                    <a:ext uri="{9D8B030D-6E8A-4147-A177-3AD203B41FA5}">
                      <a16:colId xmlns:a16="http://schemas.microsoft.com/office/drawing/2014/main" val="2286728853"/>
                    </a:ext>
                  </a:extLst>
                </a:gridCol>
                <a:gridCol w="2437745">
                  <a:extLst>
                    <a:ext uri="{9D8B030D-6E8A-4147-A177-3AD203B41FA5}">
                      <a16:colId xmlns:a16="http://schemas.microsoft.com/office/drawing/2014/main" val="3577455380"/>
                    </a:ext>
                  </a:extLst>
                </a:gridCol>
                <a:gridCol w="2437745">
                  <a:extLst>
                    <a:ext uri="{9D8B030D-6E8A-4147-A177-3AD203B41FA5}">
                      <a16:colId xmlns:a16="http://schemas.microsoft.com/office/drawing/2014/main" val="1384619600"/>
                    </a:ext>
                  </a:extLst>
                </a:gridCol>
                <a:gridCol w="2437745">
                  <a:extLst>
                    <a:ext uri="{9D8B030D-6E8A-4147-A177-3AD203B41FA5}">
                      <a16:colId xmlns:a16="http://schemas.microsoft.com/office/drawing/2014/main" val="1523315626"/>
                    </a:ext>
                  </a:extLst>
                </a:gridCol>
              </a:tblGrid>
              <a:tr h="1231640">
                <a:tc>
                  <a:txBody>
                    <a:bodyPr/>
                    <a:lstStyle/>
                    <a:p>
                      <a:pPr algn="ctr"/>
                      <a:endParaRPr lang="en-US" sz="60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aseline="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10</a:t>
                      </a:r>
                      <a:r>
                        <a:rPr lang="en-US" sz="6000" baseline="30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-4</a:t>
                      </a:r>
                      <a:endParaRPr lang="en-US" sz="6000" baseline="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10</a:t>
                      </a:r>
                      <a:r>
                        <a:rPr lang="en-US" sz="6000" baseline="30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-5</a:t>
                      </a:r>
                      <a:endParaRPr lang="en-US" sz="60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10</a:t>
                      </a:r>
                      <a:r>
                        <a:rPr lang="en-US" sz="6000" baseline="30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-6</a:t>
                      </a:r>
                      <a:endParaRPr lang="en-US" sz="60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10</a:t>
                      </a:r>
                      <a:r>
                        <a:rPr lang="en-US" sz="6000" baseline="30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-7</a:t>
                      </a:r>
                      <a:endParaRPr lang="en-US" sz="60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608658"/>
                  </a:ext>
                </a:extLst>
              </a:tr>
              <a:tr h="1231499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WT -**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39.4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1228438"/>
                  </a:ext>
                </a:extLst>
              </a:tr>
              <a:tr h="1231499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WT 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29.0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842661"/>
                  </a:ext>
                </a:extLst>
              </a:tr>
              <a:tr h="1231499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DC4 -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46.0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7998396"/>
                  </a:ext>
                </a:extLst>
              </a:tr>
              <a:tr h="1231499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DC4 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38.0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4.0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4116558"/>
                  </a:ext>
                </a:extLst>
              </a:tr>
              <a:tr h="1231499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DC5 -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79.2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16.4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9236592"/>
                  </a:ext>
                </a:extLst>
              </a:tr>
              <a:tr h="1231499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DC5 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78.8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22.0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771196"/>
                  </a:ext>
                </a:extLst>
              </a:tr>
              <a:tr h="1231499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DC6 -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39.8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6.4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743656"/>
                  </a:ext>
                </a:extLst>
              </a:tr>
              <a:tr h="1231499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DC6 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20.8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0711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3" name="Table 53">
                <a:extLst>
                  <a:ext uri="{FF2B5EF4-FFF2-40B4-BE49-F238E27FC236}">
                    <a16:creationId xmlns:a16="http://schemas.microsoft.com/office/drawing/2014/main" id="{63942F76-C4F9-4973-B3AE-AEDCDD3A214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3835724"/>
                  </p:ext>
                </p:extLst>
              </p:nvPr>
            </p:nvGraphicFramePr>
            <p:xfrm>
              <a:off x="29428629" y="6158909"/>
              <a:ext cx="12727300" cy="5334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81825">
                      <a:extLst>
                        <a:ext uri="{9D8B030D-6E8A-4147-A177-3AD203B41FA5}">
                          <a16:colId xmlns:a16="http://schemas.microsoft.com/office/drawing/2014/main" val="4245253221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404451572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3946493902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2231582862"/>
                        </a:ext>
                      </a:extLst>
                    </a:gridCol>
                  </a:tblGrid>
                  <a:tr h="1005840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Strain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- MMC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+ MMC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Survival Rate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0155413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17978 WT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3.9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2.9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74.4%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88549303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4.6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3.8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82.6%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0842596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1.6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2.2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137.5%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09099110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4.0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2.1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52.5%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20707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3" name="Table 53">
                <a:extLst>
                  <a:ext uri="{FF2B5EF4-FFF2-40B4-BE49-F238E27FC236}">
                    <a16:creationId xmlns:a16="http://schemas.microsoft.com/office/drawing/2014/main" id="{63942F76-C4F9-4973-B3AE-AEDCDD3A214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3835724"/>
                  </p:ext>
                </p:extLst>
              </p:nvPr>
            </p:nvGraphicFramePr>
            <p:xfrm>
              <a:off x="29428629" y="6158909"/>
              <a:ext cx="12727300" cy="5334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81825">
                      <a:extLst>
                        <a:ext uri="{9D8B030D-6E8A-4147-A177-3AD203B41FA5}">
                          <a16:colId xmlns:a16="http://schemas.microsoft.com/office/drawing/2014/main" val="4245253221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404451572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3946493902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2231582862"/>
                        </a:ext>
                      </a:extLst>
                    </a:gridCol>
                  </a:tblGrid>
                  <a:tr h="1310640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Strain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- MMC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+ MMC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Survival Rate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0155413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17978 WT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100000" t="-141212" r="-200382" b="-30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00383" t="-141212" r="-100766" b="-30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74.4%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88549303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100000" t="-239759" r="-20038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00383" t="-239759" r="-100766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82.6%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0842596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100000" t="-341818" r="-200382" b="-10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00383" t="-341818" r="-100766" b="-10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137.5%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09099110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100000" t="-441818" r="-200382" b="-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00383" t="-441818" r="-100766" b="-12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52.5%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20707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6" name="TextBox 55">
            <a:extLst>
              <a:ext uri="{FF2B5EF4-FFF2-40B4-BE49-F238E27FC236}">
                <a16:creationId xmlns:a16="http://schemas.microsoft.com/office/drawing/2014/main" id="{CA7C51B4-3056-46E6-8F25-5C3F0236DCBB}"/>
              </a:ext>
            </a:extLst>
          </p:cNvPr>
          <p:cNvSpPr txBox="1"/>
          <p:nvPr/>
        </p:nvSpPr>
        <p:spPr>
          <a:xfrm>
            <a:off x="29428629" y="13482990"/>
            <a:ext cx="12474745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Helvetica" panose="020B0604020202020204" pitchFamily="34" charset="0"/>
                <a:cs typeface="Helvetica" panose="020B0604020202020204" pitchFamily="34" charset="0"/>
              </a:rPr>
              <a:t>DC4 colonies were smaller in size (both treated and untreated) than other strains.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Helvetica" panose="020B0604020202020204" pitchFamily="34" charset="0"/>
                <a:cs typeface="Helvetica" panose="020B0604020202020204" pitchFamily="34" charset="0"/>
              </a:rPr>
              <a:t>Despite smaller colony growth, DC4 colonies were more numerous than the other strains.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Helvetica" panose="020B0604020202020204" pitchFamily="34" charset="0"/>
                <a:cs typeface="Helvetica" panose="020B0604020202020204" pitchFamily="34" charset="0"/>
              </a:rPr>
              <a:t>Except for DC5, the growth of all strains were hindered by the MMC treatment.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Helvetica" panose="020B0604020202020204" pitchFamily="34" charset="0"/>
                <a:cs typeface="Helvetica" panose="020B0604020202020204" pitchFamily="34" charset="0"/>
              </a:rPr>
              <a:t>These results imply that the </a:t>
            </a:r>
            <a:r>
              <a:rPr lang="en-US" sz="4400" dirty="0" err="1">
                <a:latin typeface="Helvetica" panose="020B0604020202020204" pitchFamily="34" charset="0"/>
                <a:cs typeface="Helvetica" panose="020B0604020202020204" pitchFamily="34" charset="0"/>
              </a:rPr>
              <a:t>Kan</a:t>
            </a:r>
            <a:r>
              <a:rPr lang="en-US" sz="4400" baseline="30000" dirty="0" err="1">
                <a:latin typeface="Helvetica" panose="020B0604020202020204" pitchFamily="34" charset="0"/>
                <a:cs typeface="Helvetica" panose="020B0604020202020204" pitchFamily="34" charset="0"/>
              </a:rPr>
              <a:t>r</a:t>
            </a:r>
            <a:r>
              <a:rPr lang="en-US" sz="4400" dirty="0">
                <a:latin typeface="Helvetica" panose="020B0604020202020204" pitchFamily="34" charset="0"/>
                <a:cs typeface="Helvetica" panose="020B0604020202020204" pitchFamily="34" charset="0"/>
              </a:rPr>
              <a:t> insert in strains DC4 and DC6 hinders growth size more than the </a:t>
            </a:r>
            <a:r>
              <a:rPr lang="en-US" sz="44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ddrR</a:t>
            </a:r>
            <a:r>
              <a:rPr lang="en-US" sz="4400" dirty="0">
                <a:latin typeface="Helvetica" panose="020B0604020202020204" pitchFamily="34" charset="0"/>
                <a:cs typeface="Helvetica" panose="020B0604020202020204" pitchFamily="34" charset="0"/>
              </a:rPr>
              <a:t> stop codon inserted into DC5 when the cell cultures are left untreated.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E1BA05C-A86A-4464-A493-64B99B9F4FA8}"/>
              </a:ext>
            </a:extLst>
          </p:cNvPr>
          <p:cNvSpPr txBox="1"/>
          <p:nvPr/>
        </p:nvSpPr>
        <p:spPr>
          <a:xfrm>
            <a:off x="15178464" y="29932172"/>
            <a:ext cx="12421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* too many to count (TMTC)</a:t>
            </a:r>
          </a:p>
          <a:p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**+/- indicates MMC-treated (+); untreated (-) cultures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FBAC08E-A1E7-471D-B9F6-C7ACB1EEAD7A}"/>
              </a:ext>
            </a:extLst>
          </p:cNvPr>
          <p:cNvSpPr/>
          <p:nvPr/>
        </p:nvSpPr>
        <p:spPr>
          <a:xfrm>
            <a:off x="17419267" y="6158909"/>
            <a:ext cx="1041775" cy="111738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7FDA61F2-9073-4AFA-A144-8864FC0C95CE}"/>
              </a:ext>
            </a:extLst>
          </p:cNvPr>
          <p:cNvSpPr/>
          <p:nvPr/>
        </p:nvSpPr>
        <p:spPr>
          <a:xfrm>
            <a:off x="23856618" y="6329524"/>
            <a:ext cx="1041775" cy="111738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8E7F8C3-8D4C-4DF6-85FF-2FFDC7C922AA}"/>
              </a:ext>
            </a:extLst>
          </p:cNvPr>
          <p:cNvSpPr/>
          <p:nvPr/>
        </p:nvSpPr>
        <p:spPr>
          <a:xfrm>
            <a:off x="17460185" y="12365609"/>
            <a:ext cx="1041775" cy="111738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8BB2B7B-026B-4358-A08E-83375F4AEFC9}"/>
              </a:ext>
            </a:extLst>
          </p:cNvPr>
          <p:cNvSpPr/>
          <p:nvPr/>
        </p:nvSpPr>
        <p:spPr>
          <a:xfrm>
            <a:off x="23891207" y="12380454"/>
            <a:ext cx="1041775" cy="111738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96953CF-AE01-49FA-BD1F-1AA18C38CF93}"/>
              </a:ext>
            </a:extLst>
          </p:cNvPr>
          <p:cNvGrpSpPr/>
          <p:nvPr/>
        </p:nvGrpSpPr>
        <p:grpSpPr>
          <a:xfrm>
            <a:off x="16147052" y="5134990"/>
            <a:ext cx="4341183" cy="1570740"/>
            <a:chOff x="16147052" y="5116446"/>
            <a:chExt cx="4341183" cy="1570740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FE3F8C6-3747-420E-92E2-E316A409E0B2}"/>
                </a:ext>
              </a:extLst>
            </p:cNvPr>
            <p:cNvSpPr txBox="1"/>
            <p:nvPr/>
          </p:nvSpPr>
          <p:spPr>
            <a:xfrm>
              <a:off x="16147052" y="5116533"/>
              <a:ext cx="18810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+MMC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60D5F4BA-71E2-4B6A-AA81-E6B568354789}"/>
                </a:ext>
              </a:extLst>
            </p:cNvPr>
            <p:cNvCxnSpPr/>
            <p:nvPr/>
          </p:nvCxnSpPr>
          <p:spPr>
            <a:xfrm>
              <a:off x="16400832" y="5744136"/>
              <a:ext cx="0" cy="94304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2D39F7B-ABF6-4886-B02D-0DC9FEA6E8EE}"/>
                </a:ext>
              </a:extLst>
            </p:cNvPr>
            <p:cNvSpPr txBox="1"/>
            <p:nvPr/>
          </p:nvSpPr>
          <p:spPr>
            <a:xfrm>
              <a:off x="18406523" y="5116446"/>
              <a:ext cx="2081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-MMC</a:t>
              </a:r>
            </a:p>
          </p:txBody>
        </p: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02BD177B-ACC3-44A7-B505-384CF0EACDD4}"/>
                </a:ext>
              </a:extLst>
            </p:cNvPr>
            <p:cNvCxnSpPr/>
            <p:nvPr/>
          </p:nvCxnSpPr>
          <p:spPr>
            <a:xfrm>
              <a:off x="19685539" y="5744137"/>
              <a:ext cx="0" cy="94304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334A18AD-EC00-4C7F-BF31-02B9259CBCAF}"/>
              </a:ext>
            </a:extLst>
          </p:cNvPr>
          <p:cNvSpPr txBox="1"/>
          <p:nvPr/>
        </p:nvSpPr>
        <p:spPr>
          <a:xfrm>
            <a:off x="20607202" y="7644860"/>
            <a:ext cx="12925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WT</a:t>
            </a: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DC4</a:t>
            </a: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DC5</a:t>
            </a: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DC6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89D54A3-96A5-4C45-A68D-EE0B17F971A3}"/>
              </a:ext>
            </a:extLst>
          </p:cNvPr>
          <p:cNvSpPr txBox="1"/>
          <p:nvPr/>
        </p:nvSpPr>
        <p:spPr>
          <a:xfrm>
            <a:off x="20625885" y="13317624"/>
            <a:ext cx="12925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WT</a:t>
            </a: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DC4</a:t>
            </a: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DC5</a:t>
            </a: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2400" dirty="0">
                <a:latin typeface="Helvetica" panose="020B0604020202020204" pitchFamily="34" charset="0"/>
                <a:cs typeface="Helvetica" panose="020B0604020202020204" pitchFamily="34" charset="0"/>
              </a:rPr>
              <a:t>DC6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A6A2542-5A30-43DE-8F0D-202B87D9019D}"/>
              </a:ext>
            </a:extLst>
          </p:cNvPr>
          <p:cNvGrpSpPr/>
          <p:nvPr/>
        </p:nvGrpSpPr>
        <p:grpSpPr>
          <a:xfrm>
            <a:off x="22438968" y="5134990"/>
            <a:ext cx="4341183" cy="1570740"/>
            <a:chOff x="16147052" y="5116446"/>
            <a:chExt cx="4341183" cy="1570740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899DD57-7D56-47BE-B66A-320E54EA02FE}"/>
                </a:ext>
              </a:extLst>
            </p:cNvPr>
            <p:cNvSpPr txBox="1"/>
            <p:nvPr/>
          </p:nvSpPr>
          <p:spPr>
            <a:xfrm>
              <a:off x="16147052" y="5116533"/>
              <a:ext cx="18810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+MMC</a:t>
              </a:r>
            </a:p>
          </p:txBody>
        </p: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22E681BB-154C-40D9-90EE-2CDB351FD4D0}"/>
                </a:ext>
              </a:extLst>
            </p:cNvPr>
            <p:cNvCxnSpPr/>
            <p:nvPr/>
          </p:nvCxnSpPr>
          <p:spPr>
            <a:xfrm>
              <a:off x="16400832" y="5744136"/>
              <a:ext cx="0" cy="94304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75674F4-BE6B-4A35-A645-6AD090C456EA}"/>
                </a:ext>
              </a:extLst>
            </p:cNvPr>
            <p:cNvSpPr txBox="1"/>
            <p:nvPr/>
          </p:nvSpPr>
          <p:spPr>
            <a:xfrm>
              <a:off x="18406523" y="5116446"/>
              <a:ext cx="2081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-MMC</a:t>
              </a:r>
            </a:p>
          </p:txBody>
        </p: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1251F730-DBBB-41A6-8065-80F12A3D4AA9}"/>
                </a:ext>
              </a:extLst>
            </p:cNvPr>
            <p:cNvCxnSpPr/>
            <p:nvPr/>
          </p:nvCxnSpPr>
          <p:spPr>
            <a:xfrm>
              <a:off x="19685539" y="5744137"/>
              <a:ext cx="0" cy="94304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875E4F3-07A6-433C-BF67-7990BBC5309F}"/>
              </a:ext>
            </a:extLst>
          </p:cNvPr>
          <p:cNvGrpSpPr/>
          <p:nvPr/>
        </p:nvGrpSpPr>
        <p:grpSpPr>
          <a:xfrm>
            <a:off x="29176073" y="22036442"/>
            <a:ext cx="13510709" cy="5866219"/>
            <a:chOff x="29176073" y="22036442"/>
            <a:chExt cx="13510709" cy="5866219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498626D-1574-4355-AFEE-D878A0913267}"/>
                </a:ext>
              </a:extLst>
            </p:cNvPr>
            <p:cNvSpPr txBox="1"/>
            <p:nvPr/>
          </p:nvSpPr>
          <p:spPr>
            <a:xfrm>
              <a:off x="29176073" y="22036442"/>
              <a:ext cx="13510709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Wang, J., Woo, M., &amp; Yan, C. (2017). Spot plating assay for the determination of survival and plating efficiency of Escherichia coli in sub-MIC levels of antibiotics. </a:t>
              </a:r>
              <a:r>
                <a:rPr lang="en-US" sz="3000" b="0" i="1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JEMI Methods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, </a:t>
              </a:r>
              <a:r>
                <a:rPr lang="en-US" sz="3000" b="0" i="1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1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, 26-29.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endParaRPr lang="en-US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12ECBFB-DD19-4BFE-AFD3-D27B77283686}"/>
                </a:ext>
              </a:extLst>
            </p:cNvPr>
            <p:cNvSpPr txBox="1"/>
            <p:nvPr/>
          </p:nvSpPr>
          <p:spPr>
            <a:xfrm>
              <a:off x="29176073" y="23768649"/>
              <a:ext cx="13510709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Thomas, P., Sekhar, A. C., </a:t>
              </a:r>
              <a:r>
                <a:rPr lang="en-US" sz="3000" b="0" i="0" dirty="0" err="1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Upreti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, R., </a:t>
              </a:r>
              <a:r>
                <a:rPr lang="en-US" sz="3000" b="0" i="0" dirty="0" err="1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Mujawar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, M. M., &amp; Pasha, S. S. (2015). Optimization of single plate-serial dilution spotting (SP-SDS) with sample anchoring as an assured method for bacterial and yeast </a:t>
              </a:r>
              <a:r>
                <a:rPr lang="en-US" sz="3000" b="0" i="0" dirty="0" err="1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cfu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 enumeration and single colony isolation from diverse samples. </a:t>
              </a:r>
              <a:r>
                <a:rPr lang="en-US" sz="3000" b="0" i="1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Biotechnology Reports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, </a:t>
              </a:r>
              <a:r>
                <a:rPr lang="en-US" sz="3000" b="0" i="1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8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, 45-55.</a:t>
              </a:r>
              <a:endParaRPr lang="en-US" sz="30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576A69AD-0764-4AF5-A111-3B9EE8F6FAD1}"/>
                </a:ext>
              </a:extLst>
            </p:cNvPr>
            <p:cNvSpPr txBox="1"/>
            <p:nvPr/>
          </p:nvSpPr>
          <p:spPr>
            <a:xfrm>
              <a:off x="29176073" y="26425333"/>
              <a:ext cx="13510709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Nielsen, T. B., Bruhn, K. W., </a:t>
              </a:r>
              <a:r>
                <a:rPr lang="en-US" sz="3000" b="0" i="0" dirty="0" err="1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Pantapalangkoor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, P., </a:t>
              </a:r>
              <a:r>
                <a:rPr lang="en-US" sz="3000" b="0" i="0" dirty="0" err="1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Junus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, J. L., &amp; </a:t>
              </a:r>
              <a:r>
                <a:rPr lang="en-US" sz="3000" b="0" i="0" dirty="0" err="1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Spellberg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, B. (2015). Cryopreservation of virulent Acinetobacter </a:t>
              </a:r>
              <a:r>
                <a:rPr lang="en-US" sz="3000" b="0" i="0" dirty="0" err="1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baumannii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 to reduce variability of in vivo studies. </a:t>
              </a:r>
              <a:r>
                <a:rPr lang="en-US" sz="3000" b="0" i="1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BMC microbiology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, </a:t>
              </a:r>
              <a:r>
                <a:rPr lang="en-US" sz="3000" b="0" i="1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15</a:t>
              </a:r>
              <a:r>
                <a:rPr lang="en-US" sz="3000" b="0" i="0" dirty="0">
                  <a:solidFill>
                    <a:srgbClr val="222222"/>
                  </a:solidFill>
                  <a:effectLst/>
                  <a:latin typeface="Helvetica" panose="020B0604020202020204" pitchFamily="34" charset="0"/>
                  <a:cs typeface="Helvetica" panose="020B0604020202020204" pitchFamily="34" charset="0"/>
                </a:rPr>
                <a:t>(1), 1-5.</a:t>
              </a:r>
              <a:endParaRPr lang="en-US" sz="30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pic>
        <p:nvPicPr>
          <p:cNvPr id="70" name="Picture 6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4BAD67-C046-44BD-9782-AC0A4CA6178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1961" y="29305850"/>
            <a:ext cx="5008228" cy="2213232"/>
          </a:xfrm>
          <a:prstGeom prst="rect">
            <a:avLst/>
          </a:prstGeom>
        </p:spPr>
      </p:pic>
      <p:pic>
        <p:nvPicPr>
          <p:cNvPr id="71" name="Picture 70" descr="Logo&#10;&#10;Description automatically generated">
            <a:extLst>
              <a:ext uri="{FF2B5EF4-FFF2-40B4-BE49-F238E27FC236}">
                <a16:creationId xmlns:a16="http://schemas.microsoft.com/office/drawing/2014/main" id="{8274DC0A-606F-417A-A28E-9E45206F5D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3016" y="713586"/>
            <a:ext cx="4520184" cy="3203448"/>
          </a:xfrm>
          <a:prstGeom prst="rect">
            <a:avLst/>
          </a:prstGeom>
        </p:spPr>
      </p:pic>
      <p:pic>
        <p:nvPicPr>
          <p:cNvPr id="32" name="Audio 31">
            <a:hlinkClick r:id="" action="ppaction://media"/>
            <a:extLst>
              <a:ext uri="{FF2B5EF4-FFF2-40B4-BE49-F238E27FC236}">
                <a16:creationId xmlns:a16="http://schemas.microsoft.com/office/drawing/2014/main" id="{8612F3DB-0CDD-420C-8D96-A9EB9A0BC6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332400" y="32359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79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488"/>
    </mc:Choice>
    <mc:Fallback xmlns="">
      <p:transition spd="slow" advTm="434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D62BAEA-9246-458F-AC3F-955E4CEDC4CE}"/>
              </a:ext>
            </a:extLst>
          </p:cNvPr>
          <p:cNvGrpSpPr/>
          <p:nvPr/>
        </p:nvGrpSpPr>
        <p:grpSpPr>
          <a:xfrm>
            <a:off x="1783080" y="1371599"/>
            <a:ext cx="40177720" cy="16899725"/>
            <a:chOff x="15465286" y="1569770"/>
            <a:chExt cx="12960627" cy="10565216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BD11BFFE-F613-410B-AE22-EEA060880F8F}"/>
                </a:ext>
              </a:extLst>
            </p:cNvPr>
            <p:cNvSpPr/>
            <p:nvPr/>
          </p:nvSpPr>
          <p:spPr>
            <a:xfrm>
              <a:off x="15465286" y="1569770"/>
              <a:ext cx="12960627" cy="10565216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3551DB-2645-4EC0-97F0-FE860E5D7DD4}"/>
                </a:ext>
              </a:extLst>
            </p:cNvPr>
            <p:cNvSpPr txBox="1"/>
            <p:nvPr/>
          </p:nvSpPr>
          <p:spPr>
            <a:xfrm>
              <a:off x="20771978" y="1765942"/>
              <a:ext cx="2394765" cy="827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Introduction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ABC954A-05A2-47C4-A86A-AB40CA5F7E1E}"/>
                </a:ext>
              </a:extLst>
            </p:cNvPr>
            <p:cNvSpPr txBox="1"/>
            <p:nvPr/>
          </p:nvSpPr>
          <p:spPr>
            <a:xfrm>
              <a:off x="15874574" y="2512461"/>
              <a:ext cx="12117937" cy="827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80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1CB0396-F316-4113-988C-C8DC9CC9B08E}"/>
              </a:ext>
            </a:extLst>
          </p:cNvPr>
          <p:cNvGrpSpPr/>
          <p:nvPr/>
        </p:nvGrpSpPr>
        <p:grpSpPr>
          <a:xfrm>
            <a:off x="1783080" y="19299387"/>
            <a:ext cx="40177720" cy="12887493"/>
            <a:chOff x="27992511" y="25159442"/>
            <a:chExt cx="12960627" cy="4402907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E4A3FE0-502D-4D12-807D-A3C3D036A34F}"/>
                </a:ext>
              </a:extLst>
            </p:cNvPr>
            <p:cNvSpPr/>
            <p:nvPr/>
          </p:nvSpPr>
          <p:spPr>
            <a:xfrm>
              <a:off x="27992511" y="25159442"/>
              <a:ext cx="12960627" cy="4402907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08FA6A0-E195-492B-A6D2-919946FD36A3}"/>
                </a:ext>
              </a:extLst>
            </p:cNvPr>
            <p:cNvSpPr txBox="1"/>
            <p:nvPr/>
          </p:nvSpPr>
          <p:spPr>
            <a:xfrm>
              <a:off x="32635523" y="25314804"/>
              <a:ext cx="3722127" cy="575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Questions/Goals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07ED9AA-86C5-40FC-B29B-FBB46E35C6F6}"/>
                </a:ext>
              </a:extLst>
            </p:cNvPr>
            <p:cNvSpPr txBox="1"/>
            <p:nvPr/>
          </p:nvSpPr>
          <p:spPr>
            <a:xfrm>
              <a:off x="28258750" y="25891174"/>
              <a:ext cx="12404036" cy="3564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9600" dirty="0">
                  <a:latin typeface="Helvetica" panose="020B0604020202020204" pitchFamily="34" charset="0"/>
                  <a:cs typeface="Helvetica" panose="020B0604020202020204" pitchFamily="34" charset="0"/>
                </a:rPr>
                <a:t>Do the different mutations affect growth rate when MMC (a DNA damaging chemical) is not present?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9600" dirty="0">
                  <a:latin typeface="Helvetica" panose="020B0604020202020204" pitchFamily="34" charset="0"/>
                  <a:cs typeface="Helvetica" panose="020B0604020202020204" pitchFamily="34" charset="0"/>
                </a:rPr>
                <a:t>How/does treatment affect the strains differently?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9600" dirty="0">
                  <a:latin typeface="Helvetica" panose="020B0604020202020204" pitchFamily="34" charset="0"/>
                  <a:cs typeface="Helvetica" panose="020B0604020202020204" pitchFamily="34" charset="0"/>
                </a:rPr>
                <a:t>To compare viable colony forming units (CFUs) per mL between strains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9600" dirty="0">
                  <a:latin typeface="Helvetica" panose="020B0604020202020204" pitchFamily="34" charset="0"/>
                  <a:cs typeface="Helvetica" panose="020B0604020202020204" pitchFamily="34" charset="0"/>
                </a:rPr>
                <a:t>To develop an effective method for performing single-plate serial dilution assays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DE2EA1B-61B1-4C10-B3C4-0B5E35958DEF}"/>
              </a:ext>
            </a:extLst>
          </p:cNvPr>
          <p:cNvSpPr txBox="1"/>
          <p:nvPr/>
        </p:nvSpPr>
        <p:spPr>
          <a:xfrm>
            <a:off x="3273938" y="3291549"/>
            <a:ext cx="37343324" cy="13942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In </a:t>
            </a:r>
            <a:r>
              <a:rPr kumimoji="0" lang="en-US" sz="7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Acinetocbacter</a:t>
            </a:r>
            <a:r>
              <a:rPr kumimoji="0" lang="en-US" sz="7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</a:t>
            </a:r>
            <a:r>
              <a:rPr kumimoji="0" lang="en-US" sz="7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baumannii</a:t>
            </a:r>
            <a:r>
              <a:rPr kumimoji="0" lang="en-US" sz="7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bacteria, an error-prone DNA damage repair response is activated by the self-cleavage of the </a:t>
            </a:r>
            <a:r>
              <a:rPr kumimoji="0" lang="en-US" sz="7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UmuDAb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protein, which induces expression of genes that perform the repair. Previous experiments indicated that cells mutated in </a:t>
            </a:r>
            <a:r>
              <a:rPr kumimoji="0" lang="en-US" sz="7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ddrR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, the DNA damage-inducible gene adjacent to </a:t>
            </a:r>
            <a:r>
              <a:rPr kumimoji="0" lang="en-US" sz="7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umuDAb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, becomes growth sensitive after DNA damage. This suggested that </a:t>
            </a:r>
            <a:r>
              <a:rPr kumimoji="0" lang="en-US" sz="7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ddrR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is also involved in this DNA damage response process. To explore this relationship, several mutant strains of </a:t>
            </a:r>
            <a:r>
              <a:rPr kumimoji="0" lang="en-US" sz="7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A. </a:t>
            </a:r>
            <a:r>
              <a:rPr kumimoji="0" lang="en-US" sz="7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baumannii</a:t>
            </a:r>
            <a:r>
              <a:rPr kumimoji="0" lang="en-US" sz="7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were made with three combinations of mutations in </a:t>
            </a:r>
            <a:r>
              <a:rPr kumimoji="0" lang="en-US" sz="7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ddrR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. Our experiment compared the growth of wild type cells (WT) to strains containing various mutations: </a:t>
            </a:r>
          </a:p>
          <a:p>
            <a:pPr marL="571500" marR="0" lvl="0" indent="-5715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DC4 (no gene mutations, just a control antibiotic resistance marker (</a:t>
            </a:r>
            <a:r>
              <a:rPr kumimoji="0" lang="en-US" sz="7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Kan</a:t>
            </a:r>
            <a:r>
              <a:rPr kumimoji="0" lang="en-US" sz="75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) after </a:t>
            </a:r>
            <a:r>
              <a:rPr kumimoji="0" lang="en-US" sz="7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ddrR</a:t>
            </a:r>
            <a:r>
              <a:rPr kumimoji="0" lang="en-US" sz="7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gene) </a:t>
            </a:r>
          </a:p>
          <a:p>
            <a:pPr marL="571500" marR="0" lvl="0" indent="-5715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DC5 (stop codon mutation in </a:t>
            </a:r>
            <a:r>
              <a:rPr kumimoji="0" lang="en-US" sz="7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ddrR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) </a:t>
            </a:r>
          </a:p>
          <a:p>
            <a:pPr marL="571500" marR="0" lvl="0" indent="-5715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DC6 (both the </a:t>
            </a:r>
            <a:r>
              <a:rPr kumimoji="0" lang="en-US" sz="7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Kan</a:t>
            </a:r>
            <a:r>
              <a:rPr kumimoji="0" lang="en-US" sz="75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and the </a:t>
            </a:r>
            <a:r>
              <a:rPr kumimoji="0" lang="en-US" sz="7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ddrR</a:t>
            </a:r>
            <a:r>
              <a:rPr kumimoji="0" lang="en-US" sz="7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</a:t>
            </a: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stop codon) </a:t>
            </a:r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CDF8B44F-DF12-4D3B-B7A3-066FBBF8B1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332400" y="32359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7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329"/>
    </mc:Choice>
    <mc:Fallback xmlns="">
      <p:transition spd="slow" advTm="643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A2DAFF2-4823-4AF3-ADE3-E75C3C32F5E3}"/>
              </a:ext>
            </a:extLst>
          </p:cNvPr>
          <p:cNvGrpSpPr/>
          <p:nvPr/>
        </p:nvGrpSpPr>
        <p:grpSpPr>
          <a:xfrm>
            <a:off x="1316469" y="1872408"/>
            <a:ext cx="41258262" cy="15643716"/>
            <a:chOff x="22597338" y="1371600"/>
            <a:chExt cx="12960627" cy="1334220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BECCD286-A853-4C2A-BAD0-DCD9770C3796}"/>
                </a:ext>
              </a:extLst>
            </p:cNvPr>
            <p:cNvSpPr/>
            <p:nvPr/>
          </p:nvSpPr>
          <p:spPr>
            <a:xfrm>
              <a:off x="22597338" y="1371600"/>
              <a:ext cx="12960627" cy="11512513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5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2FD6E38-7FBA-41F4-AABE-8BCEB67AB7D9}"/>
                </a:ext>
              </a:extLst>
            </p:cNvPr>
            <p:cNvSpPr txBox="1"/>
            <p:nvPr/>
          </p:nvSpPr>
          <p:spPr>
            <a:xfrm>
              <a:off x="28315916" y="1920261"/>
              <a:ext cx="1523471" cy="1063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5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Methods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5355F6C-88E5-4DCF-BF88-2787EFBDF29A}"/>
                </a:ext>
              </a:extLst>
            </p:cNvPr>
            <p:cNvSpPr txBox="1"/>
            <p:nvPr/>
          </p:nvSpPr>
          <p:spPr>
            <a:xfrm>
              <a:off x="22875634" y="2822722"/>
              <a:ext cx="12404035" cy="11891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8000" dirty="0">
                  <a:latin typeface="Helvetica" panose="020B0604020202020204" pitchFamily="34" charset="0"/>
                  <a:cs typeface="Helvetica" panose="020B0604020202020204" pitchFamily="34" charset="0"/>
                </a:rPr>
                <a:t>Overnight cultures were grown in minimal media for 18-20 hours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8000" dirty="0">
                  <a:latin typeface="Helvetica" panose="020B0604020202020204" pitchFamily="34" charset="0"/>
                  <a:cs typeface="Helvetica" panose="020B0604020202020204" pitchFamily="34" charset="0"/>
                </a:rPr>
                <a:t>Cells were treated with 0.2 mg/mL MMC the next day and were normalized to an OD</a:t>
              </a:r>
              <a:r>
                <a:rPr lang="en-US" sz="8000" baseline="-25000" dirty="0">
                  <a:latin typeface="Helvetica" panose="020B0604020202020204" pitchFamily="34" charset="0"/>
                  <a:cs typeface="Helvetica" panose="020B0604020202020204" pitchFamily="34" charset="0"/>
                </a:rPr>
                <a:t>600</a:t>
              </a:r>
              <a:r>
                <a:rPr lang="en-US" sz="8000" dirty="0">
                  <a:latin typeface="Helvetica" panose="020B0604020202020204" pitchFamily="34" charset="0"/>
                  <a:cs typeface="Helvetica" panose="020B0604020202020204" pitchFamily="34" charset="0"/>
                </a:rPr>
                <a:t> of 0.1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8000" dirty="0">
                  <a:latin typeface="Helvetica" panose="020B0604020202020204" pitchFamily="34" charset="0"/>
                  <a:cs typeface="Helvetica" panose="020B0604020202020204" pitchFamily="34" charset="0"/>
                </a:rPr>
                <a:t>Cultures were grown for 4 hours after treatment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8000" dirty="0">
                  <a:latin typeface="Helvetica" panose="020B0604020202020204" pitchFamily="34" charset="0"/>
                  <a:cs typeface="Helvetica" panose="020B0604020202020204" pitchFamily="34" charset="0"/>
                </a:rPr>
                <a:t>Cultures were then serially 10-fold diluted 7 times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8000" dirty="0">
                  <a:latin typeface="Helvetica" panose="020B0604020202020204" pitchFamily="34" charset="0"/>
                  <a:cs typeface="Helvetica" panose="020B0604020202020204" pitchFamily="34" charset="0"/>
                </a:rPr>
                <a:t>Dilutions were spotted onto agar plates and grown at 37°C overnight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8000" dirty="0">
                  <a:latin typeface="Helvetica" panose="020B0604020202020204" pitchFamily="34" charset="0"/>
                  <a:cs typeface="Helvetica" panose="020B0604020202020204" pitchFamily="34" charset="0"/>
                </a:rPr>
                <a:t>The next day, CFU/mL calculations were performed using the following formula:</a:t>
              </a:r>
            </a:p>
            <a:p>
              <a:pPr algn="ctr">
                <a:lnSpc>
                  <a:spcPct val="200000"/>
                </a:lnSpc>
              </a:pPr>
              <a:r>
                <a:rPr lang="en-US" sz="8000" dirty="0">
                  <a:latin typeface="Helvetica" panose="020B0604020202020204" pitchFamily="34" charset="0"/>
                  <a:cs typeface="Helvetica" panose="020B0604020202020204" pitchFamily="34" charset="0"/>
                </a:rPr>
                <a:t># of countable colonies / (Dilution * Volume)</a:t>
              </a:r>
            </a:p>
            <a:p>
              <a:endParaRPr lang="en-US" sz="75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  <a:p>
              <a:endParaRPr lang="en-US" sz="75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8B11A163-236E-4824-AA93-C325673A92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036" r="2598" b="37333"/>
          <a:stretch/>
        </p:blipFill>
        <p:spPr>
          <a:xfrm>
            <a:off x="2202383" y="17072248"/>
            <a:ext cx="39486432" cy="1354605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B68679B-EF35-4345-BE4E-D47FF0DEE7B8}"/>
              </a:ext>
            </a:extLst>
          </p:cNvPr>
          <p:cNvSpPr/>
          <p:nvPr/>
        </p:nvSpPr>
        <p:spPr>
          <a:xfrm>
            <a:off x="24370473" y="29950847"/>
            <a:ext cx="16560800" cy="13349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139C006B-8808-47BE-B1F5-6518463FA8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332400" y="32359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2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496"/>
    </mc:Choice>
    <mc:Fallback xmlns="">
      <p:transition spd="slow" advTm="764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A7C4E97-F49E-46BF-8EA7-8A07E9C820D5}"/>
              </a:ext>
            </a:extLst>
          </p:cNvPr>
          <p:cNvSpPr/>
          <p:nvPr/>
        </p:nvSpPr>
        <p:spPr>
          <a:xfrm>
            <a:off x="1473200" y="3066017"/>
            <a:ext cx="40894000" cy="267863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D1DD45-445A-4E78-B82D-5977E1E57E7D}"/>
              </a:ext>
            </a:extLst>
          </p:cNvPr>
          <p:cNvSpPr txBox="1"/>
          <p:nvPr/>
        </p:nvSpPr>
        <p:spPr>
          <a:xfrm>
            <a:off x="19820635" y="3066018"/>
            <a:ext cx="29377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atin typeface="Helvetica" panose="020B0604020202020204" pitchFamily="34" charset="0"/>
                <a:cs typeface="Helvetica" panose="020B0604020202020204" pitchFamily="34" charset="0"/>
              </a:rPr>
              <a:t>Data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ADEFD1B-E8DF-4705-B3F4-92BEE0A1C55C}"/>
              </a:ext>
            </a:extLst>
          </p:cNvPr>
          <p:cNvGrpSpPr/>
          <p:nvPr/>
        </p:nvGrpSpPr>
        <p:grpSpPr>
          <a:xfrm>
            <a:off x="2883704" y="5332680"/>
            <a:ext cx="23915973" cy="22253039"/>
            <a:chOff x="15159093" y="6263963"/>
            <a:chExt cx="12188724" cy="1172708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55D7E3C-9A13-447C-96B4-22D4FA058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59093" y="6263963"/>
              <a:ext cx="5738107" cy="5641428"/>
            </a:xfrm>
            <a:prstGeom prst="rect">
              <a:avLst/>
            </a:prstGeom>
          </p:spPr>
        </p:pic>
        <p:pic>
          <p:nvPicPr>
            <p:cNvPr id="5" name="Picture 4" descr="Calendar&#10;&#10;Description automatically generated">
              <a:extLst>
                <a:ext uri="{FF2B5EF4-FFF2-40B4-BE49-F238E27FC236}">
                  <a16:creationId xmlns:a16="http://schemas.microsoft.com/office/drawing/2014/main" id="{66A51D31-B468-4B8B-AA7D-1C9A739019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87116" y="6356075"/>
              <a:ext cx="5660701" cy="5641428"/>
            </a:xfrm>
            <a:prstGeom prst="rect">
              <a:avLst/>
            </a:prstGeom>
          </p:spPr>
        </p:pic>
        <p:pic>
          <p:nvPicPr>
            <p:cNvPr id="6" name="Picture 5" descr="Calendar&#10;&#10;Description automatically generated">
              <a:extLst>
                <a:ext uri="{FF2B5EF4-FFF2-40B4-BE49-F238E27FC236}">
                  <a16:creationId xmlns:a16="http://schemas.microsoft.com/office/drawing/2014/main" id="{53546108-675B-4900-839D-278BB7B01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59093" y="12429857"/>
              <a:ext cx="5738107" cy="5561187"/>
            </a:xfrm>
            <a:prstGeom prst="rect">
              <a:avLst/>
            </a:prstGeom>
          </p:spPr>
        </p:pic>
        <p:pic>
          <p:nvPicPr>
            <p:cNvPr id="7" name="Picture 6" descr="A picture containing text, close&#10;&#10;Description automatically generated">
              <a:extLst>
                <a:ext uri="{FF2B5EF4-FFF2-40B4-BE49-F238E27FC236}">
                  <a16:creationId xmlns:a16="http://schemas.microsoft.com/office/drawing/2014/main" id="{EF89F736-B3CE-401D-ABD1-21E29F86E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87116" y="12457835"/>
              <a:ext cx="5660701" cy="5533208"/>
            </a:xfrm>
            <a:prstGeom prst="rect">
              <a:avLst/>
            </a:prstGeom>
          </p:spPr>
        </p:pic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2AC21A1-9C3E-4007-84E2-AA289AAC91CD}"/>
              </a:ext>
            </a:extLst>
          </p:cNvPr>
          <p:cNvSpPr/>
          <p:nvPr/>
        </p:nvSpPr>
        <p:spPr>
          <a:xfrm>
            <a:off x="27569835" y="19075451"/>
            <a:ext cx="14027207" cy="695233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C7351F-0679-44DB-ACFA-8A908F72C3B6}"/>
              </a:ext>
            </a:extLst>
          </p:cNvPr>
          <p:cNvSpPr txBox="1"/>
          <p:nvPr/>
        </p:nvSpPr>
        <p:spPr>
          <a:xfrm>
            <a:off x="31488218" y="19310256"/>
            <a:ext cx="62305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Georgia" panose="02040502050405020303" pitchFamily="18" charset="0"/>
              </a:rPr>
              <a:t>CFU/mL Calculations</a:t>
            </a:r>
          </a:p>
        </p:txBody>
      </p:sp>
      <p:graphicFrame>
        <p:nvGraphicFramePr>
          <p:cNvPr id="14" name="Table 52">
            <a:extLst>
              <a:ext uri="{FF2B5EF4-FFF2-40B4-BE49-F238E27FC236}">
                <a16:creationId xmlns:a16="http://schemas.microsoft.com/office/drawing/2014/main" id="{F8C739F3-9CB8-412B-AD77-C59496FB2A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461658"/>
              </p:ext>
            </p:extLst>
          </p:nvPr>
        </p:nvGraphicFramePr>
        <p:xfrm>
          <a:off x="28349602" y="5507470"/>
          <a:ext cx="12188725" cy="11044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7745">
                  <a:extLst>
                    <a:ext uri="{9D8B030D-6E8A-4147-A177-3AD203B41FA5}">
                      <a16:colId xmlns:a16="http://schemas.microsoft.com/office/drawing/2014/main" val="2627915398"/>
                    </a:ext>
                  </a:extLst>
                </a:gridCol>
                <a:gridCol w="2437745">
                  <a:extLst>
                    <a:ext uri="{9D8B030D-6E8A-4147-A177-3AD203B41FA5}">
                      <a16:colId xmlns:a16="http://schemas.microsoft.com/office/drawing/2014/main" val="2286728853"/>
                    </a:ext>
                  </a:extLst>
                </a:gridCol>
                <a:gridCol w="2437745">
                  <a:extLst>
                    <a:ext uri="{9D8B030D-6E8A-4147-A177-3AD203B41FA5}">
                      <a16:colId xmlns:a16="http://schemas.microsoft.com/office/drawing/2014/main" val="3577455380"/>
                    </a:ext>
                  </a:extLst>
                </a:gridCol>
                <a:gridCol w="2437745">
                  <a:extLst>
                    <a:ext uri="{9D8B030D-6E8A-4147-A177-3AD203B41FA5}">
                      <a16:colId xmlns:a16="http://schemas.microsoft.com/office/drawing/2014/main" val="1384619600"/>
                    </a:ext>
                  </a:extLst>
                </a:gridCol>
                <a:gridCol w="2437745">
                  <a:extLst>
                    <a:ext uri="{9D8B030D-6E8A-4147-A177-3AD203B41FA5}">
                      <a16:colId xmlns:a16="http://schemas.microsoft.com/office/drawing/2014/main" val="1523315626"/>
                    </a:ext>
                  </a:extLst>
                </a:gridCol>
              </a:tblGrid>
              <a:tr h="1192166">
                <a:tc>
                  <a:txBody>
                    <a:bodyPr/>
                    <a:lstStyle/>
                    <a:p>
                      <a:pPr algn="ctr"/>
                      <a:endParaRPr lang="en-US" sz="60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aseline="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10</a:t>
                      </a:r>
                      <a:r>
                        <a:rPr lang="en-US" sz="6000" baseline="30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-4</a:t>
                      </a:r>
                      <a:endParaRPr lang="en-US" sz="6000" baseline="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10</a:t>
                      </a:r>
                      <a:r>
                        <a:rPr lang="en-US" sz="6000" baseline="30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-5</a:t>
                      </a:r>
                      <a:endParaRPr lang="en-US" sz="60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10</a:t>
                      </a:r>
                      <a:r>
                        <a:rPr lang="en-US" sz="6000" baseline="30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-6</a:t>
                      </a:r>
                      <a:endParaRPr lang="en-US" sz="60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10</a:t>
                      </a:r>
                      <a:r>
                        <a:rPr lang="en-US" sz="6000" baseline="300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-7</a:t>
                      </a:r>
                      <a:endParaRPr lang="en-US" sz="60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608658"/>
                  </a:ext>
                </a:extLst>
              </a:tr>
              <a:tr h="1231498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WT -**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39.4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1228438"/>
                  </a:ext>
                </a:extLst>
              </a:tr>
              <a:tr h="1231498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WT 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29.0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842661"/>
                  </a:ext>
                </a:extLst>
              </a:tr>
              <a:tr h="1231498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DC4 -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46.0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7998396"/>
                  </a:ext>
                </a:extLst>
              </a:tr>
              <a:tr h="1231498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DC4 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38.0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4.0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4116558"/>
                  </a:ext>
                </a:extLst>
              </a:tr>
              <a:tr h="1231498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DC5 -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79.2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16.4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9236592"/>
                  </a:ext>
                </a:extLst>
              </a:tr>
              <a:tr h="1231498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DC5 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78.8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22.0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771196"/>
                  </a:ext>
                </a:extLst>
              </a:tr>
              <a:tr h="1231498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DC6 -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39.8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6.4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743656"/>
                  </a:ext>
                </a:extLst>
              </a:tr>
              <a:tr h="1231498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DC6 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TMTC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20.8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54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0.6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07113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B09032E-89C7-42BE-9D0C-3B79D8180E0F}"/>
              </a:ext>
            </a:extLst>
          </p:cNvPr>
          <p:cNvSpPr txBox="1"/>
          <p:nvPr/>
        </p:nvSpPr>
        <p:spPr>
          <a:xfrm>
            <a:off x="28232974" y="17086029"/>
            <a:ext cx="12421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* too many to count (TMTC)</a:t>
            </a:r>
          </a:p>
          <a:p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**+/- indicates MMC-treated (+); untreated (-) cultures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Table 53">
                <a:extLst>
                  <a:ext uri="{FF2B5EF4-FFF2-40B4-BE49-F238E27FC236}">
                    <a16:creationId xmlns:a16="http://schemas.microsoft.com/office/drawing/2014/main" id="{777FD81E-0C94-4532-9587-8757F6FC8F4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6739416"/>
                  </p:ext>
                </p:extLst>
              </p:nvPr>
            </p:nvGraphicFramePr>
            <p:xfrm>
              <a:off x="28219788" y="20252947"/>
              <a:ext cx="12727300" cy="528096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81825">
                      <a:extLst>
                        <a:ext uri="{9D8B030D-6E8A-4147-A177-3AD203B41FA5}">
                          <a16:colId xmlns:a16="http://schemas.microsoft.com/office/drawing/2014/main" val="4245253221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404451572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3946493902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1432544959"/>
                        </a:ext>
                      </a:extLst>
                    </a:gridCol>
                  </a:tblGrid>
                  <a:tr h="992581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Strain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- MMC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+ MMC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Survival Rate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0155413"/>
                      </a:ext>
                    </a:extLst>
                  </a:tr>
                  <a:tr h="992581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17978 WT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3.9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2.9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74.4%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88549303"/>
                      </a:ext>
                    </a:extLst>
                  </a:tr>
                  <a:tr h="992581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4.6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3.8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82.6%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0842596"/>
                      </a:ext>
                    </a:extLst>
                  </a:tr>
                  <a:tr h="992581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1.6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2.2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137.5%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09099110"/>
                      </a:ext>
                    </a:extLst>
                  </a:tr>
                  <a:tr h="992581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4.0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2.1 x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4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8</m:t>
                                  </m:r>
                                </m:sup>
                              </m:sSup>
                            </m:oMath>
                          </a14:m>
                          <a:endParaRPr lang="en-US" sz="4000" dirty="0">
                            <a:latin typeface="Helvetica" panose="020B0604020202020204" pitchFamily="34" charset="0"/>
                            <a:ea typeface="Cambria Math" panose="02040503050406030204" pitchFamily="18" charset="0"/>
                            <a:cs typeface="Helvetica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52.5%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20707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Table 53">
                <a:extLst>
                  <a:ext uri="{FF2B5EF4-FFF2-40B4-BE49-F238E27FC236}">
                    <a16:creationId xmlns:a16="http://schemas.microsoft.com/office/drawing/2014/main" id="{777FD81E-0C94-4532-9587-8757F6FC8F4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6739416"/>
                  </p:ext>
                </p:extLst>
              </p:nvPr>
            </p:nvGraphicFramePr>
            <p:xfrm>
              <a:off x="28219788" y="20252947"/>
              <a:ext cx="12727300" cy="528096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81825">
                      <a:extLst>
                        <a:ext uri="{9D8B030D-6E8A-4147-A177-3AD203B41FA5}">
                          <a16:colId xmlns:a16="http://schemas.microsoft.com/office/drawing/2014/main" val="4245253221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404451572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3946493902"/>
                        </a:ext>
                      </a:extLst>
                    </a:gridCol>
                    <a:gridCol w="3181825">
                      <a:extLst>
                        <a:ext uri="{9D8B030D-6E8A-4147-A177-3AD203B41FA5}">
                          <a16:colId xmlns:a16="http://schemas.microsoft.com/office/drawing/2014/main" val="1432544959"/>
                        </a:ext>
                      </a:extLst>
                    </a:gridCol>
                  </a:tblGrid>
                  <a:tr h="1310640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Strain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- MMC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+ MMC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Survival Rate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0155413"/>
                      </a:ext>
                    </a:extLst>
                  </a:tr>
                  <a:tr h="992581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17978 WT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100000" t="-142945" r="-200382" b="-3012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200383" t="-142945" r="-100766" b="-3012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74.4%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88549303"/>
                      </a:ext>
                    </a:extLst>
                  </a:tr>
                  <a:tr h="992581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100000" t="-242945" r="-200382" b="-2012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200383" t="-242945" r="-100766" b="-2012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82.6%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0842596"/>
                      </a:ext>
                    </a:extLst>
                  </a:tr>
                  <a:tr h="992581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100000" t="-342945" r="-200382" b="-1012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200383" t="-342945" r="-100766" b="-1012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137.5%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09099110"/>
                      </a:ext>
                    </a:extLst>
                  </a:tr>
                  <a:tr h="992581">
                    <a:tc>
                      <a:txBody>
                        <a:bodyPr/>
                        <a:lstStyle/>
                        <a:p>
                          <a:r>
                            <a:rPr lang="en-US" sz="4000" dirty="0">
                              <a:latin typeface="Helvetica" panose="020B0604020202020204" pitchFamily="34" charset="0"/>
                              <a:cs typeface="Helvetica" panose="020B0604020202020204" pitchFamily="34" charset="0"/>
                            </a:rPr>
                            <a:t>DC6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100000" t="-442945" r="-200382" b="-12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200383" t="-442945" r="-100766" b="-12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4000" dirty="0">
                              <a:latin typeface="Helvetica" panose="020B0604020202020204" pitchFamily="34" charset="0"/>
                              <a:ea typeface="Cambria Math" panose="02040503050406030204" pitchFamily="18" charset="0"/>
                              <a:cs typeface="Helvetica" panose="020B0604020202020204" pitchFamily="34" charset="0"/>
                            </a:rPr>
                            <a:t>52.5%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20707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3" name="Oval 32">
            <a:extLst>
              <a:ext uri="{FF2B5EF4-FFF2-40B4-BE49-F238E27FC236}">
                <a16:creationId xmlns:a16="http://schemas.microsoft.com/office/drawing/2014/main" id="{E56A4380-BBEB-4BE2-B6B5-F909AE9249E4}"/>
              </a:ext>
            </a:extLst>
          </p:cNvPr>
          <p:cNvSpPr/>
          <p:nvPr/>
        </p:nvSpPr>
        <p:spPr>
          <a:xfrm>
            <a:off x="7243193" y="5160591"/>
            <a:ext cx="2021009" cy="199998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4A36D32-F260-49D4-B524-C6B346FCA8B3}"/>
              </a:ext>
            </a:extLst>
          </p:cNvPr>
          <p:cNvSpPr/>
          <p:nvPr/>
        </p:nvSpPr>
        <p:spPr>
          <a:xfrm>
            <a:off x="19748047" y="5524314"/>
            <a:ext cx="2309550" cy="191254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2C7DC21-B606-4562-A6ED-E90058E186D0}"/>
              </a:ext>
            </a:extLst>
          </p:cNvPr>
          <p:cNvSpPr/>
          <p:nvPr/>
        </p:nvSpPr>
        <p:spPr>
          <a:xfrm>
            <a:off x="7850896" y="17015151"/>
            <a:ext cx="1594768" cy="148426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27CF0AA-1B90-442C-8A25-8FCE723FF750}"/>
              </a:ext>
            </a:extLst>
          </p:cNvPr>
          <p:cNvSpPr/>
          <p:nvPr/>
        </p:nvSpPr>
        <p:spPr>
          <a:xfrm>
            <a:off x="20417874" y="17095565"/>
            <a:ext cx="1449358" cy="1323438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1ECA77A-B4B8-46EF-A43C-306FAC02A054}"/>
              </a:ext>
            </a:extLst>
          </p:cNvPr>
          <p:cNvGrpSpPr/>
          <p:nvPr/>
        </p:nvGrpSpPr>
        <p:grpSpPr>
          <a:xfrm>
            <a:off x="6388809" y="4532901"/>
            <a:ext cx="4341183" cy="1570740"/>
            <a:chOff x="16147052" y="5116446"/>
            <a:chExt cx="4341183" cy="157074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4AFF5E6-2B45-4A20-B22A-F77F7D10E3C4}"/>
                </a:ext>
              </a:extLst>
            </p:cNvPr>
            <p:cNvSpPr txBox="1"/>
            <p:nvPr/>
          </p:nvSpPr>
          <p:spPr>
            <a:xfrm>
              <a:off x="16147052" y="5116533"/>
              <a:ext cx="18810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+MMC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8FBDEB3E-A41B-4652-A169-E542221A7880}"/>
                </a:ext>
              </a:extLst>
            </p:cNvPr>
            <p:cNvCxnSpPr/>
            <p:nvPr/>
          </p:nvCxnSpPr>
          <p:spPr>
            <a:xfrm>
              <a:off x="16400832" y="5744136"/>
              <a:ext cx="0" cy="94304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C5FF166-CF3A-4500-9C7D-AD8451AA09FF}"/>
                </a:ext>
              </a:extLst>
            </p:cNvPr>
            <p:cNvSpPr txBox="1"/>
            <p:nvPr/>
          </p:nvSpPr>
          <p:spPr>
            <a:xfrm>
              <a:off x="18406523" y="5116446"/>
              <a:ext cx="2081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-MMC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D39A7A10-B0D8-45F2-B2B9-AEBC6CDFB1B6}"/>
                </a:ext>
              </a:extLst>
            </p:cNvPr>
            <p:cNvCxnSpPr/>
            <p:nvPr/>
          </p:nvCxnSpPr>
          <p:spPr>
            <a:xfrm>
              <a:off x="19685539" y="5744137"/>
              <a:ext cx="0" cy="94304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E80F0CDA-386E-4020-A4A0-36D21DD38895}"/>
              </a:ext>
            </a:extLst>
          </p:cNvPr>
          <p:cNvSpPr txBox="1"/>
          <p:nvPr/>
        </p:nvSpPr>
        <p:spPr>
          <a:xfrm>
            <a:off x="14261636" y="7457293"/>
            <a:ext cx="129250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WT</a:t>
            </a: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DC4</a:t>
            </a: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DC5</a:t>
            </a: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DC6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44260B1-BC19-4568-BBC3-439370AB731D}"/>
              </a:ext>
            </a:extLst>
          </p:cNvPr>
          <p:cNvSpPr txBox="1"/>
          <p:nvPr/>
        </p:nvSpPr>
        <p:spPr>
          <a:xfrm>
            <a:off x="14260665" y="19075451"/>
            <a:ext cx="129250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WT</a:t>
            </a: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DC4</a:t>
            </a: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DC5</a:t>
            </a: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40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/>
            <a:r>
              <a:rPr lang="en-US" sz="4000" dirty="0">
                <a:latin typeface="Helvetica" panose="020B0604020202020204" pitchFamily="34" charset="0"/>
                <a:cs typeface="Helvetica" panose="020B0604020202020204" pitchFamily="34" charset="0"/>
              </a:rPr>
              <a:t>DC6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6E6124C-B2BA-4DAB-93C1-284F4058A2F5}"/>
              </a:ext>
            </a:extLst>
          </p:cNvPr>
          <p:cNvGrpSpPr/>
          <p:nvPr/>
        </p:nvGrpSpPr>
        <p:grpSpPr>
          <a:xfrm>
            <a:off x="19158618" y="4532901"/>
            <a:ext cx="4341183" cy="1570740"/>
            <a:chOff x="16147052" y="5116446"/>
            <a:chExt cx="4341183" cy="1570740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EA2021E-570E-4E79-835E-6F67E5C2B175}"/>
                </a:ext>
              </a:extLst>
            </p:cNvPr>
            <p:cNvSpPr txBox="1"/>
            <p:nvPr/>
          </p:nvSpPr>
          <p:spPr>
            <a:xfrm>
              <a:off x="16147052" y="5116533"/>
              <a:ext cx="18810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+MMC</a:t>
              </a:r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757EF3C6-AB5B-41EA-8193-7435B648E0E9}"/>
                </a:ext>
              </a:extLst>
            </p:cNvPr>
            <p:cNvCxnSpPr/>
            <p:nvPr/>
          </p:nvCxnSpPr>
          <p:spPr>
            <a:xfrm>
              <a:off x="16400832" y="5744136"/>
              <a:ext cx="0" cy="94304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2318FBA-FF08-41A0-A615-E2BDA6325816}"/>
                </a:ext>
              </a:extLst>
            </p:cNvPr>
            <p:cNvSpPr txBox="1"/>
            <p:nvPr/>
          </p:nvSpPr>
          <p:spPr>
            <a:xfrm>
              <a:off x="18406523" y="5116446"/>
              <a:ext cx="2081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latin typeface="Helvetica" panose="020B0604020202020204" pitchFamily="34" charset="0"/>
                  <a:cs typeface="Helvetica" panose="020B0604020202020204" pitchFamily="34" charset="0"/>
                </a:rPr>
                <a:t>-MMC</a:t>
              </a:r>
            </a:p>
          </p:txBody>
        </p: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9E4EBA9B-F498-4628-83EA-EC8DF2D48960}"/>
                </a:ext>
              </a:extLst>
            </p:cNvPr>
            <p:cNvCxnSpPr/>
            <p:nvPr/>
          </p:nvCxnSpPr>
          <p:spPr>
            <a:xfrm>
              <a:off x="19685539" y="5744137"/>
              <a:ext cx="0" cy="94304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9" name="Audio 48">
            <a:hlinkClick r:id="" action="ppaction://media"/>
            <a:extLst>
              <a:ext uri="{FF2B5EF4-FFF2-40B4-BE49-F238E27FC236}">
                <a16:creationId xmlns:a16="http://schemas.microsoft.com/office/drawing/2014/main" id="{1E592DAF-FC5A-4506-BFEB-6B92A61B0F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332400" y="32359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89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714"/>
    </mc:Choice>
    <mc:Fallback xmlns="">
      <p:transition spd="slow" advTm="747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CF67D10-FCE1-4F27-9268-7F4572A36C35}"/>
              </a:ext>
            </a:extLst>
          </p:cNvPr>
          <p:cNvSpPr txBox="1"/>
          <p:nvPr/>
        </p:nvSpPr>
        <p:spPr>
          <a:xfrm>
            <a:off x="32574706" y="23723257"/>
            <a:ext cx="946358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Helvetica" panose="020B0604020202020204" pitchFamily="34" charset="0"/>
                <a:cs typeface="Helvetica" panose="020B0604020202020204" pitchFamily="34" charset="0"/>
              </a:rPr>
              <a:t>This work funded by: NIH grant 2R15GM085722-03A1 and NIH grant 2P20RR016481-09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C052CF-0FF9-4F99-8DFB-B0D03B6D55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45600" y="22802075"/>
            <a:ext cx="8157936" cy="8546241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32BDC65-29B9-468C-92AB-BF7EDEACA66E}"/>
              </a:ext>
            </a:extLst>
          </p:cNvPr>
          <p:cNvGrpSpPr/>
          <p:nvPr/>
        </p:nvGrpSpPr>
        <p:grpSpPr>
          <a:xfrm>
            <a:off x="1168400" y="14868216"/>
            <a:ext cx="17881600" cy="16381232"/>
            <a:chOff x="28897778" y="21013011"/>
            <a:chExt cx="14027207" cy="7369509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9B37ED89-95D5-4B98-AA44-F2C80DCE0F42}"/>
                </a:ext>
              </a:extLst>
            </p:cNvPr>
            <p:cNvSpPr/>
            <p:nvPr/>
          </p:nvSpPr>
          <p:spPr>
            <a:xfrm>
              <a:off x="28897778" y="21013011"/>
              <a:ext cx="14027207" cy="7369509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9C2587A-3689-48DA-9206-24DE14508099}"/>
                </a:ext>
              </a:extLst>
            </p:cNvPr>
            <p:cNvSpPr txBox="1"/>
            <p:nvPr/>
          </p:nvSpPr>
          <p:spPr>
            <a:xfrm>
              <a:off x="34162262" y="21357210"/>
              <a:ext cx="3538331" cy="387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References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AFC5C20-2E89-47DF-8BD8-0D6BC4DC57C5}"/>
                </a:ext>
              </a:extLst>
            </p:cNvPr>
            <p:cNvSpPr txBox="1"/>
            <p:nvPr/>
          </p:nvSpPr>
          <p:spPr>
            <a:xfrm>
              <a:off x="29340619" y="22013164"/>
              <a:ext cx="13510709" cy="17723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Wang, J., Woo, M., &amp; Yan, C. (2017). Spot plating assay for the determination of survival and plating efficiency of Escherichia coli in sub-MIC levels of antibiotics. </a:t>
              </a:r>
              <a:r>
                <a:rPr lang="en-US" sz="5000" i="1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JEMI Methods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, </a:t>
              </a:r>
              <a:r>
                <a:rPr lang="en-US" sz="5000" i="1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1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, 26-29.</a:t>
              </a:r>
            </a:p>
            <a:p>
              <a:pPr marL="571486" indent="-571486">
                <a:buFont typeface="Arial" panose="020B0604020202020204" pitchFamily="34" charset="0"/>
                <a:buChar char="•"/>
              </a:pPr>
              <a:endParaRPr lang="en-US" sz="50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F000957-009A-459B-BD65-8051DF176CBD}"/>
                </a:ext>
              </a:extLst>
            </p:cNvPr>
            <p:cNvSpPr txBox="1"/>
            <p:nvPr/>
          </p:nvSpPr>
          <p:spPr>
            <a:xfrm>
              <a:off x="29340619" y="23745370"/>
              <a:ext cx="13510709" cy="2118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Thomas, P., Sekhar, A. C., </a:t>
              </a:r>
              <a:r>
                <a:rPr lang="en-US" sz="5000" dirty="0" err="1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Upreti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, R., </a:t>
              </a:r>
              <a:r>
                <a:rPr lang="en-US" sz="5000" dirty="0" err="1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Mujawar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, M. M., &amp; Pasha, S. S. (2015). Optimization of single plate-serial dilution spotting (SP-SDS) with sample anchoring as an assured method for bacterial and yeast </a:t>
              </a:r>
              <a:r>
                <a:rPr lang="en-US" sz="5000" dirty="0" err="1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cfu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 enumeration and single colony isolation from diverse samples. </a:t>
              </a:r>
              <a:r>
                <a:rPr lang="en-US" sz="5000" i="1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Biotechnology Reports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, </a:t>
              </a:r>
              <a:r>
                <a:rPr lang="en-US" sz="5000" i="1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8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, 45-55.</a:t>
              </a:r>
              <a:endParaRPr lang="en-US" sz="50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7052971-6BEF-403F-AE68-C14B444C5D43}"/>
                </a:ext>
              </a:extLst>
            </p:cNvPr>
            <p:cNvSpPr txBox="1"/>
            <p:nvPr/>
          </p:nvSpPr>
          <p:spPr>
            <a:xfrm>
              <a:off x="29340619" y="26402053"/>
              <a:ext cx="13510709" cy="1426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Nielsen, T. B., Bruhn, K. W., </a:t>
              </a:r>
              <a:r>
                <a:rPr lang="en-US" sz="5000" dirty="0" err="1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Pantapalangkoor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, P., </a:t>
              </a:r>
              <a:r>
                <a:rPr lang="en-US" sz="5000" dirty="0" err="1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Junus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, J. L., &amp; </a:t>
              </a:r>
              <a:r>
                <a:rPr lang="en-US" sz="5000" dirty="0" err="1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Spellberg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, B. (2015). Cryopreservation of virulent Acinetobacter </a:t>
              </a:r>
              <a:r>
                <a:rPr lang="en-US" sz="5000" dirty="0" err="1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baumannii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 to reduce variability of in vivo studies. </a:t>
              </a:r>
              <a:r>
                <a:rPr lang="en-US" sz="5000" i="1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BMC microbiology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, </a:t>
              </a:r>
              <a:r>
                <a:rPr lang="en-US" sz="5000" i="1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15</a:t>
              </a:r>
              <a:r>
                <a:rPr lang="en-US" sz="5000" dirty="0">
                  <a:solidFill>
                    <a:srgbClr val="222222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(1), 1-5.</a:t>
              </a:r>
              <a:endParaRPr lang="en-US" sz="50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514E405-BF8B-4C49-808D-DBDAECCFDB71}"/>
              </a:ext>
            </a:extLst>
          </p:cNvPr>
          <p:cNvGrpSpPr/>
          <p:nvPr/>
        </p:nvGrpSpPr>
        <p:grpSpPr>
          <a:xfrm>
            <a:off x="1168400" y="1084822"/>
            <a:ext cx="41518383" cy="12173978"/>
            <a:chOff x="28897778" y="12413222"/>
            <a:chExt cx="13789005" cy="8091959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31821D8-3FF7-421C-A523-B0FC9AA74C34}"/>
                </a:ext>
              </a:extLst>
            </p:cNvPr>
            <p:cNvSpPr/>
            <p:nvPr/>
          </p:nvSpPr>
          <p:spPr>
            <a:xfrm>
              <a:off x="28897778" y="12413222"/>
              <a:ext cx="13789005" cy="8091959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7CE0186-AEB2-4376-A2E6-42B8B84179BD}"/>
                </a:ext>
              </a:extLst>
            </p:cNvPr>
            <p:cNvSpPr txBox="1"/>
            <p:nvPr/>
          </p:nvSpPr>
          <p:spPr>
            <a:xfrm>
              <a:off x="34617438" y="12735772"/>
              <a:ext cx="2361647" cy="879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b="1" dirty="0">
                  <a:latin typeface="Helvetica" panose="020B0604020202020204" pitchFamily="34" charset="0"/>
                  <a:cs typeface="Helvetica" panose="020B0604020202020204" pitchFamily="34" charset="0"/>
                </a:rPr>
                <a:t>Conclusions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827C046-4678-4756-B29B-02DB20E97B3E}"/>
                </a:ext>
              </a:extLst>
            </p:cNvPr>
            <p:cNvSpPr txBox="1"/>
            <p:nvPr/>
          </p:nvSpPr>
          <p:spPr>
            <a:xfrm>
              <a:off x="29428629" y="13482990"/>
              <a:ext cx="12474745" cy="6771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8200" dirty="0">
                  <a:latin typeface="Helvetica" panose="020B0604020202020204" pitchFamily="34" charset="0"/>
                  <a:cs typeface="Helvetica" panose="020B0604020202020204" pitchFamily="34" charset="0"/>
                </a:rPr>
                <a:t>DC4 colonies were smaller in size (both treated and untreated) than other strains.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8200" dirty="0">
                  <a:latin typeface="Helvetica" panose="020B0604020202020204" pitchFamily="34" charset="0"/>
                  <a:cs typeface="Helvetica" panose="020B0604020202020204" pitchFamily="34" charset="0"/>
                </a:rPr>
                <a:t>Despite smaller colony growth, DC4 colonies were more numerous than the other strains.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8200" dirty="0">
                  <a:latin typeface="Helvetica" panose="020B0604020202020204" pitchFamily="34" charset="0"/>
                  <a:cs typeface="Helvetica" panose="020B0604020202020204" pitchFamily="34" charset="0"/>
                </a:rPr>
                <a:t>Except for DC5, the growth of all strains were hindered by the MMC treatment.</a:t>
              </a:r>
            </a:p>
            <a:p>
              <a:pPr marL="571500" indent="-571500">
                <a:buFont typeface="Arial" panose="020B0604020202020204" pitchFamily="34" charset="0"/>
                <a:buChar char="•"/>
              </a:pPr>
              <a:r>
                <a:rPr lang="en-US" sz="8200" dirty="0">
                  <a:latin typeface="Helvetica" panose="020B0604020202020204" pitchFamily="34" charset="0"/>
                  <a:cs typeface="Helvetica" panose="020B0604020202020204" pitchFamily="34" charset="0"/>
                </a:rPr>
                <a:t>These results imply that the </a:t>
              </a:r>
              <a:r>
                <a:rPr lang="en-US" sz="8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Kan</a:t>
              </a:r>
              <a:r>
                <a:rPr lang="en-US" sz="8200" baseline="300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r</a:t>
              </a:r>
              <a:r>
                <a:rPr lang="en-US" sz="8200" dirty="0">
                  <a:latin typeface="Helvetica" panose="020B0604020202020204" pitchFamily="34" charset="0"/>
                  <a:cs typeface="Helvetica" panose="020B0604020202020204" pitchFamily="34" charset="0"/>
                </a:rPr>
                <a:t> insert in strains DC4 and DC6 hinders growth size more than the </a:t>
              </a:r>
              <a:r>
                <a:rPr lang="en-US" sz="8200" i="1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ddrR</a:t>
              </a:r>
              <a:r>
                <a:rPr lang="en-US" sz="8200" dirty="0">
                  <a:latin typeface="Helvetica" panose="020B0604020202020204" pitchFamily="34" charset="0"/>
                  <a:cs typeface="Helvetica" panose="020B0604020202020204" pitchFamily="34" charset="0"/>
                </a:rPr>
                <a:t> stop codon inserted into DC5 when the cell cultures are left untreated.</a:t>
              </a:r>
            </a:p>
          </p:txBody>
        </p:sp>
      </p:grpSp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EEF4484-64F7-437A-BD60-AB34E6D6C1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6214" y="15606180"/>
            <a:ext cx="10760569" cy="4755302"/>
          </a:xfrm>
          <a:prstGeom prst="rect">
            <a:avLst/>
          </a:prstGeom>
        </p:spPr>
      </p:pic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9C73EF15-D66E-45EB-A611-B956030332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600" y="14936728"/>
            <a:ext cx="8599152" cy="6094207"/>
          </a:xfrm>
          <a:prstGeom prst="rect">
            <a:avLst/>
          </a:prstGeom>
        </p:spPr>
      </p:pic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E62996B3-2085-492C-BE9B-EAF38ABE5B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332400" y="32359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84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765"/>
    </mc:Choice>
    <mc:Fallback xmlns="">
      <p:transition spd="slow" advTm="467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529</TotalTime>
  <Words>1388</Words>
  <Application>Microsoft Office PowerPoint</Application>
  <PresentationFormat>Custom</PresentationFormat>
  <Paragraphs>243</Paragraphs>
  <Slides>5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Georgia</vt:lpstr>
      <vt:lpstr>Helvetica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Kaylee Compton</dc:creator>
  <cp:lastModifiedBy>Kaylee Compton</cp:lastModifiedBy>
  <cp:revision>12</cp:revision>
  <dcterms:created xsi:type="dcterms:W3CDTF">2021-04-14T17:56:48Z</dcterms:created>
  <dcterms:modified xsi:type="dcterms:W3CDTF">2021-04-16T19:33:56Z</dcterms:modified>
</cp:coreProperties>
</file>