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9144000" cy="6858000"/>
  <p:defaultTextStyle>
    <a:defPPr>
      <a:defRPr lang="en-US"/>
    </a:defPPr>
    <a:lvl1pPr marL="0" algn="l" defTabSz="914078" rtl="0" eaLnBrk="1" latinLnBrk="0" hangingPunct="1">
      <a:defRPr sz="1799" kern="1200">
        <a:solidFill>
          <a:schemeClr val="tx1"/>
        </a:solidFill>
        <a:latin typeface="+mn-lt"/>
        <a:ea typeface="+mn-ea"/>
        <a:cs typeface="+mn-cs"/>
      </a:defRPr>
    </a:lvl1pPr>
    <a:lvl2pPr marL="457039" algn="l" defTabSz="914078" rtl="0" eaLnBrk="1" latinLnBrk="0" hangingPunct="1">
      <a:defRPr sz="1799" kern="1200">
        <a:solidFill>
          <a:schemeClr val="tx1"/>
        </a:solidFill>
        <a:latin typeface="+mn-lt"/>
        <a:ea typeface="+mn-ea"/>
        <a:cs typeface="+mn-cs"/>
      </a:defRPr>
    </a:lvl2pPr>
    <a:lvl3pPr marL="914078" algn="l" defTabSz="914078" rtl="0" eaLnBrk="1" latinLnBrk="0" hangingPunct="1">
      <a:defRPr sz="1799" kern="1200">
        <a:solidFill>
          <a:schemeClr val="tx1"/>
        </a:solidFill>
        <a:latin typeface="+mn-lt"/>
        <a:ea typeface="+mn-ea"/>
        <a:cs typeface="+mn-cs"/>
      </a:defRPr>
    </a:lvl3pPr>
    <a:lvl4pPr marL="1371117" algn="l" defTabSz="914078" rtl="0" eaLnBrk="1" latinLnBrk="0" hangingPunct="1">
      <a:defRPr sz="1799" kern="1200">
        <a:solidFill>
          <a:schemeClr val="tx1"/>
        </a:solidFill>
        <a:latin typeface="+mn-lt"/>
        <a:ea typeface="+mn-ea"/>
        <a:cs typeface="+mn-cs"/>
      </a:defRPr>
    </a:lvl4pPr>
    <a:lvl5pPr marL="1828156" algn="l" defTabSz="914078" rtl="0" eaLnBrk="1" latinLnBrk="0" hangingPunct="1">
      <a:defRPr sz="1799" kern="1200">
        <a:solidFill>
          <a:schemeClr val="tx1"/>
        </a:solidFill>
        <a:latin typeface="+mn-lt"/>
        <a:ea typeface="+mn-ea"/>
        <a:cs typeface="+mn-cs"/>
      </a:defRPr>
    </a:lvl5pPr>
    <a:lvl6pPr marL="2285195" algn="l" defTabSz="914078" rtl="0" eaLnBrk="1" latinLnBrk="0" hangingPunct="1">
      <a:defRPr sz="1799" kern="1200">
        <a:solidFill>
          <a:schemeClr val="tx1"/>
        </a:solidFill>
        <a:latin typeface="+mn-lt"/>
        <a:ea typeface="+mn-ea"/>
        <a:cs typeface="+mn-cs"/>
      </a:defRPr>
    </a:lvl6pPr>
    <a:lvl7pPr marL="2742234" algn="l" defTabSz="914078" rtl="0" eaLnBrk="1" latinLnBrk="0" hangingPunct="1">
      <a:defRPr sz="1799" kern="1200">
        <a:solidFill>
          <a:schemeClr val="tx1"/>
        </a:solidFill>
        <a:latin typeface="+mn-lt"/>
        <a:ea typeface="+mn-ea"/>
        <a:cs typeface="+mn-cs"/>
      </a:defRPr>
    </a:lvl7pPr>
    <a:lvl8pPr marL="3199273" algn="l" defTabSz="914078" rtl="0" eaLnBrk="1" latinLnBrk="0" hangingPunct="1">
      <a:defRPr sz="1799" kern="1200">
        <a:solidFill>
          <a:schemeClr val="tx1"/>
        </a:solidFill>
        <a:latin typeface="+mn-lt"/>
        <a:ea typeface="+mn-ea"/>
        <a:cs typeface="+mn-cs"/>
      </a:defRPr>
    </a:lvl8pPr>
    <a:lvl9pPr marL="3656313" algn="l" defTabSz="914078"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achary Alan Mains" initials="ZAM" lastIdx="1" clrIdx="0"/>
  <p:cmAuthor id="2" name="abby bray" initials="ab"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94660"/>
  </p:normalViewPr>
  <p:slideViewPr>
    <p:cSldViewPr snapToGrid="0">
      <p:cViewPr varScale="1">
        <p:scale>
          <a:sx n="98" d="100"/>
          <a:sy n="98" d="100"/>
        </p:scale>
        <p:origin x="48" y="231"/>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4138741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47376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568301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3219489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9"/>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831806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1367868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2601959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2219799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573008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127050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32CA178-5DE6-48C0-9BB5-F60851876F6C}" type="datetimeFigureOut">
              <a:rPr lang="en-US" smtClean="0"/>
              <a:t>4/15/2021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2FF30A7-259A-4471-A305-EDFFB113F8F4}" type="slidenum">
              <a:rPr lang="en-US" smtClean="0"/>
              <a:t>‹#›</a:t>
            </a:fld>
            <a:endParaRPr lang="en-US" dirty="0"/>
          </a:p>
        </p:txBody>
      </p:sp>
    </p:spTree>
    <p:extLst>
      <p:ext uri="{BB962C8B-B14F-4D97-AF65-F5344CB8AC3E}">
        <p14:creationId xmlns:p14="http://schemas.microsoft.com/office/powerpoint/2010/main" val="4254034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2CA178-5DE6-48C0-9BB5-F60851876F6C}" type="datetimeFigureOut">
              <a:rPr lang="en-US" smtClean="0"/>
              <a:t>4/15/2021</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FF30A7-259A-4471-A305-EDFFB113F8F4}" type="slidenum">
              <a:rPr lang="en-US" smtClean="0"/>
              <a:t>‹#›</a:t>
            </a:fld>
            <a:endParaRPr lang="en-US" dirty="0"/>
          </a:p>
        </p:txBody>
      </p:sp>
    </p:spTree>
    <p:extLst>
      <p:ext uri="{BB962C8B-B14F-4D97-AF65-F5344CB8AC3E}">
        <p14:creationId xmlns:p14="http://schemas.microsoft.com/office/powerpoint/2010/main" val="20911250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hospitalsafetygrade.org/media/file/CAUTI.pdf" TargetMode="External"/><Relationship Id="rId3" Type="http://schemas.openxmlformats.org/officeDocument/2006/relationships/slideLayout" Target="../slideLayouts/slideLayout1.xml"/><Relationship Id="rId7" Type="http://schemas.openxmlformats.org/officeDocument/2006/relationships/hyperlink" Target="https://doi.org/10.3109/03091902.2015.1085600" TargetMode="External"/><Relationship Id="rId12" Type="http://schemas.openxmlformats.org/officeDocument/2006/relationships/image" Target="../media/image8.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image" Target="../media/image3.png"/><Relationship Id="rId10" Type="http://schemas.openxmlformats.org/officeDocument/2006/relationships/image" Target="../media/image6.png"/><Relationship Id="rId4" Type="http://schemas.openxmlformats.org/officeDocument/2006/relationships/image" Target="../media/image2.png"/><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04" y="6679652"/>
            <a:ext cx="1884218" cy="153888"/>
          </a:xfrm>
          <a:prstGeom prst="rect">
            <a:avLst/>
          </a:prstGeom>
          <a:noFill/>
        </p:spPr>
        <p:txBody>
          <a:bodyPr wrap="square" rtlCol="0">
            <a:spAutoFit/>
          </a:bodyPr>
          <a:lstStyle/>
          <a:p>
            <a:r>
              <a:rPr lang="en-US" sz="400" dirty="0"/>
              <a:t>https://visme.co/blog/simple-backgrounds/</a:t>
            </a:r>
          </a:p>
        </p:txBody>
      </p:sp>
      <p:pic>
        <p:nvPicPr>
          <p:cNvPr id="5" name="Picture 4"/>
          <p:cNvPicPr>
            <a:picLocks noChangeAspect="1"/>
          </p:cNvPicPr>
          <p:nvPr/>
        </p:nvPicPr>
        <p:blipFill>
          <a:blip r:embed="rId4"/>
          <a:stretch>
            <a:fillRect/>
          </a:stretch>
        </p:blipFill>
        <p:spPr>
          <a:xfrm>
            <a:off x="10669875" y="82406"/>
            <a:ext cx="1400175" cy="1114425"/>
          </a:xfrm>
          <a:prstGeom prst="rect">
            <a:avLst/>
          </a:prstGeom>
        </p:spPr>
      </p:pic>
      <p:pic>
        <p:nvPicPr>
          <p:cNvPr id="6" name="Picture 5"/>
          <p:cNvPicPr>
            <a:picLocks noChangeAspect="1"/>
          </p:cNvPicPr>
          <p:nvPr/>
        </p:nvPicPr>
        <p:blipFill>
          <a:blip r:embed="rId5"/>
          <a:stretch>
            <a:fillRect/>
          </a:stretch>
        </p:blipFill>
        <p:spPr>
          <a:xfrm>
            <a:off x="94239" y="82406"/>
            <a:ext cx="1400175" cy="1114425"/>
          </a:xfrm>
          <a:prstGeom prst="rect">
            <a:avLst/>
          </a:prstGeom>
        </p:spPr>
      </p:pic>
      <p:pic>
        <p:nvPicPr>
          <p:cNvPr id="7" name="Picture 6"/>
          <p:cNvPicPr>
            <a:picLocks noChangeAspect="1"/>
          </p:cNvPicPr>
          <p:nvPr/>
        </p:nvPicPr>
        <p:blipFill>
          <a:blip r:embed="rId6"/>
          <a:stretch>
            <a:fillRect/>
          </a:stretch>
        </p:blipFill>
        <p:spPr>
          <a:xfrm>
            <a:off x="241983" y="6078533"/>
            <a:ext cx="1910952" cy="575084"/>
          </a:xfrm>
          <a:prstGeom prst="rect">
            <a:avLst/>
          </a:prstGeom>
        </p:spPr>
      </p:pic>
      <p:sp>
        <p:nvSpPr>
          <p:cNvPr id="8" name="TextBox 7"/>
          <p:cNvSpPr txBox="1"/>
          <p:nvPr/>
        </p:nvSpPr>
        <p:spPr>
          <a:xfrm>
            <a:off x="1605806" y="44108"/>
            <a:ext cx="8980387" cy="615553"/>
          </a:xfrm>
          <a:prstGeom prst="rect">
            <a:avLst/>
          </a:prstGeom>
          <a:noFill/>
        </p:spPr>
        <p:txBody>
          <a:bodyPr wrap="square" rtlCol="0">
            <a:spAutoFit/>
          </a:bodyPr>
          <a:lstStyle/>
          <a:p>
            <a:pPr algn="ctr"/>
            <a:r>
              <a:rPr lang="en-US" sz="1700" dirty="0">
                <a:solidFill>
                  <a:schemeClr val="bg1"/>
                </a:solidFill>
                <a:latin typeface="Arial Black" panose="020B0A04020102020204" pitchFamily="34" charset="0"/>
                <a:cs typeface="Times New Roman" panose="02020603050405020304" pitchFamily="18" charset="0"/>
              </a:rPr>
              <a:t>A Protocol to Overcome the Negative Health Effects Associated with Urinary Catheters in the Hospital Setting; A Quality Improvement Project </a:t>
            </a:r>
          </a:p>
        </p:txBody>
      </p:sp>
      <p:sp>
        <p:nvSpPr>
          <p:cNvPr id="9" name="TextBox 8"/>
          <p:cNvSpPr txBox="1"/>
          <p:nvPr/>
        </p:nvSpPr>
        <p:spPr>
          <a:xfrm>
            <a:off x="1494414" y="668533"/>
            <a:ext cx="9049831" cy="692369"/>
          </a:xfrm>
          <a:prstGeom prst="rect">
            <a:avLst/>
          </a:prstGeom>
          <a:noFill/>
        </p:spPr>
        <p:txBody>
          <a:bodyPr wrap="square" rtlCol="0">
            <a:spAutoFit/>
          </a:bodyPr>
          <a:lstStyle/>
          <a:p>
            <a:pPr algn="ctr"/>
            <a:r>
              <a:rPr lang="en-US" altLang="en-US" sz="1050" b="1" i="1" dirty="0">
                <a:solidFill>
                  <a:schemeClr val="bg1"/>
                </a:solidFill>
              </a:rPr>
              <a:t>Katelynn Arnett; Mary Bott; Abigail Bray; Dakota Brown; Zachary Mains; Suzi White, DNP, PHCNS-BC, Associate Professor of Nursing, Mentor </a:t>
            </a:r>
          </a:p>
          <a:p>
            <a:pPr algn="ctr"/>
            <a:r>
              <a:rPr lang="en-US" altLang="en-US" sz="1050" b="1" i="1" dirty="0">
                <a:solidFill>
                  <a:schemeClr val="bg1"/>
                </a:solidFill>
              </a:rPr>
              <a:t>NURB 361 : Introduction to Nursing Research, Baccalaureate Nursing Program</a:t>
            </a:r>
          </a:p>
          <a:p>
            <a:endParaRPr lang="en-US" dirty="0"/>
          </a:p>
        </p:txBody>
      </p:sp>
      <p:sp>
        <p:nvSpPr>
          <p:cNvPr id="10" name="TextBox 9"/>
          <p:cNvSpPr txBox="1"/>
          <p:nvPr/>
        </p:nvSpPr>
        <p:spPr>
          <a:xfrm>
            <a:off x="2860517" y="1319903"/>
            <a:ext cx="2135474" cy="33855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1600" dirty="0">
                <a:solidFill>
                  <a:schemeClr val="bg1"/>
                </a:solidFill>
                <a:latin typeface="Arial Narrow" panose="020B0606020202030204" pitchFamily="34" charset="0"/>
              </a:rPr>
              <a:t>Review of Literature</a:t>
            </a:r>
          </a:p>
        </p:txBody>
      </p:sp>
      <p:sp>
        <p:nvSpPr>
          <p:cNvPr id="11" name="TextBox 10"/>
          <p:cNvSpPr txBox="1"/>
          <p:nvPr/>
        </p:nvSpPr>
        <p:spPr>
          <a:xfrm>
            <a:off x="2460566" y="1736132"/>
            <a:ext cx="3038246" cy="3693319"/>
          </a:xfrm>
          <a:prstGeom prst="rect">
            <a:avLst/>
          </a:prstGeom>
          <a:noFill/>
          <a:ln>
            <a:solidFill>
              <a:srgbClr val="0070C0"/>
            </a:solidFill>
          </a:ln>
        </p:spPr>
        <p:txBody>
          <a:bodyPr wrap="square" rtlCol="0">
            <a:spAutoFit/>
          </a:bodyPr>
          <a:lstStyle/>
          <a:p>
            <a:r>
              <a:rPr lang="en-US" sz="900" dirty="0">
                <a:solidFill>
                  <a:schemeClr val="bg1"/>
                </a:solidFill>
              </a:rPr>
              <a:t>There are three main themes that were identified in the literary review. These themes are (1) lack of education among nursing staff and patients regarding catheter use (external and indwelling) (2) increased costs associated with hospital associated CAUTIs and (3) decreasing unnecessary catheter use and the length of usage.</a:t>
            </a:r>
          </a:p>
          <a:p>
            <a:endParaRPr lang="en-US" sz="900" dirty="0">
              <a:solidFill>
                <a:schemeClr val="bg1"/>
              </a:solidFill>
            </a:endParaRPr>
          </a:p>
          <a:p>
            <a:r>
              <a:rPr lang="en-US" sz="900" u="sng" dirty="0">
                <a:solidFill>
                  <a:schemeClr val="bg1"/>
                </a:solidFill>
              </a:rPr>
              <a:t>Lack of Education</a:t>
            </a:r>
            <a:r>
              <a:rPr lang="en-US" sz="900" dirty="0">
                <a:solidFill>
                  <a:schemeClr val="bg1"/>
                </a:solidFill>
              </a:rPr>
              <a:t>: Nurses and patients both have a lack when catheters are implemented in the hospital. This includes education concerning external and indwelling catheters (Gray, M., Skinner, C., &amp; Kaler, W. 2016) as well as proper hygiene and perineal care (Strouse, A. 2015)</a:t>
            </a:r>
          </a:p>
          <a:p>
            <a:endParaRPr lang="en-US" sz="900" dirty="0">
              <a:solidFill>
                <a:schemeClr val="bg1"/>
              </a:solidFill>
            </a:endParaRPr>
          </a:p>
          <a:p>
            <a:r>
              <a:rPr lang="en-US" sz="900" u="sng" dirty="0">
                <a:solidFill>
                  <a:schemeClr val="bg1"/>
                </a:solidFill>
              </a:rPr>
              <a:t>Increased Costs Associated with CAUTIs: </a:t>
            </a:r>
            <a:r>
              <a:rPr lang="en-US" sz="900" dirty="0">
                <a:solidFill>
                  <a:schemeClr val="bg1"/>
                </a:solidFill>
              </a:rPr>
              <a:t>CAUTIS can lead to increased patient stay, use of external equipment, and use of additional medications. When a patient develops a CAUTI in the hospital, it costs, on average $700-$1,200 more on top of their bill (Feneley, R. C., Hopley, I. B., &amp; Wells, P. N. 2015).</a:t>
            </a:r>
          </a:p>
          <a:p>
            <a:endParaRPr lang="en-US" sz="900" dirty="0">
              <a:solidFill>
                <a:schemeClr val="bg1"/>
              </a:solidFill>
            </a:endParaRPr>
          </a:p>
          <a:p>
            <a:r>
              <a:rPr lang="en-US" sz="900" u="sng" dirty="0">
                <a:solidFill>
                  <a:schemeClr val="bg1"/>
                </a:solidFill>
              </a:rPr>
              <a:t>Decreasing Unnecessary Catheter Use</a:t>
            </a:r>
            <a:r>
              <a:rPr lang="en-US" sz="900" dirty="0">
                <a:solidFill>
                  <a:schemeClr val="bg1"/>
                </a:solidFill>
              </a:rPr>
              <a:t>: It was found that most patients that receive a catheter on admission would keep one until discharge. “Approaches that were used included using an ultrasound bladder scanner, evaluating indwelling catheters, and establishing flow planning for post-catheter removal” (Chang HJ, Wang YC, Cheng YJ, Liang SJ, Lee CL., 2020).</a:t>
            </a:r>
            <a:endParaRPr lang="en-US" sz="900" dirty="0"/>
          </a:p>
        </p:txBody>
      </p:sp>
      <p:sp>
        <p:nvSpPr>
          <p:cNvPr id="12" name="TextBox 11"/>
          <p:cNvSpPr txBox="1"/>
          <p:nvPr/>
        </p:nvSpPr>
        <p:spPr>
          <a:xfrm>
            <a:off x="2314859" y="5613454"/>
            <a:ext cx="7211619" cy="1200329"/>
          </a:xfrm>
          <a:prstGeom prst="rect">
            <a:avLst/>
          </a:prstGeom>
          <a:noFill/>
          <a:ln>
            <a:solidFill>
              <a:srgbClr val="0070C0"/>
            </a:solidFill>
          </a:ln>
        </p:spPr>
        <p:txBody>
          <a:bodyPr wrap="square" rtlCol="0">
            <a:spAutoFit/>
          </a:bodyPr>
          <a:lstStyle/>
          <a:p>
            <a:r>
              <a:rPr lang="en-US" sz="600" dirty="0">
                <a:solidFill>
                  <a:schemeClr val="bg1"/>
                </a:solidFill>
              </a:rPr>
              <a:t>Gray, M., Skinner, C., &amp; Kaler, W. (2016). External Collection Devices as an Alternative to the Indwelling Urinary Catheter. Journal of Wound, Ostomy and Continence Nursing, 43(4), 413. doi:10.1097/won.0000000000000251</a:t>
            </a:r>
          </a:p>
          <a:p>
            <a:r>
              <a:rPr lang="en-US" sz="600" dirty="0">
                <a:solidFill>
                  <a:schemeClr val="bg1"/>
                </a:solidFill>
              </a:rPr>
              <a:t>Feneley, R. C., Hopley, I. B., &amp; Wells, P. N. (2015). Urinary catheters: history, current status, adverse events and research agenda. </a:t>
            </a:r>
            <a:r>
              <a:rPr lang="en-US" sz="600" i="1" dirty="0">
                <a:solidFill>
                  <a:schemeClr val="bg1"/>
                </a:solidFill>
              </a:rPr>
              <a:t>Journal of medical engineering &amp; technology</a:t>
            </a:r>
            <a:r>
              <a:rPr lang="en-US" sz="600" dirty="0">
                <a:solidFill>
                  <a:schemeClr val="bg1"/>
                </a:solidFill>
              </a:rPr>
              <a:t>, </a:t>
            </a:r>
            <a:r>
              <a:rPr lang="en-US" sz="600" i="1" dirty="0">
                <a:solidFill>
                  <a:schemeClr val="bg1"/>
                </a:solidFill>
              </a:rPr>
              <a:t>39</a:t>
            </a:r>
            <a:r>
              <a:rPr lang="en-US" sz="600" dirty="0">
                <a:solidFill>
                  <a:schemeClr val="bg1"/>
                </a:solidFill>
              </a:rPr>
              <a:t>(8), 459–470. </a:t>
            </a:r>
            <a:r>
              <a:rPr lang="en-US" sz="600" u="sng" dirty="0">
                <a:solidFill>
                  <a:schemeClr val="bg1"/>
                </a:solidFill>
                <a:hlinkClick r:id="rId7"/>
              </a:rPr>
              <a:t>https://doi.org/10.3109/03091902.2015.1085600</a:t>
            </a:r>
            <a:r>
              <a:rPr lang="en-US" sz="600" dirty="0">
                <a:solidFill>
                  <a:schemeClr val="bg1"/>
                </a:solidFill>
              </a:rPr>
              <a:t>.</a:t>
            </a:r>
          </a:p>
          <a:p>
            <a:r>
              <a:rPr lang="en-US" sz="600" dirty="0">
                <a:solidFill>
                  <a:schemeClr val="bg1"/>
                </a:solidFill>
              </a:rPr>
              <a:t>Gray et al (2020). </a:t>
            </a:r>
            <a:r>
              <a:rPr lang="en-US" sz="600" i="1" dirty="0">
                <a:solidFill>
                  <a:schemeClr val="bg1"/>
                </a:solidFill>
              </a:rPr>
              <a:t>Reducing Catheter Associated Urinary Reducing Catheter Associated 	Urinary Tract Infection (CAUTI) Rates Benchmark Study</a:t>
            </a:r>
            <a:r>
              <a:rPr lang="en-US" sz="600" dirty="0">
                <a:solidFill>
                  <a:schemeClr val="bg1"/>
                </a:solidFill>
              </a:rPr>
              <a:t> [PDF]. Tyler, TX: University  of Texas at Tyler.</a:t>
            </a:r>
          </a:p>
          <a:p>
            <a:r>
              <a:rPr lang="en-US" sz="600" dirty="0">
                <a:solidFill>
                  <a:schemeClr val="bg1"/>
                </a:solidFill>
              </a:rPr>
              <a:t>Strouse, A. C. (2015). Appraising the Literature On Bathing Practices And Catheter-Associated Urinary Tract Infection Prevention. Urologic Nursing, 35(1), 11–17. https://doi- org.msu.idm.oclc.org/10.7257/1053-816X.2015.35.1.11</a:t>
            </a:r>
          </a:p>
          <a:p>
            <a:r>
              <a:rPr lang="en-US" sz="600" dirty="0">
                <a:solidFill>
                  <a:schemeClr val="bg1"/>
                </a:solidFill>
              </a:rPr>
              <a:t>HospitalSafelyGrade(2020). Retrieved 28 October 2020, from </a:t>
            </a:r>
            <a:r>
              <a:rPr lang="en-US" sz="600" dirty="0">
                <a:solidFill>
                  <a:schemeClr val="bg1"/>
                </a:solidFill>
                <a:hlinkClick r:id="rId8"/>
              </a:rPr>
              <a:t>https://www.hospitalsafetygrade.org/media/file/CAUTI.pdf</a:t>
            </a:r>
            <a:endParaRPr lang="en-US" sz="600" dirty="0">
              <a:solidFill>
                <a:schemeClr val="bg1"/>
              </a:solidFill>
            </a:endParaRPr>
          </a:p>
          <a:p>
            <a:r>
              <a:rPr lang="en-US" sz="600" dirty="0">
                <a:solidFill>
                  <a:schemeClr val="bg1"/>
                </a:solidFill>
              </a:rPr>
              <a:t>Beeson, T., &amp; Davis, C. (2018). Urinary Management With an External Female Collection Device. Journal of Wound, Ostomy and Continence Nursing, 45(2), 187-189. doi:10.1097/won.0000000000000417</a:t>
            </a:r>
          </a:p>
          <a:p>
            <a:r>
              <a:rPr lang="en-US" sz="600" dirty="0">
                <a:solidFill>
                  <a:schemeClr val="bg1"/>
                </a:solidFill>
              </a:rPr>
              <a:t>Chang, H. J., Wang, Y. C., Cheng, Y. J., Liang, S. J., &amp; Lee, C. L. (2020). Applying Team Resource Management to Reduce the Urinary Catheter Usage Rate in Our Intensive Care Unit. Hu Li Za Zhi, 67(4), 89-97.</a:t>
            </a:r>
          </a:p>
          <a:p>
            <a:r>
              <a:rPr lang="en-US" sz="600" dirty="0">
                <a:solidFill>
                  <a:schemeClr val="bg1"/>
                </a:solidFill>
              </a:rPr>
              <a:t>Carter, J., Pallin, J., Mandel, L., Sinnette, C., Schuur, J. (2016) A Qualitative Study of Factors Facilitating Clinical Nurse Engagement in Emergency Department Catheter-Associated Urinary Tract Infection Prevention.</a:t>
            </a:r>
          </a:p>
          <a:p>
            <a:r>
              <a:rPr lang="en-US" sz="600" dirty="0">
                <a:solidFill>
                  <a:schemeClr val="bg1"/>
                </a:solidFill>
              </a:rPr>
              <a:t>Waskiewicz, A., Alexis, O., &amp; Cross, D. (2019, May 09). Supporting patients with long-term</a:t>
            </a:r>
          </a:p>
          <a:p>
            <a:r>
              <a:rPr lang="en-US" sz="600" dirty="0">
                <a:solidFill>
                  <a:schemeClr val="bg1"/>
                </a:solidFill>
              </a:rPr>
              <a:t>catheterization to reduce risk of catheter-associated urinary tract infection. Retrieved from https://www.ncbi.nlm.nih.gov/pubmed/31070971</a:t>
            </a:r>
          </a:p>
        </p:txBody>
      </p:sp>
      <p:sp>
        <p:nvSpPr>
          <p:cNvPr id="13" name="TextBox 12"/>
          <p:cNvSpPr txBox="1"/>
          <p:nvPr/>
        </p:nvSpPr>
        <p:spPr>
          <a:xfrm>
            <a:off x="278930" y="1730245"/>
            <a:ext cx="1937797" cy="2585323"/>
          </a:xfrm>
          <a:prstGeom prst="rect">
            <a:avLst/>
          </a:prstGeom>
          <a:noFill/>
          <a:ln>
            <a:solidFill>
              <a:srgbClr val="0070C0"/>
            </a:solidFill>
          </a:ln>
        </p:spPr>
        <p:txBody>
          <a:bodyPr wrap="square" rtlCol="0">
            <a:spAutoFit/>
          </a:bodyPr>
          <a:lstStyle/>
          <a:p>
            <a:r>
              <a:rPr lang="en-US" sz="900" dirty="0">
                <a:solidFill>
                  <a:schemeClr val="bg1"/>
                </a:solidFill>
              </a:rPr>
              <a:t>There are estimated to be 449,334 CAUTI events per year (hospitalsafelygrade). As well, this costs the health care system to the United States Healthcare System which shows that it costs the country an extra 340-370 million every year (Gray et al., 2016). The purpose of this quality improvement project is to determine how to overcome the negative effects that patients experience when receiving catheters (indwelling or external) while in the hospital. Increased catheter rates and infections were noted at an urban teaching hospital which led to the creation of this new protocol guideline. </a:t>
            </a:r>
          </a:p>
        </p:txBody>
      </p:sp>
      <p:sp>
        <p:nvSpPr>
          <p:cNvPr id="14" name="TextBox 13"/>
          <p:cNvSpPr txBox="1"/>
          <p:nvPr/>
        </p:nvSpPr>
        <p:spPr>
          <a:xfrm>
            <a:off x="472318" y="1319903"/>
            <a:ext cx="1551020" cy="33855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1600" dirty="0">
                <a:solidFill>
                  <a:schemeClr val="bg1"/>
                </a:solidFill>
                <a:latin typeface="Arial Narrow" panose="020B0606020202030204" pitchFamily="34" charset="0"/>
              </a:rPr>
              <a:t>Introduction</a:t>
            </a:r>
          </a:p>
        </p:txBody>
      </p:sp>
      <p:sp>
        <p:nvSpPr>
          <p:cNvPr id="15" name="TextBox 14"/>
          <p:cNvSpPr txBox="1"/>
          <p:nvPr/>
        </p:nvSpPr>
        <p:spPr>
          <a:xfrm>
            <a:off x="5905705" y="3146987"/>
            <a:ext cx="2392219" cy="33855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1600" dirty="0">
                <a:solidFill>
                  <a:schemeClr val="bg1"/>
                </a:solidFill>
                <a:latin typeface="Arial Narrow" panose="020B0606020202030204" pitchFamily="34" charset="0"/>
                <a:cs typeface="Arial" panose="020B0604020202020204" pitchFamily="34" charset="0"/>
              </a:rPr>
              <a:t>Clinical Implications </a:t>
            </a:r>
          </a:p>
        </p:txBody>
      </p:sp>
      <p:sp>
        <p:nvSpPr>
          <p:cNvPr id="16" name="TextBox 15"/>
          <p:cNvSpPr txBox="1"/>
          <p:nvPr/>
        </p:nvSpPr>
        <p:spPr>
          <a:xfrm>
            <a:off x="9357578" y="1315582"/>
            <a:ext cx="2059710" cy="33855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1600" dirty="0">
                <a:solidFill>
                  <a:schemeClr val="bg1"/>
                </a:solidFill>
                <a:latin typeface="Arial Narrow" panose="020B0606020202030204" pitchFamily="34" charset="0"/>
              </a:rPr>
              <a:t>Protocol Guidelines</a:t>
            </a:r>
          </a:p>
        </p:txBody>
      </p:sp>
      <p:sp>
        <p:nvSpPr>
          <p:cNvPr id="17" name="TextBox 16"/>
          <p:cNvSpPr txBox="1"/>
          <p:nvPr/>
        </p:nvSpPr>
        <p:spPr>
          <a:xfrm>
            <a:off x="6534714" y="5182899"/>
            <a:ext cx="1134199" cy="33855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en-US" sz="1600" dirty="0">
                <a:solidFill>
                  <a:schemeClr val="bg1"/>
                </a:solidFill>
                <a:latin typeface="Arial Narrow" panose="020B0606020202030204" pitchFamily="34" charset="0"/>
              </a:rPr>
              <a:t>References </a:t>
            </a:r>
          </a:p>
        </p:txBody>
      </p:sp>
      <p:sp>
        <p:nvSpPr>
          <p:cNvPr id="18" name="TextBox 17"/>
          <p:cNvSpPr txBox="1"/>
          <p:nvPr/>
        </p:nvSpPr>
        <p:spPr>
          <a:xfrm>
            <a:off x="8704817" y="1722284"/>
            <a:ext cx="3365233" cy="3416320"/>
          </a:xfrm>
          <a:prstGeom prst="rect">
            <a:avLst/>
          </a:prstGeom>
          <a:noFill/>
          <a:ln>
            <a:solidFill>
              <a:srgbClr val="0070C0"/>
            </a:solidFill>
          </a:ln>
        </p:spPr>
        <p:txBody>
          <a:bodyPr wrap="square" rtlCol="0">
            <a:spAutoFit/>
          </a:bodyPr>
          <a:lstStyle/>
          <a:p>
            <a:pPr marL="285750" indent="-285750">
              <a:buFont typeface="Wingdings" panose="05000000000000000000" pitchFamily="2" charset="2"/>
              <a:buChar char="Ø"/>
            </a:pPr>
            <a:r>
              <a:rPr lang="en-US" sz="900" u="sng" dirty="0">
                <a:solidFill>
                  <a:schemeClr val="bg1"/>
                </a:solidFill>
              </a:rPr>
              <a:t>Increasing education for nurse through in person trainings</a:t>
            </a:r>
            <a:r>
              <a:rPr lang="en-US" sz="900" dirty="0">
                <a:solidFill>
                  <a:schemeClr val="bg1"/>
                </a:solidFill>
              </a:rPr>
              <a:t>: By creating and implementing random skill checks and designated quality control personnel for CAUTIs and other hospital associated infections, there will be a decline in CAUTIs and incorrect insertion of catheters (Carter, J., Pallin, J., Mandel, L., Sinnette, C., Schuur, J. 2016).  As well, asking the patient what form of education they prefer </a:t>
            </a:r>
            <a:r>
              <a:rPr lang="da-DK" sz="900" dirty="0">
                <a:solidFill>
                  <a:schemeClr val="bg1"/>
                </a:solidFill>
              </a:rPr>
              <a:t>(Waskiewicz, A., et al, 2019). </a:t>
            </a:r>
            <a:endParaRPr lang="en-US" sz="900" dirty="0">
              <a:solidFill>
                <a:schemeClr val="bg1"/>
              </a:solidFill>
            </a:endParaRPr>
          </a:p>
          <a:p>
            <a:pPr marL="285750" indent="-285750">
              <a:buFont typeface="Wingdings" panose="05000000000000000000" pitchFamily="2" charset="2"/>
              <a:buChar char="Ø"/>
            </a:pPr>
            <a:r>
              <a:rPr lang="en-US" sz="900" u="sng" dirty="0">
                <a:solidFill>
                  <a:schemeClr val="bg1"/>
                </a:solidFill>
              </a:rPr>
              <a:t>Assessment of the Patient and Continence</a:t>
            </a:r>
            <a:r>
              <a:rPr lang="en-US" sz="900" dirty="0">
                <a:solidFill>
                  <a:schemeClr val="bg1"/>
                </a:solidFill>
              </a:rPr>
              <a:t>: Re-evaluate the patients urge to void without the catheter and request physician order to discontinue external or indwelling catheter.  </a:t>
            </a:r>
          </a:p>
          <a:p>
            <a:pPr marL="285750" indent="-285750">
              <a:buFont typeface="Wingdings" panose="05000000000000000000" pitchFamily="2" charset="2"/>
              <a:buChar char="Ø"/>
            </a:pPr>
            <a:r>
              <a:rPr lang="en-US" sz="900" u="sng" dirty="0">
                <a:solidFill>
                  <a:schemeClr val="bg1"/>
                </a:solidFill>
              </a:rPr>
              <a:t>Bladder Training Efforts</a:t>
            </a:r>
            <a:r>
              <a:rPr lang="en-US" sz="900" dirty="0">
                <a:solidFill>
                  <a:schemeClr val="bg1"/>
                </a:solidFill>
              </a:rPr>
              <a:t>: Before catheters are considered  for patient use, the nurse will advocate to assist the patient in a bladder training regimen. Nurses will assist confused, fatigued, delirious, etc. patients to a bedside commode or bed pan once every hour. </a:t>
            </a:r>
          </a:p>
          <a:p>
            <a:pPr marL="285750" indent="-285750">
              <a:buFont typeface="Wingdings" panose="05000000000000000000" pitchFamily="2" charset="2"/>
              <a:buChar char="Ø"/>
            </a:pPr>
            <a:r>
              <a:rPr lang="en-US" sz="900" u="sng" dirty="0">
                <a:solidFill>
                  <a:schemeClr val="bg1"/>
                </a:solidFill>
              </a:rPr>
              <a:t>Consistent Perineal Care and Evaluation: </a:t>
            </a:r>
            <a:r>
              <a:rPr lang="en-US" sz="900" dirty="0">
                <a:solidFill>
                  <a:schemeClr val="bg1"/>
                </a:solidFill>
              </a:rPr>
              <a:t>The nurse and nursing staff will ensure that perineal care for the patient with an indwelling and external catheter is implemented every four hours. For external catheters the nurse will remove the Pure Wick or Condom Cath at least once per shift and as needed (</a:t>
            </a:r>
            <a:r>
              <a:rPr lang="nb-NO" sz="900" dirty="0">
                <a:solidFill>
                  <a:schemeClr val="bg1"/>
                </a:solidFill>
              </a:rPr>
              <a:t>Beeson, T., &amp; Davis, C. 2018)</a:t>
            </a:r>
            <a:r>
              <a:rPr lang="en-US" sz="900" dirty="0">
                <a:solidFill>
                  <a:schemeClr val="bg1"/>
                </a:solidFill>
              </a:rPr>
              <a:t>. With external catheterization devices, the nurse will be extra cautious of perineal skin breakdown and excessive moisture. </a:t>
            </a:r>
          </a:p>
        </p:txBody>
      </p:sp>
      <p:sp>
        <p:nvSpPr>
          <p:cNvPr id="19" name="TextBox 18"/>
          <p:cNvSpPr txBox="1"/>
          <p:nvPr/>
        </p:nvSpPr>
        <p:spPr>
          <a:xfrm>
            <a:off x="5670377" y="3582792"/>
            <a:ext cx="2885429" cy="1338828"/>
          </a:xfrm>
          <a:prstGeom prst="rect">
            <a:avLst/>
          </a:prstGeom>
          <a:noFill/>
          <a:ln>
            <a:solidFill>
              <a:srgbClr val="0070C0"/>
            </a:solidFill>
          </a:ln>
        </p:spPr>
        <p:txBody>
          <a:bodyPr wrap="square" rtlCol="0">
            <a:spAutoFit/>
          </a:bodyPr>
          <a:lstStyle/>
          <a:p>
            <a:r>
              <a:rPr lang="en-US" sz="900" dirty="0">
                <a:solidFill>
                  <a:schemeClr val="bg1"/>
                </a:solidFill>
              </a:rPr>
              <a:t>Education and guidelines will be taught to all nursing staff. Quality Control personnel will be trained and provided proper resources in order to implement catheter care and associated protocols. Rounding and charting of patient care with catheters will be heavily monitored by quality control personnel via in person with the patient and electronic charting. Using evidence-based practice, the staff will see the decline in catheter associated urinary tract infections. </a:t>
            </a:r>
          </a:p>
        </p:txBody>
      </p:sp>
      <p:pic>
        <p:nvPicPr>
          <p:cNvPr id="20" name="Picture 19"/>
          <p:cNvPicPr>
            <a:picLocks noChangeAspect="1"/>
          </p:cNvPicPr>
          <p:nvPr/>
        </p:nvPicPr>
        <p:blipFill>
          <a:blip r:embed="rId9"/>
          <a:stretch>
            <a:fillRect/>
          </a:stretch>
        </p:blipFill>
        <p:spPr>
          <a:xfrm>
            <a:off x="430914" y="4507359"/>
            <a:ext cx="1533089" cy="1162790"/>
          </a:xfrm>
          <a:prstGeom prst="rect">
            <a:avLst/>
          </a:prstGeom>
          <a:ln>
            <a:solidFill>
              <a:srgbClr val="0070C0"/>
            </a:solidFill>
          </a:ln>
        </p:spPr>
      </p:pic>
      <p:sp>
        <p:nvSpPr>
          <p:cNvPr id="21" name="TextBox 20"/>
          <p:cNvSpPr txBox="1"/>
          <p:nvPr/>
        </p:nvSpPr>
        <p:spPr>
          <a:xfrm>
            <a:off x="430914" y="4426340"/>
            <a:ext cx="1193570" cy="261610"/>
          </a:xfrm>
          <a:prstGeom prst="rect">
            <a:avLst/>
          </a:prstGeom>
          <a:noFill/>
        </p:spPr>
        <p:txBody>
          <a:bodyPr wrap="square" rtlCol="0">
            <a:spAutoFit/>
          </a:bodyPr>
          <a:lstStyle/>
          <a:p>
            <a:r>
              <a:rPr lang="en-US" sz="1100" dirty="0"/>
              <a:t>Pure Wick</a:t>
            </a:r>
          </a:p>
        </p:txBody>
      </p:sp>
      <p:sp>
        <p:nvSpPr>
          <p:cNvPr id="22" name="TextBox 21"/>
          <p:cNvSpPr txBox="1"/>
          <p:nvPr/>
        </p:nvSpPr>
        <p:spPr>
          <a:xfrm>
            <a:off x="430914" y="5696184"/>
            <a:ext cx="1411900" cy="246221"/>
          </a:xfrm>
          <a:prstGeom prst="rect">
            <a:avLst/>
          </a:prstGeom>
          <a:noFill/>
        </p:spPr>
        <p:txBody>
          <a:bodyPr wrap="square" rtlCol="0">
            <a:spAutoFit/>
          </a:bodyPr>
          <a:lstStyle/>
          <a:p>
            <a:r>
              <a:rPr lang="en-US" sz="500" dirty="0">
                <a:solidFill>
                  <a:schemeClr val="bg1"/>
                </a:solidFill>
              </a:rPr>
              <a:t>https://www.boehringerlabs.com/blogs/suction-purewick-external-female-catheter/</a:t>
            </a:r>
          </a:p>
        </p:txBody>
      </p:sp>
      <p:pic>
        <p:nvPicPr>
          <p:cNvPr id="23" name="Picture 22"/>
          <p:cNvPicPr>
            <a:picLocks noChangeAspect="1"/>
          </p:cNvPicPr>
          <p:nvPr/>
        </p:nvPicPr>
        <p:blipFill>
          <a:blip r:embed="rId10"/>
          <a:stretch>
            <a:fillRect/>
          </a:stretch>
        </p:blipFill>
        <p:spPr>
          <a:xfrm>
            <a:off x="9957119" y="5227296"/>
            <a:ext cx="1756064" cy="1307182"/>
          </a:xfrm>
          <a:prstGeom prst="rect">
            <a:avLst/>
          </a:prstGeom>
          <a:ln>
            <a:solidFill>
              <a:srgbClr val="0070C0"/>
            </a:solidFill>
          </a:ln>
        </p:spPr>
      </p:pic>
      <p:sp>
        <p:nvSpPr>
          <p:cNvPr id="24" name="TextBox 23"/>
          <p:cNvSpPr txBox="1"/>
          <p:nvPr/>
        </p:nvSpPr>
        <p:spPr>
          <a:xfrm>
            <a:off x="9583351" y="6541153"/>
            <a:ext cx="2503599" cy="169277"/>
          </a:xfrm>
          <a:prstGeom prst="rect">
            <a:avLst/>
          </a:prstGeom>
          <a:noFill/>
        </p:spPr>
        <p:txBody>
          <a:bodyPr wrap="square" rtlCol="0">
            <a:spAutoFit/>
          </a:bodyPr>
          <a:lstStyle/>
          <a:p>
            <a:r>
              <a:rPr lang="en-US" sz="500" dirty="0">
                <a:solidFill>
                  <a:schemeClr val="bg1"/>
                </a:solidFill>
              </a:rPr>
              <a:t>https://getcompletecare.com/blogs/news/catheters-101-the-basics-of-urinary-catheters</a:t>
            </a:r>
          </a:p>
        </p:txBody>
      </p:sp>
      <p:pic>
        <p:nvPicPr>
          <p:cNvPr id="25" name="Picture 24"/>
          <p:cNvPicPr>
            <a:picLocks noChangeAspect="1"/>
          </p:cNvPicPr>
          <p:nvPr/>
        </p:nvPicPr>
        <p:blipFill>
          <a:blip r:embed="rId11"/>
          <a:stretch>
            <a:fillRect/>
          </a:stretch>
        </p:blipFill>
        <p:spPr>
          <a:xfrm>
            <a:off x="5758708" y="1257155"/>
            <a:ext cx="2686212" cy="1515266"/>
          </a:xfrm>
          <a:prstGeom prst="rect">
            <a:avLst/>
          </a:prstGeom>
          <a:ln>
            <a:solidFill>
              <a:schemeClr val="accent1"/>
            </a:solidFill>
          </a:ln>
        </p:spPr>
      </p:pic>
      <p:sp>
        <p:nvSpPr>
          <p:cNvPr id="26" name="TextBox 25"/>
          <p:cNvSpPr txBox="1"/>
          <p:nvPr/>
        </p:nvSpPr>
        <p:spPr>
          <a:xfrm>
            <a:off x="5910252" y="2772421"/>
            <a:ext cx="2545931" cy="169277"/>
          </a:xfrm>
          <a:prstGeom prst="rect">
            <a:avLst/>
          </a:prstGeom>
          <a:noFill/>
        </p:spPr>
        <p:txBody>
          <a:bodyPr wrap="square" rtlCol="0">
            <a:spAutoFit/>
          </a:bodyPr>
          <a:lstStyle/>
          <a:p>
            <a:r>
              <a:rPr lang="en-US" sz="500" dirty="0">
                <a:solidFill>
                  <a:schemeClr val="bg1"/>
                </a:solidFill>
              </a:rPr>
              <a:t>https://dailynurse.com/medical-nursing-schools-teaching-bedside-manner-today/</a:t>
            </a:r>
          </a:p>
        </p:txBody>
      </p:sp>
      <p:pic>
        <p:nvPicPr>
          <p:cNvPr id="2" name="Presentation Intro">
            <a:hlinkHover r:id="" action="ppaction://ole?verb=0"/>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9073476" y="6435637"/>
            <a:ext cx="320959" cy="320959"/>
          </a:xfrm>
          <a:prstGeom prst="rect">
            <a:avLst/>
          </a:prstGeom>
        </p:spPr>
      </p:pic>
    </p:spTree>
    <p:extLst>
      <p:ext uri="{BB962C8B-B14F-4D97-AF65-F5344CB8AC3E}">
        <p14:creationId xmlns:p14="http://schemas.microsoft.com/office/powerpoint/2010/main" val="2632361476"/>
      </p:ext>
    </p:extLst>
  </p:cSld>
  <p:clrMapOvr>
    <a:masterClrMapping/>
  </p:clrMapOvr>
  <mc:AlternateContent xmlns:mc="http://schemas.openxmlformats.org/markup-compatibility/2006">
    <mc:Choice xmlns:p14="http://schemas.microsoft.com/office/powerpoint/2010/main" Requires="p14">
      <p:transition spd="slow" p14:dur="2000" advTm="52809"/>
    </mc:Choice>
    <mc:Fallback>
      <p:transition spd="slow" advTm="52809"/>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3229"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extLst>
    <p:ext uri="{E180D4A7-C9FB-4DFB-919C-405C955672EB}">
      <p14:showEvtLst xmlns:p14="http://schemas.microsoft.com/office/powerpoint/2010/main">
        <p14:playEvt time="7609" objId="2"/>
        <p14:stopEvt time="50931" objId="2"/>
      </p14:showEvtLst>
    </p:ext>
  </p:extLs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2952</TotalTime>
  <Words>1190</Words>
  <Application>Microsoft Office PowerPoint</Application>
  <PresentationFormat>Widescreen</PresentationFormat>
  <Paragraphs>36</Paragraphs>
  <Slides>1</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Arial Black</vt:lpstr>
      <vt:lpstr>Arial Narrow</vt:lpstr>
      <vt:lpstr>Calibri</vt:lpstr>
      <vt:lpstr>Calibri Light</vt:lpstr>
      <vt:lpstr>Wingdings</vt:lpstr>
      <vt:lpstr>Office Theme</vt:lpstr>
      <vt:lpstr>PowerPoint Presentation</vt:lpstr>
    </vt:vector>
  </TitlesOfParts>
  <Company>Morehead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Zachary Alan Mains</dc:creator>
  <cp:lastModifiedBy>abby bray</cp:lastModifiedBy>
  <cp:revision>31</cp:revision>
  <dcterms:created xsi:type="dcterms:W3CDTF">2020-10-28T21:19:40Z</dcterms:created>
  <dcterms:modified xsi:type="dcterms:W3CDTF">2021-04-15T16:24:47Z</dcterms:modified>
</cp:coreProperties>
</file>