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60" r:id="rId4"/>
    <p:sldId id="275" r:id="rId5"/>
    <p:sldId id="261" r:id="rId6"/>
    <p:sldId id="276" r:id="rId7"/>
    <p:sldId id="266" r:id="rId8"/>
    <p:sldId id="264" r:id="rId9"/>
    <p:sldId id="271" r:id="rId10"/>
    <p:sldId id="277" r:id="rId11"/>
    <p:sldId id="262" r:id="rId12"/>
    <p:sldId id="263" r:id="rId13"/>
    <p:sldId id="265" r:id="rId14"/>
    <p:sldId id="267" r:id="rId15"/>
    <p:sldId id="278" r:id="rId16"/>
    <p:sldId id="268" r:id="rId17"/>
    <p:sldId id="269" r:id="rId18"/>
    <p:sldId id="270" r:id="rId19"/>
    <p:sldId id="274" r:id="rId20"/>
    <p:sldId id="279"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896D0E62-F64B-41E7-A173-427B7C9E1304}">
          <p14:sldIdLst>
            <p14:sldId id="256"/>
            <p14:sldId id="257"/>
          </p14:sldIdLst>
        </p14:section>
        <p14:section name="Literature Review" id="{A5788714-1AE5-4054-9572-CA56E07B411C}">
          <p14:sldIdLst>
            <p14:sldId id="260"/>
            <p14:sldId id="275"/>
            <p14:sldId id="261"/>
          </p14:sldIdLst>
        </p14:section>
        <p14:section name="Methodology" id="{3691B3F3-E9D2-48BC-B62D-E23DCB8D3E35}">
          <p14:sldIdLst>
            <p14:sldId id="276"/>
            <p14:sldId id="266"/>
            <p14:sldId id="264"/>
            <p14:sldId id="271"/>
            <p14:sldId id="277"/>
            <p14:sldId id="262"/>
            <p14:sldId id="263"/>
            <p14:sldId id="265"/>
          </p14:sldIdLst>
        </p14:section>
        <p14:section name="Results" id="{A71C4B3A-02F3-4DDC-8066-A8036403FB46}">
          <p14:sldIdLst>
            <p14:sldId id="267"/>
            <p14:sldId id="278"/>
            <p14:sldId id="268"/>
            <p14:sldId id="269"/>
          </p14:sldIdLst>
        </p14:section>
        <p14:section name="Conclusion" id="{F3EB165F-0EBE-4E84-B15A-DCC4A4C82292}">
          <p14:sldIdLst>
            <p14:sldId id="270"/>
            <p14:sldId id="274"/>
            <p14:sldId id="279"/>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son P. Holcomb" initials="JPH" lastIdx="31" clrIdx="0">
    <p:extLst>
      <p:ext uri="{19B8F6BF-5375-455C-9EA6-DF929625EA0E}">
        <p15:presenceInfo xmlns:p15="http://schemas.microsoft.com/office/powerpoint/2012/main" userId="S-1-5-21-798299489-1403934500-1238779560-577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132"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4-15T14:36:18.533" idx="23">
    <p:pos x="5677" y="1639"/>
    <p:text>I think I recognize these numbers as being H-2A data, correct? If so, then you need to be sure to identify that this is specific to the H-2A.</p:text>
    <p:extLst>
      <p:ext uri="{C676402C-5697-4E1C-873F-D02D1690AC5C}">
        <p15:threadingInfo xmlns:p15="http://schemas.microsoft.com/office/powerpoint/2012/main" timeZoneBias="24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2FEAB4-A5EB-4840-BCE3-A81FFA968F68}" type="datetimeFigureOut">
              <a:rPr lang="en-US" smtClean="0"/>
              <a:t>4/16/2021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43821E-6E3A-40A5-9000-29D0712284FC}" type="slidenum">
              <a:rPr lang="en-US" smtClean="0"/>
              <a:t>‹#›</a:t>
            </a:fld>
            <a:endParaRPr lang="en-US"/>
          </a:p>
        </p:txBody>
      </p:sp>
    </p:spTree>
    <p:extLst>
      <p:ext uri="{BB962C8B-B14F-4D97-AF65-F5344CB8AC3E}">
        <p14:creationId xmlns:p14="http://schemas.microsoft.com/office/powerpoint/2010/main" val="3406124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Survey conducted by United States Custom Harvesters Inc.</a:t>
            </a:r>
          </a:p>
        </p:txBody>
      </p:sp>
      <p:sp>
        <p:nvSpPr>
          <p:cNvPr id="4" name="Slide Number Placeholder 3"/>
          <p:cNvSpPr>
            <a:spLocks noGrp="1"/>
          </p:cNvSpPr>
          <p:nvPr>
            <p:ph type="sldNum" sz="quarter" idx="5"/>
          </p:nvPr>
        </p:nvSpPr>
        <p:spPr/>
        <p:txBody>
          <a:bodyPr/>
          <a:lstStyle/>
          <a:p>
            <a:fld id="{FF43821E-6E3A-40A5-9000-29D0712284FC}" type="slidenum">
              <a:rPr lang="en-US" smtClean="0"/>
              <a:t>8</a:t>
            </a:fld>
            <a:endParaRPr lang="en-US"/>
          </a:p>
        </p:txBody>
      </p:sp>
    </p:spTree>
    <p:extLst>
      <p:ext uri="{BB962C8B-B14F-4D97-AF65-F5344CB8AC3E}">
        <p14:creationId xmlns:p14="http://schemas.microsoft.com/office/powerpoint/2010/main" val="3597997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F43821E-6E3A-40A5-9000-29D0712284FC}" type="slidenum">
              <a:rPr lang="en-US" smtClean="0"/>
              <a:t>12</a:t>
            </a:fld>
            <a:endParaRPr lang="en-US"/>
          </a:p>
        </p:txBody>
      </p:sp>
    </p:spTree>
    <p:extLst>
      <p:ext uri="{BB962C8B-B14F-4D97-AF65-F5344CB8AC3E}">
        <p14:creationId xmlns:p14="http://schemas.microsoft.com/office/powerpoint/2010/main" val="32340894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F2EF2881-9A92-4FAA-92F4-E2631AC4C2CE}" type="datetimeFigureOut">
              <a:rPr lang="en-US" smtClean="0"/>
              <a:t>4/16/2021</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104A9412-4EF6-4950-A713-F9398DCC302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3545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2EF2881-9A92-4FAA-92F4-E2631AC4C2CE}" type="datetimeFigureOut">
              <a:rPr lang="en-US" smtClean="0"/>
              <a:t>4/16/2021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4A9412-4EF6-4950-A713-F9398DCC3026}" type="slidenum">
              <a:rPr lang="en-US" smtClean="0"/>
              <a:t>‹#›</a:t>
            </a:fld>
            <a:endParaRPr lang="en-US"/>
          </a:p>
        </p:txBody>
      </p:sp>
    </p:spTree>
    <p:extLst>
      <p:ext uri="{BB962C8B-B14F-4D97-AF65-F5344CB8AC3E}">
        <p14:creationId xmlns:p14="http://schemas.microsoft.com/office/powerpoint/2010/main" val="2080322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EF2881-9A92-4FAA-92F4-E2631AC4C2CE}"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4A9412-4EF6-4950-A713-F9398DCC302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42463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EF2881-9A92-4FAA-92F4-E2631AC4C2CE}"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4A9412-4EF6-4950-A713-F9398DCC302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52753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EF2881-9A92-4FAA-92F4-E2631AC4C2CE}"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4A9412-4EF6-4950-A713-F9398DCC3026}" type="slidenum">
              <a:rPr lang="en-US" smtClean="0"/>
              <a:t>‹#›</a:t>
            </a:fld>
            <a:endParaRPr lang="en-US"/>
          </a:p>
        </p:txBody>
      </p:sp>
    </p:spTree>
    <p:extLst>
      <p:ext uri="{BB962C8B-B14F-4D97-AF65-F5344CB8AC3E}">
        <p14:creationId xmlns:p14="http://schemas.microsoft.com/office/powerpoint/2010/main" val="13338536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EF2881-9A92-4FAA-92F4-E2631AC4C2CE}"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4A9412-4EF6-4950-A713-F9398DCC302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34294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EF2881-9A92-4FAA-92F4-E2631AC4C2CE}"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4A9412-4EF6-4950-A713-F9398DCC302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292249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EF2881-9A92-4FAA-92F4-E2631AC4C2CE}"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4A9412-4EF6-4950-A713-F9398DCC302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551304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EF2881-9A92-4FAA-92F4-E2631AC4C2CE}"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4A9412-4EF6-4950-A713-F9398DCC302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97100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EF2881-9A92-4FAA-92F4-E2631AC4C2CE}"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4A9412-4EF6-4950-A713-F9398DCC3026}" type="slidenum">
              <a:rPr lang="en-US" smtClean="0"/>
              <a:t>‹#›</a:t>
            </a:fld>
            <a:endParaRPr lang="en-US"/>
          </a:p>
        </p:txBody>
      </p:sp>
    </p:spTree>
    <p:extLst>
      <p:ext uri="{BB962C8B-B14F-4D97-AF65-F5344CB8AC3E}">
        <p14:creationId xmlns:p14="http://schemas.microsoft.com/office/powerpoint/2010/main" val="19584035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EF2881-9A92-4FAA-92F4-E2631AC4C2CE}"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4A9412-4EF6-4950-A713-F9398DCC302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52724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2EF2881-9A92-4FAA-92F4-E2631AC4C2CE}" type="datetimeFigureOut">
              <a:rPr lang="en-US" smtClean="0"/>
              <a:t>4/16/2021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4A9412-4EF6-4950-A713-F9398DCC3026}" type="slidenum">
              <a:rPr lang="en-US" smtClean="0"/>
              <a:t>‹#›</a:t>
            </a:fld>
            <a:endParaRPr lang="en-US"/>
          </a:p>
        </p:txBody>
      </p:sp>
    </p:spTree>
    <p:extLst>
      <p:ext uri="{BB962C8B-B14F-4D97-AF65-F5344CB8AC3E}">
        <p14:creationId xmlns:p14="http://schemas.microsoft.com/office/powerpoint/2010/main" val="2339463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2EF2881-9A92-4FAA-92F4-E2631AC4C2CE}" type="datetimeFigureOut">
              <a:rPr lang="en-US" smtClean="0"/>
              <a:t>4/16/2021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04A9412-4EF6-4950-A713-F9398DCC302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47974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2EF2881-9A92-4FAA-92F4-E2631AC4C2CE}" type="datetimeFigureOut">
              <a:rPr lang="en-US" smtClean="0"/>
              <a:t>4/16/2021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04A9412-4EF6-4950-A713-F9398DCC302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92119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EF2881-9A92-4FAA-92F4-E2631AC4C2CE}" type="datetimeFigureOut">
              <a:rPr lang="en-US" smtClean="0"/>
              <a:t>4/16/2021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04A9412-4EF6-4950-A713-F9398DCC3026}" type="slidenum">
              <a:rPr lang="en-US" smtClean="0"/>
              <a:t>‹#›</a:t>
            </a:fld>
            <a:endParaRPr lang="en-US"/>
          </a:p>
        </p:txBody>
      </p:sp>
    </p:spTree>
    <p:extLst>
      <p:ext uri="{BB962C8B-B14F-4D97-AF65-F5344CB8AC3E}">
        <p14:creationId xmlns:p14="http://schemas.microsoft.com/office/powerpoint/2010/main" val="3778312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2EF2881-9A92-4FAA-92F4-E2631AC4C2CE}" type="datetimeFigureOut">
              <a:rPr lang="en-US" smtClean="0"/>
              <a:t>4/16/2021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4A9412-4EF6-4950-A713-F9398DCC302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9602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2EF2881-9A92-4FAA-92F4-E2631AC4C2CE}" type="datetimeFigureOut">
              <a:rPr lang="en-US" smtClean="0"/>
              <a:t>4/16/2021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4A9412-4EF6-4950-A713-F9398DCC3026}" type="slidenum">
              <a:rPr lang="en-US" smtClean="0"/>
              <a:t>‹#›</a:t>
            </a:fld>
            <a:endParaRPr lang="en-US"/>
          </a:p>
        </p:txBody>
      </p:sp>
    </p:spTree>
    <p:extLst>
      <p:ext uri="{BB962C8B-B14F-4D97-AF65-F5344CB8AC3E}">
        <p14:creationId xmlns:p14="http://schemas.microsoft.com/office/powerpoint/2010/main" val="1115508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2EF2881-9A92-4FAA-92F4-E2631AC4C2CE}" type="datetimeFigureOut">
              <a:rPr lang="en-US" smtClean="0"/>
              <a:t>4/16/2021</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04A9412-4EF6-4950-A713-F9398DCC3026}" type="slidenum">
              <a:rPr lang="en-US" smtClean="0"/>
              <a:t>‹#›</a:t>
            </a:fld>
            <a:endParaRPr lang="en-US"/>
          </a:p>
        </p:txBody>
      </p:sp>
    </p:spTree>
    <p:extLst>
      <p:ext uri="{BB962C8B-B14F-4D97-AF65-F5344CB8AC3E}">
        <p14:creationId xmlns:p14="http://schemas.microsoft.com/office/powerpoint/2010/main" val="1293401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7.png"/><Relationship Id="rId5" Type="http://schemas.openxmlformats.org/officeDocument/2006/relationships/image" Target="../media/image10.jpeg"/><Relationship Id="rId4"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1.jp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2.jp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8.jp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hyperlink" Target="https://www.justsecurity.org/69650/timeline-of-the-" TargetMode="External"/><Relationship Id="rId7" Type="http://schemas.openxmlformats.org/officeDocument/2006/relationships/hyperlink" Target="https://travel.state.gov/content/travel/en/News/visas-news/national-interest" TargetMode="External"/><Relationship Id="rId2" Type="http://schemas.openxmlformats.org/officeDocument/2006/relationships/hyperlink" Target="https://www.dol.gov/agencies/eta/foreign-labor/wages/adverse-effect-wage-rates" TargetMode="External"/><Relationship Id="rId1" Type="http://schemas.openxmlformats.org/officeDocument/2006/relationships/slideLayout" Target="../slideLayouts/slideLayout2.xml"/><Relationship Id="rId6" Type="http://schemas.openxmlformats.org/officeDocument/2006/relationships/hyperlink" Target="https://www.thinkglobalhealth.org/article/updated-timeline-coronavirus" TargetMode="External"/><Relationship Id="rId5" Type="http://schemas.openxmlformats.org/officeDocument/2006/relationships/hyperlink" Target="https://doi.org/10.1080/0023656X.2016.1237390" TargetMode="External"/><Relationship Id="rId4" Type="http://schemas.openxmlformats.org/officeDocument/2006/relationships/hyperlink" Target="https://www.epi.org/publication/coronavirus-and-farmworkers-h-2a/#_note7"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comments" Target="../comments/commen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7.pn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72A3E-8F28-4040-978D-4460F51A8FFA}"/>
              </a:ext>
            </a:extLst>
          </p:cNvPr>
          <p:cNvSpPr>
            <a:spLocks noGrp="1"/>
          </p:cNvSpPr>
          <p:nvPr>
            <p:ph type="ctrTitle"/>
          </p:nvPr>
        </p:nvSpPr>
        <p:spPr>
          <a:xfrm>
            <a:off x="2097505" y="1208063"/>
            <a:ext cx="7996989" cy="2358097"/>
          </a:xfrm>
        </p:spPr>
        <p:txBody>
          <a:bodyPr>
            <a:noAutofit/>
          </a:bodyPr>
          <a:lstStyle/>
          <a:p>
            <a:r>
              <a:rPr lang="en-US" sz="3200" b="0" i="0" dirty="0">
                <a:solidFill>
                  <a:srgbClr val="000000"/>
                </a:solidFill>
                <a:effectLst/>
                <a:latin typeface="Arial" panose="020B0604020202020204" pitchFamily="34" charset="0"/>
                <a:cs typeface="Arial" panose="020B0604020202020204" pitchFamily="34" charset="0"/>
              </a:rPr>
              <a:t>Effects of the COVID-19 Pandemic on the United States Custom Grain and Forage Harvesting’s Labor Supply and the 2020 Harvest</a:t>
            </a:r>
            <a:endParaRPr lang="en-US" sz="3200"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0DAAC0A3-B1FA-45A8-9C02-8891D00BE980}"/>
              </a:ext>
            </a:extLst>
          </p:cNvPr>
          <p:cNvSpPr>
            <a:spLocks noGrp="1"/>
          </p:cNvSpPr>
          <p:nvPr>
            <p:ph type="subTitle" idx="1"/>
          </p:nvPr>
        </p:nvSpPr>
        <p:spPr>
          <a:xfrm>
            <a:off x="2694430" y="3740642"/>
            <a:ext cx="6931153" cy="1398286"/>
          </a:xfrm>
        </p:spPr>
        <p:txBody>
          <a:bodyPr/>
          <a:lstStyle/>
          <a:p>
            <a:r>
              <a:rPr lang="en-US" dirty="0"/>
              <a:t>Undergraduate Researcher: Dalton Black</a:t>
            </a:r>
          </a:p>
          <a:p>
            <a:r>
              <a:rPr lang="en-US" dirty="0"/>
              <a:t>Supervisor: Dr. Jason Holcomb</a:t>
            </a:r>
          </a:p>
        </p:txBody>
      </p:sp>
      <p:pic>
        <p:nvPicPr>
          <p:cNvPr id="4" name="Audio 3">
            <a:hlinkClick r:id="" action="ppaction://media"/>
            <a:extLst>
              <a:ext uri="{FF2B5EF4-FFF2-40B4-BE49-F238E27FC236}">
                <a16:creationId xmlns:a16="http://schemas.microsoft.com/office/drawing/2014/main" id="{FD499516-F8EC-4377-95C5-423E8C9F23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1780990641"/>
      </p:ext>
    </p:extLst>
  </p:cSld>
  <p:clrMapOvr>
    <a:masterClrMapping/>
  </p:clrMapOvr>
  <mc:AlternateContent xmlns:mc="http://schemas.openxmlformats.org/markup-compatibility/2006" xmlns:p14="http://schemas.microsoft.com/office/powerpoint/2010/main">
    <mc:Choice Requires="p14">
      <p:transition spd="slow" p14:dur="2000" advTm="21290"/>
    </mc:Choice>
    <mc:Fallback xmlns="">
      <p:transition spd="slow" advTm="212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4E214-392A-4EB9-BAC5-FE0DB2B8205C}"/>
              </a:ext>
            </a:extLst>
          </p:cNvPr>
          <p:cNvSpPr>
            <a:spLocks noGrp="1"/>
          </p:cNvSpPr>
          <p:nvPr>
            <p:ph type="title"/>
          </p:nvPr>
        </p:nvSpPr>
        <p:spPr/>
        <p:txBody>
          <a:bodyPr/>
          <a:lstStyle/>
          <a:p>
            <a:r>
              <a:rPr lang="en-US" dirty="0"/>
              <a:t>2020 Pandemic Timeline</a:t>
            </a:r>
          </a:p>
        </p:txBody>
      </p:sp>
      <p:sp>
        <p:nvSpPr>
          <p:cNvPr id="3" name="Content Placeholder 2">
            <a:extLst>
              <a:ext uri="{FF2B5EF4-FFF2-40B4-BE49-F238E27FC236}">
                <a16:creationId xmlns:a16="http://schemas.microsoft.com/office/drawing/2014/main" id="{1B5639F8-41BE-4D16-90BC-26591074FB81}"/>
              </a:ext>
            </a:extLst>
          </p:cNvPr>
          <p:cNvSpPr>
            <a:spLocks noGrp="1"/>
          </p:cNvSpPr>
          <p:nvPr>
            <p:ph idx="1"/>
          </p:nvPr>
        </p:nvSpPr>
        <p:spPr/>
        <p:txBody>
          <a:bodyPr/>
          <a:lstStyle/>
          <a:p>
            <a:r>
              <a:rPr lang="en-US" dirty="0" smtClean="0"/>
              <a:t>1/20/2020 – China </a:t>
            </a:r>
            <a:r>
              <a:rPr lang="en-US" dirty="0"/>
              <a:t>confirms four deaths due to </a:t>
            </a:r>
            <a:r>
              <a:rPr lang="en-US" dirty="0" smtClean="0"/>
              <a:t>COVID-19</a:t>
            </a:r>
            <a:endParaRPr lang="en-US" dirty="0"/>
          </a:p>
          <a:p>
            <a:pPr lvl="1"/>
            <a:r>
              <a:rPr lang="en-US" dirty="0"/>
              <a:t>South Korea becomes first country besides China to confirm a case of COVID-19.</a:t>
            </a:r>
          </a:p>
          <a:p>
            <a:r>
              <a:rPr lang="en-US" dirty="0" smtClean="0"/>
              <a:t>1/21/2020 – United </a:t>
            </a:r>
            <a:r>
              <a:rPr lang="en-US" dirty="0"/>
              <a:t>States confirms first case of COVID-19</a:t>
            </a:r>
          </a:p>
          <a:p>
            <a:r>
              <a:rPr lang="en-US" dirty="0" smtClean="0"/>
              <a:t>2/5/2020 – The US Centers for Diseas</a:t>
            </a:r>
            <a:r>
              <a:rPr lang="en-US" dirty="0" smtClean="0"/>
              <a:t>e Control (CDC)</a:t>
            </a:r>
            <a:r>
              <a:rPr lang="en-US" dirty="0" smtClean="0"/>
              <a:t> </a:t>
            </a:r>
            <a:r>
              <a:rPr lang="en-US" dirty="0"/>
              <a:t>launches response plan to prevent virus spread. (</a:t>
            </a:r>
            <a:r>
              <a:rPr lang="en-US" dirty="0" err="1"/>
              <a:t>Kantis</a:t>
            </a:r>
            <a:r>
              <a:rPr lang="en-US" dirty="0"/>
              <a:t>, </a:t>
            </a:r>
            <a:r>
              <a:rPr lang="en-US" dirty="0" err="1"/>
              <a:t>Kierman</a:t>
            </a:r>
            <a:r>
              <a:rPr lang="en-US" dirty="0"/>
              <a:t> and </a:t>
            </a:r>
            <a:r>
              <a:rPr lang="en-US" dirty="0" err="1"/>
              <a:t>Bardi</a:t>
            </a:r>
            <a:r>
              <a:rPr lang="en-US" dirty="0"/>
              <a:t> 2021)</a:t>
            </a:r>
          </a:p>
        </p:txBody>
      </p:sp>
      <p:pic>
        <p:nvPicPr>
          <p:cNvPr id="6" name="Audio 5">
            <a:hlinkClick r:id="" action="ppaction://media"/>
            <a:extLst>
              <a:ext uri="{FF2B5EF4-FFF2-40B4-BE49-F238E27FC236}">
                <a16:creationId xmlns:a16="http://schemas.microsoft.com/office/drawing/2014/main" id="{56055B08-2908-428B-8609-05BB42C3F78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1985324611"/>
      </p:ext>
    </p:extLst>
  </p:cSld>
  <p:clrMapOvr>
    <a:masterClrMapping/>
  </p:clrMapOvr>
  <mc:AlternateContent xmlns:mc="http://schemas.openxmlformats.org/markup-compatibility/2006" xmlns:p14="http://schemas.microsoft.com/office/powerpoint/2010/main">
    <mc:Choice Requires="p14">
      <p:transition spd="slow" p14:dur="2000" advTm="30218"/>
    </mc:Choice>
    <mc:Fallback xmlns="">
      <p:transition spd="slow" advTm="302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0E960-7D3E-4C3B-AEA7-E68F8BA75B4C}"/>
              </a:ext>
            </a:extLst>
          </p:cNvPr>
          <p:cNvSpPr>
            <a:spLocks noGrp="1"/>
          </p:cNvSpPr>
          <p:nvPr>
            <p:ph type="title"/>
          </p:nvPr>
        </p:nvSpPr>
        <p:spPr/>
        <p:txBody>
          <a:bodyPr/>
          <a:lstStyle/>
          <a:p>
            <a:r>
              <a:rPr lang="en-US" dirty="0"/>
              <a:t>Partial Travel Ban </a:t>
            </a:r>
            <a:r>
              <a:rPr lang="en-US" dirty="0">
                <a:solidFill>
                  <a:schemeClr val="tx1"/>
                </a:solidFill>
              </a:rPr>
              <a:t>Timeline</a:t>
            </a:r>
          </a:p>
        </p:txBody>
      </p:sp>
      <p:sp>
        <p:nvSpPr>
          <p:cNvPr id="3" name="Content Placeholder 2">
            <a:extLst>
              <a:ext uri="{FF2B5EF4-FFF2-40B4-BE49-F238E27FC236}">
                <a16:creationId xmlns:a16="http://schemas.microsoft.com/office/drawing/2014/main" id="{A28543D8-DB5E-4833-935F-7DE0D9E01799}"/>
              </a:ext>
            </a:extLst>
          </p:cNvPr>
          <p:cNvSpPr>
            <a:spLocks noGrp="1"/>
          </p:cNvSpPr>
          <p:nvPr>
            <p:ph idx="1"/>
          </p:nvPr>
        </p:nvSpPr>
        <p:spPr>
          <a:xfrm>
            <a:off x="1295401" y="2556932"/>
            <a:ext cx="9601196" cy="3676600"/>
          </a:xfrm>
        </p:spPr>
        <p:txBody>
          <a:bodyPr>
            <a:normAutofit fontScale="77500" lnSpcReduction="20000"/>
          </a:bodyPr>
          <a:lstStyle/>
          <a:p>
            <a:r>
              <a:rPr lang="en-US" dirty="0"/>
              <a:t>March 11, 2020 – WHO declares COVID-19 as a “Global Health Emergency</a:t>
            </a:r>
          </a:p>
          <a:p>
            <a:r>
              <a:rPr lang="en-US" dirty="0"/>
              <a:t>March 11, 2020 – The United States imposes a travel ban on European Schengen Area countries (Figure 2) (Goodman &amp; </a:t>
            </a:r>
            <a:r>
              <a:rPr lang="en-US" dirty="0" err="1"/>
              <a:t>Schulkin</a:t>
            </a:r>
            <a:r>
              <a:rPr lang="en-US" dirty="0"/>
              <a:t> 2021)</a:t>
            </a:r>
          </a:p>
          <a:p>
            <a:pPr lvl="1"/>
            <a:r>
              <a:rPr lang="en-US" dirty="0">
                <a:solidFill>
                  <a:schemeClr val="tx1"/>
                </a:solidFill>
              </a:rPr>
              <a:t>The Schengen Area has 26 countries.</a:t>
            </a:r>
          </a:p>
          <a:p>
            <a:pPr lvl="0">
              <a:buClr>
                <a:srgbClr val="83992A"/>
              </a:buClr>
              <a:defRPr/>
            </a:pPr>
            <a:r>
              <a:rPr lang="en-US" dirty="0"/>
              <a:t>March 17, 2020 – President Trump bans travel from the United Kingdom and Ireland</a:t>
            </a:r>
          </a:p>
          <a:p>
            <a:pPr marL="285750" marR="0" lvl="0" indent="-285750" algn="l" defTabSz="457200" rtl="0" eaLnBrk="1" fontAlgn="auto" latinLnBrk="0" hangingPunct="1">
              <a:lnSpc>
                <a:spcPct val="100000"/>
              </a:lnSpc>
              <a:spcBef>
                <a:spcPct val="20000"/>
              </a:spcBef>
              <a:spcAft>
                <a:spcPts val="600"/>
              </a:spcAft>
              <a:buClr>
                <a:srgbClr val="83992A"/>
              </a:buClr>
              <a:buSzPct val="115000"/>
              <a:buFont typeface="Arial"/>
              <a:buChar char="•"/>
              <a:tabLst/>
              <a:defRPr/>
            </a:pPr>
            <a:r>
              <a:rPr lang="en-US" dirty="0"/>
              <a:t>March 17, 2020 – Department of State suspends H-2A interviews for first time applicants from Mexico.</a:t>
            </a:r>
          </a:p>
          <a:p>
            <a:pPr lvl="1">
              <a:buClr>
                <a:srgbClr val="83992A"/>
              </a:buClr>
              <a:defRPr/>
            </a:pPr>
            <a:r>
              <a:rPr lang="en-US" dirty="0"/>
              <a:t>Approximately 90% of all H-2A labor comes from Mexico (Costa &amp; Martin 2020)</a:t>
            </a:r>
          </a:p>
          <a:p>
            <a:pPr>
              <a:buClr>
                <a:srgbClr val="83992A"/>
              </a:buClr>
              <a:defRPr/>
            </a:pPr>
            <a:r>
              <a:rPr lang="en-US" dirty="0"/>
              <a:t>March 18, 2020 – The US resumes processing visas for seasonal workers</a:t>
            </a:r>
          </a:p>
          <a:p>
            <a:r>
              <a:rPr lang="en-US" dirty="0"/>
              <a:t>May 24, 2020 – President Trump bans travel from Brazil</a:t>
            </a:r>
          </a:p>
          <a:p>
            <a:pPr marL="457200" lvl="1" indent="0">
              <a:buNone/>
            </a:pPr>
            <a:endParaRPr lang="en-US" dirty="0"/>
          </a:p>
          <a:p>
            <a:pPr lvl="1"/>
            <a:endParaRPr lang="en-US" dirty="0"/>
          </a:p>
        </p:txBody>
      </p:sp>
      <p:pic>
        <p:nvPicPr>
          <p:cNvPr id="7" name="Audio 6">
            <a:hlinkClick r:id="" action="ppaction://media"/>
            <a:extLst>
              <a:ext uri="{FF2B5EF4-FFF2-40B4-BE49-F238E27FC236}">
                <a16:creationId xmlns:a16="http://schemas.microsoft.com/office/drawing/2014/main" id="{62CB28AA-482A-4490-977C-F7B658EB4B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674878756"/>
      </p:ext>
    </p:extLst>
  </p:cSld>
  <p:clrMapOvr>
    <a:masterClrMapping/>
  </p:clrMapOvr>
  <mc:AlternateContent xmlns:mc="http://schemas.openxmlformats.org/markup-compatibility/2006" xmlns:p14="http://schemas.microsoft.com/office/powerpoint/2010/main">
    <mc:Choice Requires="p14">
      <p:transition spd="slow" p14:dur="2000" advTm="46558"/>
    </mc:Choice>
    <mc:Fallback xmlns="">
      <p:transition spd="slow" advTm="465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BB651F5-5F5C-43C6-AE08-C07027A85AE4}"/>
              </a:ext>
            </a:extLst>
          </p:cNvPr>
          <p:cNvSpPr txBox="1"/>
          <p:nvPr/>
        </p:nvSpPr>
        <p:spPr>
          <a:xfrm>
            <a:off x="7660888" y="1159726"/>
            <a:ext cx="3422748" cy="646331"/>
          </a:xfrm>
          <a:prstGeom prst="rect">
            <a:avLst/>
          </a:prstGeom>
          <a:noFill/>
        </p:spPr>
        <p:txBody>
          <a:bodyPr wrap="square" rtlCol="0">
            <a:spAutoFit/>
          </a:bodyPr>
          <a:lstStyle/>
          <a:p>
            <a:pPr algn="ctr"/>
            <a:r>
              <a:rPr lang="en-US" dirty="0"/>
              <a:t>(European Travel Information &amp; Authorization System 2021)</a:t>
            </a:r>
          </a:p>
        </p:txBody>
      </p:sp>
      <p:pic>
        <p:nvPicPr>
          <p:cNvPr id="1026" name="Picture 2" descr="european-schengen-zon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885" y="607814"/>
            <a:ext cx="6865416" cy="549233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FBB651F5-5F5C-43C6-AE08-C07027A85AE4}"/>
              </a:ext>
            </a:extLst>
          </p:cNvPr>
          <p:cNvSpPr txBox="1"/>
          <p:nvPr/>
        </p:nvSpPr>
        <p:spPr>
          <a:xfrm>
            <a:off x="206446" y="-33453"/>
            <a:ext cx="2057256" cy="584775"/>
          </a:xfrm>
          <a:prstGeom prst="rect">
            <a:avLst/>
          </a:prstGeom>
          <a:noFill/>
        </p:spPr>
        <p:txBody>
          <a:bodyPr wrap="square" rtlCol="0">
            <a:spAutoFit/>
          </a:bodyPr>
          <a:lstStyle/>
          <a:p>
            <a:pPr algn="ctr"/>
            <a:r>
              <a:rPr lang="en-US" sz="3200" dirty="0"/>
              <a:t>Figure 2. </a:t>
            </a:r>
          </a:p>
        </p:txBody>
      </p:sp>
      <p:pic>
        <p:nvPicPr>
          <p:cNvPr id="2" name="Audio 1">
            <a:hlinkClick r:id="" action="ppaction://media"/>
            <a:extLst>
              <a:ext uri="{FF2B5EF4-FFF2-40B4-BE49-F238E27FC236}">
                <a16:creationId xmlns:a16="http://schemas.microsoft.com/office/drawing/2014/main" id="{DACD5622-09A5-4F93-BAF8-8C770043174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738629405"/>
      </p:ext>
    </p:extLst>
  </p:cSld>
  <p:clrMapOvr>
    <a:masterClrMapping/>
  </p:clrMapOvr>
  <mc:AlternateContent xmlns:mc="http://schemas.openxmlformats.org/markup-compatibility/2006" xmlns:p14="http://schemas.microsoft.com/office/powerpoint/2010/main">
    <mc:Choice Requires="p14">
      <p:transition spd="slow" p14:dur="2000" advTm="7802"/>
    </mc:Choice>
    <mc:Fallback xmlns="">
      <p:transition spd="slow" advTm="78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B07FE-88B6-425A-8348-AE19471CCEA6}"/>
              </a:ext>
            </a:extLst>
          </p:cNvPr>
          <p:cNvSpPr>
            <a:spLocks noGrp="1"/>
          </p:cNvSpPr>
          <p:nvPr>
            <p:ph type="title"/>
          </p:nvPr>
        </p:nvSpPr>
        <p:spPr/>
        <p:txBody>
          <a:bodyPr/>
          <a:lstStyle/>
          <a:p>
            <a:r>
              <a:rPr lang="en-US" dirty="0"/>
              <a:t>2020 Harvest Labor Surveys</a:t>
            </a:r>
          </a:p>
        </p:txBody>
      </p:sp>
      <p:sp>
        <p:nvSpPr>
          <p:cNvPr id="3" name="Content Placeholder 2">
            <a:extLst>
              <a:ext uri="{FF2B5EF4-FFF2-40B4-BE49-F238E27FC236}">
                <a16:creationId xmlns:a16="http://schemas.microsoft.com/office/drawing/2014/main" id="{44968492-68E3-4EDB-9F75-D401CBEA01AC}"/>
              </a:ext>
            </a:extLst>
          </p:cNvPr>
          <p:cNvSpPr>
            <a:spLocks noGrp="1"/>
          </p:cNvSpPr>
          <p:nvPr>
            <p:ph idx="1"/>
          </p:nvPr>
        </p:nvSpPr>
        <p:spPr/>
        <p:txBody>
          <a:bodyPr/>
          <a:lstStyle/>
          <a:p>
            <a:r>
              <a:rPr lang="en-US" dirty="0"/>
              <a:t>Dr. Holcomb mailed surveys to 76 USCHI members in February of 2021.</a:t>
            </a:r>
          </a:p>
          <a:p>
            <a:r>
              <a:rPr lang="en-US" dirty="0"/>
              <a:t>18 USCHI members </a:t>
            </a:r>
            <a:r>
              <a:rPr lang="en-US" dirty="0">
                <a:solidFill>
                  <a:schemeClr val="tx1"/>
                </a:solidFill>
              </a:rPr>
              <a:t>responded</a:t>
            </a:r>
          </a:p>
          <a:p>
            <a:r>
              <a:rPr lang="en-US" dirty="0"/>
              <a:t>Questions included topics such as crew size, use of foreign and domestic labor, quality of domestic labor, foreign labor arrival dates, labor shortage, problems caused by the labor shortage, wages paid, and downsizing of operations.</a:t>
            </a:r>
            <a:endParaRPr lang="en-US" strike="sngStrike" dirty="0">
              <a:solidFill>
                <a:srgbClr val="FF0000"/>
              </a:solidFill>
            </a:endParaRPr>
          </a:p>
        </p:txBody>
      </p:sp>
      <p:pic>
        <p:nvPicPr>
          <p:cNvPr id="5" name="Audio 4">
            <a:hlinkClick r:id="" action="ppaction://media"/>
            <a:extLst>
              <a:ext uri="{FF2B5EF4-FFF2-40B4-BE49-F238E27FC236}">
                <a16:creationId xmlns:a16="http://schemas.microsoft.com/office/drawing/2014/main" id="{CA74EA18-303F-46C2-89BD-23893557FFC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1415314601"/>
      </p:ext>
    </p:extLst>
  </p:cSld>
  <p:clrMapOvr>
    <a:masterClrMapping/>
  </p:clrMapOvr>
  <mc:AlternateContent xmlns:mc="http://schemas.openxmlformats.org/markup-compatibility/2006" xmlns:p14="http://schemas.microsoft.com/office/powerpoint/2010/main">
    <mc:Choice Requires="p14">
      <p:transition spd="slow" p14:dur="2000" advTm="34926"/>
    </mc:Choice>
    <mc:Fallback xmlns="">
      <p:transition spd="slow" advTm="349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4DC2D-592D-460E-A2A8-F3F914AC1ACA}"/>
              </a:ext>
            </a:extLst>
          </p:cNvPr>
          <p:cNvSpPr>
            <a:spLocks noGrp="1"/>
          </p:cNvSpPr>
          <p:nvPr>
            <p:ph type="title"/>
          </p:nvPr>
        </p:nvSpPr>
        <p:spPr>
          <a:xfrm>
            <a:off x="1295401" y="625293"/>
            <a:ext cx="9601196" cy="1303867"/>
          </a:xfrm>
        </p:spPr>
        <p:txBody>
          <a:bodyPr/>
          <a:lstStyle/>
          <a:p>
            <a:r>
              <a:rPr lang="en-US" dirty="0"/>
              <a:t>Survey Responses</a:t>
            </a:r>
          </a:p>
        </p:txBody>
      </p:sp>
      <p:sp>
        <p:nvSpPr>
          <p:cNvPr id="3" name="Content Placeholder 2">
            <a:extLst>
              <a:ext uri="{FF2B5EF4-FFF2-40B4-BE49-F238E27FC236}">
                <a16:creationId xmlns:a16="http://schemas.microsoft.com/office/drawing/2014/main" id="{8510DAB3-00C6-4479-954E-547767E8E8C0}"/>
              </a:ext>
            </a:extLst>
          </p:cNvPr>
          <p:cNvSpPr>
            <a:spLocks noGrp="1"/>
          </p:cNvSpPr>
          <p:nvPr>
            <p:ph idx="1"/>
          </p:nvPr>
        </p:nvSpPr>
        <p:spPr>
          <a:xfrm>
            <a:off x="1295401" y="2467723"/>
            <a:ext cx="9601196" cy="3721204"/>
          </a:xfrm>
        </p:spPr>
        <p:txBody>
          <a:bodyPr>
            <a:normAutofit lnSpcReduction="10000"/>
          </a:bodyPr>
          <a:lstStyle/>
          <a:p>
            <a:r>
              <a:rPr lang="en-US" dirty="0"/>
              <a:t>Of the 18 survey respondents</a:t>
            </a:r>
          </a:p>
          <a:p>
            <a:pPr lvl="1"/>
            <a:r>
              <a:rPr lang="en-US" dirty="0"/>
              <a:t>8 reported being short of a total of 39 workers</a:t>
            </a:r>
          </a:p>
          <a:p>
            <a:pPr lvl="2"/>
            <a:r>
              <a:rPr lang="en-US" dirty="0">
                <a:solidFill>
                  <a:schemeClr val="tx1"/>
                </a:solidFill>
              </a:rPr>
              <a:t>Largest was short 10 workers</a:t>
            </a:r>
          </a:p>
          <a:p>
            <a:pPr lvl="1"/>
            <a:r>
              <a:rPr lang="en-US" dirty="0"/>
              <a:t>Several who hired domestic work ran into issues such as:</a:t>
            </a:r>
          </a:p>
          <a:p>
            <a:pPr lvl="2"/>
            <a:r>
              <a:rPr lang="en-US" dirty="0"/>
              <a:t>Inexperience</a:t>
            </a:r>
          </a:p>
          <a:p>
            <a:pPr lvl="2"/>
            <a:r>
              <a:rPr lang="en-US" dirty="0"/>
              <a:t>Damaged Equipment</a:t>
            </a:r>
          </a:p>
          <a:p>
            <a:pPr lvl="2"/>
            <a:r>
              <a:rPr lang="en-US" dirty="0"/>
              <a:t>Alcoholics and drug addicts</a:t>
            </a:r>
          </a:p>
          <a:p>
            <a:pPr lvl="2"/>
            <a:r>
              <a:rPr lang="en-US" dirty="0"/>
              <a:t>Retaining workers (employees leaving in the middle of the night)</a:t>
            </a:r>
          </a:p>
          <a:p>
            <a:pPr lvl="2"/>
            <a:r>
              <a:rPr lang="en-US" dirty="0">
                <a:solidFill>
                  <a:schemeClr val="tx1"/>
                </a:solidFill>
              </a:rPr>
              <a:t>High Turnover </a:t>
            </a:r>
          </a:p>
        </p:txBody>
      </p:sp>
      <p:pic>
        <p:nvPicPr>
          <p:cNvPr id="4" name="Audio 3">
            <a:hlinkClick r:id="" action="ppaction://media"/>
            <a:extLst>
              <a:ext uri="{FF2B5EF4-FFF2-40B4-BE49-F238E27FC236}">
                <a16:creationId xmlns:a16="http://schemas.microsoft.com/office/drawing/2014/main" id="{7E235C2A-6F18-41B1-94B4-6B2BBB496FE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pic>
        <p:nvPicPr>
          <p:cNvPr id="6" name="Picture 5" descr="A group of tractors in a field&#10;&#10;Description automatically generated with low confidence">
            <a:extLst>
              <a:ext uri="{FF2B5EF4-FFF2-40B4-BE49-F238E27FC236}">
                <a16:creationId xmlns:a16="http://schemas.microsoft.com/office/drawing/2014/main" id="{23C1E68B-0841-496A-A843-ECAA5E54735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618071" y="2694687"/>
            <a:ext cx="3009581" cy="2234154"/>
          </a:xfrm>
          <a:prstGeom prst="rect">
            <a:avLst/>
          </a:prstGeom>
        </p:spPr>
      </p:pic>
    </p:spTree>
    <p:extLst>
      <p:ext uri="{BB962C8B-B14F-4D97-AF65-F5344CB8AC3E}">
        <p14:creationId xmlns:p14="http://schemas.microsoft.com/office/powerpoint/2010/main" val="2297823377"/>
      </p:ext>
    </p:extLst>
  </p:cSld>
  <p:clrMapOvr>
    <a:masterClrMapping/>
  </p:clrMapOvr>
  <mc:AlternateContent xmlns:mc="http://schemas.openxmlformats.org/markup-compatibility/2006" xmlns:p14="http://schemas.microsoft.com/office/powerpoint/2010/main">
    <mc:Choice Requires="p14">
      <p:transition spd="slow" p14:dur="2000" advTm="25802"/>
    </mc:Choice>
    <mc:Fallback xmlns="">
      <p:transition spd="slow" advTm="258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BE49F-F81E-499D-AECF-45633E90257C}"/>
              </a:ext>
            </a:extLst>
          </p:cNvPr>
          <p:cNvSpPr>
            <a:spLocks noGrp="1"/>
          </p:cNvSpPr>
          <p:nvPr>
            <p:ph type="title"/>
          </p:nvPr>
        </p:nvSpPr>
        <p:spPr/>
        <p:txBody>
          <a:bodyPr/>
          <a:lstStyle/>
          <a:p>
            <a:r>
              <a:rPr lang="en-US" dirty="0"/>
              <a:t>Survey Responses (</a:t>
            </a:r>
            <a:r>
              <a:rPr lang="en-US" dirty="0" err="1"/>
              <a:t>cont</a:t>
            </a:r>
            <a:r>
              <a:rPr lang="en-US" dirty="0"/>
              <a:t>)</a:t>
            </a:r>
          </a:p>
        </p:txBody>
      </p:sp>
      <p:sp>
        <p:nvSpPr>
          <p:cNvPr id="3" name="Content Placeholder 2">
            <a:extLst>
              <a:ext uri="{FF2B5EF4-FFF2-40B4-BE49-F238E27FC236}">
                <a16:creationId xmlns:a16="http://schemas.microsoft.com/office/drawing/2014/main" id="{2B9B96A6-439F-436E-9252-79AA0F143717}"/>
              </a:ext>
            </a:extLst>
          </p:cNvPr>
          <p:cNvSpPr>
            <a:spLocks noGrp="1"/>
          </p:cNvSpPr>
          <p:nvPr>
            <p:ph idx="1"/>
          </p:nvPr>
        </p:nvSpPr>
        <p:spPr/>
        <p:txBody>
          <a:bodyPr/>
          <a:lstStyle/>
          <a:p>
            <a:r>
              <a:rPr lang="en-US" dirty="0"/>
              <a:t>Employer quote regarding characteristics of worker in 2020:</a:t>
            </a:r>
          </a:p>
          <a:p>
            <a:pPr lvl="1"/>
            <a:r>
              <a:rPr lang="en-US" dirty="0"/>
              <a:t>“</a:t>
            </a:r>
            <a:r>
              <a:rPr lang="en-US" b="0" i="0" dirty="0">
                <a:solidFill>
                  <a:srgbClr val="000000"/>
                </a:solidFill>
                <a:effectLst/>
                <a:latin typeface="Times New Roman" panose="02020603050405020304" pitchFamily="18" charset="0"/>
              </a:rPr>
              <a:t>50 year old Male. Arrived late, total alcoholic, damaged equipment, and was terminated nicely. He then stole a credit card and left”</a:t>
            </a:r>
          </a:p>
          <a:p>
            <a:pPr lvl="1"/>
            <a:r>
              <a:rPr lang="en-US" dirty="0"/>
              <a:t>“</a:t>
            </a:r>
            <a:r>
              <a:rPr lang="en-US" b="0" i="0" dirty="0">
                <a:solidFill>
                  <a:srgbClr val="000000"/>
                </a:solidFill>
                <a:effectLst/>
                <a:latin typeface="Times New Roman" panose="02020603050405020304" pitchFamily="18" charset="0"/>
              </a:rPr>
              <a:t>Hired 2 young men after 9/15 ages 22 and 19 - claimed experience Neither as it turned out had CDLs but did have experience driving trucks. They quit after 2 weeks - did not like getting up early”</a:t>
            </a:r>
            <a:endParaRPr lang="en-US" dirty="0"/>
          </a:p>
        </p:txBody>
      </p:sp>
      <p:pic>
        <p:nvPicPr>
          <p:cNvPr id="4" name="Audio 3">
            <a:hlinkClick r:id="" action="ppaction://media"/>
            <a:extLst>
              <a:ext uri="{FF2B5EF4-FFF2-40B4-BE49-F238E27FC236}">
                <a16:creationId xmlns:a16="http://schemas.microsoft.com/office/drawing/2014/main" id="{D470F06D-77C6-4BFB-B989-C0D3470A204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2164232971"/>
      </p:ext>
    </p:extLst>
  </p:cSld>
  <p:clrMapOvr>
    <a:masterClrMapping/>
  </p:clrMapOvr>
  <mc:AlternateContent xmlns:mc="http://schemas.openxmlformats.org/markup-compatibility/2006" xmlns:p14="http://schemas.microsoft.com/office/powerpoint/2010/main">
    <mc:Choice Requires="p14">
      <p:transition spd="slow" p14:dur="2000" advTm="30942"/>
    </mc:Choice>
    <mc:Fallback xmlns="">
      <p:transition spd="slow" advTm="309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74B2E-F7EA-43EE-83E5-7FCEEDACB0D3}"/>
              </a:ext>
            </a:extLst>
          </p:cNvPr>
          <p:cNvSpPr>
            <a:spLocks noGrp="1"/>
          </p:cNvSpPr>
          <p:nvPr>
            <p:ph type="title"/>
          </p:nvPr>
        </p:nvSpPr>
        <p:spPr/>
        <p:txBody>
          <a:bodyPr/>
          <a:lstStyle/>
          <a:p>
            <a:r>
              <a:rPr lang="en-US" dirty="0"/>
              <a:t>Survey Responses (cont.)</a:t>
            </a:r>
          </a:p>
        </p:txBody>
      </p:sp>
      <p:sp>
        <p:nvSpPr>
          <p:cNvPr id="3" name="Content Placeholder 2">
            <a:extLst>
              <a:ext uri="{FF2B5EF4-FFF2-40B4-BE49-F238E27FC236}">
                <a16:creationId xmlns:a16="http://schemas.microsoft.com/office/drawing/2014/main" id="{FD9745E4-89B7-41B1-A865-144E8DBF4EA0}"/>
              </a:ext>
            </a:extLst>
          </p:cNvPr>
          <p:cNvSpPr>
            <a:spLocks noGrp="1"/>
          </p:cNvSpPr>
          <p:nvPr>
            <p:ph idx="1"/>
          </p:nvPr>
        </p:nvSpPr>
        <p:spPr/>
        <p:txBody>
          <a:bodyPr/>
          <a:lstStyle/>
          <a:p>
            <a:r>
              <a:rPr lang="en-US" dirty="0"/>
              <a:t>Other issues included:</a:t>
            </a:r>
          </a:p>
          <a:p>
            <a:pPr lvl="1"/>
            <a:r>
              <a:rPr lang="en-US" dirty="0"/>
              <a:t>Available workers for full seasons</a:t>
            </a:r>
          </a:p>
          <a:p>
            <a:pPr lvl="1"/>
            <a:r>
              <a:rPr lang="en-US" dirty="0"/>
              <a:t>Last minute hiring (due to unknown future restrictions)</a:t>
            </a:r>
          </a:p>
          <a:p>
            <a:pPr lvl="1"/>
            <a:r>
              <a:rPr lang="en-US" dirty="0"/>
              <a:t>Slowed harvesting</a:t>
            </a:r>
          </a:p>
          <a:p>
            <a:pPr lvl="2"/>
            <a:r>
              <a:rPr lang="en-US" dirty="0"/>
              <a:t>Lack of labor, parked equipment, delayed worker arrival, etc.</a:t>
            </a:r>
          </a:p>
          <a:p>
            <a:pPr lvl="2"/>
            <a:endParaRPr lang="en-US" dirty="0"/>
          </a:p>
        </p:txBody>
      </p:sp>
      <p:pic>
        <p:nvPicPr>
          <p:cNvPr id="4" name="Audio 3">
            <a:hlinkClick r:id="" action="ppaction://media"/>
            <a:extLst>
              <a:ext uri="{FF2B5EF4-FFF2-40B4-BE49-F238E27FC236}">
                <a16:creationId xmlns:a16="http://schemas.microsoft.com/office/drawing/2014/main" id="{D3C41306-89EF-4F13-B350-EF47A0C1B6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pic>
        <p:nvPicPr>
          <p:cNvPr id="6" name="Picture 5" descr="A picture containing grass, sky, green, outdoor&#10;&#10;Description automatically generated">
            <a:extLst>
              <a:ext uri="{FF2B5EF4-FFF2-40B4-BE49-F238E27FC236}">
                <a16:creationId xmlns:a16="http://schemas.microsoft.com/office/drawing/2014/main" id="{F89A6CAF-6EDF-4E67-9337-CD7F82ADDDFB}"/>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862457" y="4200902"/>
            <a:ext cx="2689781" cy="2017336"/>
          </a:xfrm>
          <a:prstGeom prst="rect">
            <a:avLst/>
          </a:prstGeom>
        </p:spPr>
      </p:pic>
    </p:spTree>
    <p:extLst>
      <p:ext uri="{BB962C8B-B14F-4D97-AF65-F5344CB8AC3E}">
        <p14:creationId xmlns:p14="http://schemas.microsoft.com/office/powerpoint/2010/main" val="331727357"/>
      </p:ext>
    </p:extLst>
  </p:cSld>
  <p:clrMapOvr>
    <a:masterClrMapping/>
  </p:clrMapOvr>
  <mc:AlternateContent xmlns:mc="http://schemas.openxmlformats.org/markup-compatibility/2006" xmlns:p14="http://schemas.microsoft.com/office/powerpoint/2010/main">
    <mc:Choice Requires="p14">
      <p:transition spd="slow" p14:dur="2000" advTm="20670"/>
    </mc:Choice>
    <mc:Fallback xmlns="">
      <p:transition spd="slow" advTm="206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D03C3-726D-4736-8C54-6E774A908E96}"/>
              </a:ext>
            </a:extLst>
          </p:cNvPr>
          <p:cNvSpPr>
            <a:spLocks noGrp="1"/>
          </p:cNvSpPr>
          <p:nvPr>
            <p:ph type="title"/>
          </p:nvPr>
        </p:nvSpPr>
        <p:spPr/>
        <p:txBody>
          <a:bodyPr/>
          <a:lstStyle/>
          <a:p>
            <a:r>
              <a:rPr lang="en-US" dirty="0"/>
              <a:t>Details to Note</a:t>
            </a:r>
          </a:p>
        </p:txBody>
      </p:sp>
      <p:sp>
        <p:nvSpPr>
          <p:cNvPr id="3" name="Content Placeholder 2">
            <a:extLst>
              <a:ext uri="{FF2B5EF4-FFF2-40B4-BE49-F238E27FC236}">
                <a16:creationId xmlns:a16="http://schemas.microsoft.com/office/drawing/2014/main" id="{EACCDE3C-40FB-4691-AE3A-3AAA9D2435BC}"/>
              </a:ext>
            </a:extLst>
          </p:cNvPr>
          <p:cNvSpPr>
            <a:spLocks noGrp="1"/>
          </p:cNvSpPr>
          <p:nvPr>
            <p:ph idx="1"/>
          </p:nvPr>
        </p:nvSpPr>
        <p:spPr>
          <a:xfrm>
            <a:off x="1295401" y="2556932"/>
            <a:ext cx="9601196" cy="3652482"/>
          </a:xfrm>
        </p:spPr>
        <p:txBody>
          <a:bodyPr>
            <a:normAutofit fontScale="92500" lnSpcReduction="20000"/>
          </a:bodyPr>
          <a:lstStyle/>
          <a:p>
            <a:r>
              <a:rPr lang="en-US" dirty="0"/>
              <a:t>Majority of those surveyed utilized H-2A visa workers over J-1.</a:t>
            </a:r>
          </a:p>
          <a:p>
            <a:pPr lvl="1"/>
            <a:r>
              <a:rPr lang="en-US" dirty="0"/>
              <a:t>Revealed that in a typical year, 82-84 employees were hired with H-2A visas</a:t>
            </a:r>
          </a:p>
          <a:p>
            <a:pPr lvl="2"/>
            <a:r>
              <a:rPr lang="en-US" dirty="0"/>
              <a:t>Compared to only 22-23 J-1 visa employees.</a:t>
            </a:r>
          </a:p>
          <a:p>
            <a:pPr lvl="1"/>
            <a:r>
              <a:rPr lang="en-US" dirty="0"/>
              <a:t>Those who did not utilize foreign labor cited reasons such as:</a:t>
            </a:r>
            <a:endParaRPr lang="en-US" dirty="0">
              <a:solidFill>
                <a:srgbClr val="FF0000"/>
              </a:solidFill>
            </a:endParaRPr>
          </a:p>
          <a:p>
            <a:pPr lvl="2"/>
            <a:r>
              <a:rPr lang="en-US" dirty="0">
                <a:solidFill>
                  <a:schemeClr val="tx1"/>
                </a:solidFill>
              </a:rPr>
              <a:t>Government oversight- Interview processes, fees, and over 200 visa rules drive employers to hire private agencies for the process. (Holcomb, 2016)</a:t>
            </a:r>
          </a:p>
          <a:p>
            <a:pPr lvl="2"/>
            <a:r>
              <a:rPr lang="en-US" dirty="0">
                <a:solidFill>
                  <a:schemeClr val="tx1"/>
                </a:solidFill>
              </a:rPr>
              <a:t>Cost of Labor- DOL regulates wages for H-2A workers with a program called the Adverse Effect Wage Rate (AEWR). Wages range from $11.81 to over $15 per hour. (DOL, 2021)</a:t>
            </a:r>
          </a:p>
          <a:p>
            <a:pPr lvl="1"/>
            <a:r>
              <a:rPr lang="en-US" dirty="0"/>
              <a:t>Out of all surveyed, 4 respondents had COVID-19 cases.</a:t>
            </a:r>
          </a:p>
          <a:p>
            <a:pPr lvl="2"/>
            <a:r>
              <a:rPr lang="en-US" dirty="0"/>
              <a:t>1 employer reported the entire work crew contracted the virus.</a:t>
            </a:r>
          </a:p>
        </p:txBody>
      </p:sp>
      <p:pic>
        <p:nvPicPr>
          <p:cNvPr id="4" name="Audio 3">
            <a:hlinkClick r:id="" action="ppaction://media"/>
            <a:extLst>
              <a:ext uri="{FF2B5EF4-FFF2-40B4-BE49-F238E27FC236}">
                <a16:creationId xmlns:a16="http://schemas.microsoft.com/office/drawing/2014/main" id="{1E25F4F7-3F3C-4F2D-8C15-853030D6FC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2997258422"/>
      </p:ext>
    </p:extLst>
  </p:cSld>
  <p:clrMapOvr>
    <a:masterClrMapping/>
  </p:clrMapOvr>
  <mc:AlternateContent xmlns:mc="http://schemas.openxmlformats.org/markup-compatibility/2006" xmlns:p14="http://schemas.microsoft.com/office/powerpoint/2010/main">
    <mc:Choice Requires="p14">
      <p:transition spd="slow" p14:dur="2000" advTm="56188"/>
    </mc:Choice>
    <mc:Fallback xmlns="">
      <p:transition spd="slow" advTm="561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33FF4-E0E6-4B11-9A28-E6C0DA9A7B1B}"/>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7598D396-3907-41B7-A6A7-278CCA21D4AB}"/>
              </a:ext>
            </a:extLst>
          </p:cNvPr>
          <p:cNvSpPr>
            <a:spLocks noGrp="1"/>
          </p:cNvSpPr>
          <p:nvPr>
            <p:ph idx="1"/>
          </p:nvPr>
        </p:nvSpPr>
        <p:spPr/>
        <p:txBody>
          <a:bodyPr>
            <a:normAutofit fontScale="92500" lnSpcReduction="20000"/>
          </a:bodyPr>
          <a:lstStyle/>
          <a:p>
            <a:r>
              <a:rPr lang="en-US" dirty="0"/>
              <a:t>Due to the decrease in access to foreign labor,</a:t>
            </a:r>
            <a:r>
              <a:rPr lang="en-US" dirty="0">
                <a:solidFill>
                  <a:schemeClr val="tx1"/>
                </a:solidFill>
              </a:rPr>
              <a:t> harvesting</a:t>
            </a:r>
            <a:r>
              <a:rPr lang="en-US" dirty="0"/>
              <a:t> was slower.</a:t>
            </a:r>
          </a:p>
          <a:p>
            <a:r>
              <a:rPr lang="en-US" dirty="0">
                <a:solidFill>
                  <a:schemeClr val="tx1"/>
                </a:solidFill>
              </a:rPr>
              <a:t>United States domestic labor is unskilled or unwilling to meet the needs of custom harvesting’s labor needs.</a:t>
            </a:r>
          </a:p>
          <a:p>
            <a:pPr lvl="1"/>
            <a:r>
              <a:rPr lang="en-US" dirty="0">
                <a:solidFill>
                  <a:schemeClr val="tx1"/>
                </a:solidFill>
              </a:rPr>
              <a:t>Surveyed employer quoted: “It's too easy to quit and when they do we may never fill the position, the work ethic is not very good in the US anymore, less experienced help is usually US residents. </a:t>
            </a:r>
          </a:p>
          <a:p>
            <a:r>
              <a:rPr lang="en-US" dirty="0"/>
              <a:t>H-2A worker programs add </a:t>
            </a:r>
            <a:r>
              <a:rPr lang="en-US" dirty="0" smtClean="0"/>
              <a:t>financial and other </a:t>
            </a:r>
            <a:r>
              <a:rPr lang="en-US" dirty="0"/>
              <a:t>burdens on custom harvesting employers.</a:t>
            </a:r>
          </a:p>
          <a:p>
            <a:pPr lvl="1"/>
            <a:r>
              <a:rPr lang="en-US" dirty="0"/>
              <a:t>Most employers want simplified processing and </a:t>
            </a:r>
            <a:r>
              <a:rPr lang="en-US" dirty="0" smtClean="0"/>
              <a:t>lower costs </a:t>
            </a:r>
            <a:r>
              <a:rPr lang="en-US" dirty="0"/>
              <a:t>for nonimmigrant visa programs.</a:t>
            </a:r>
          </a:p>
        </p:txBody>
      </p:sp>
      <p:pic>
        <p:nvPicPr>
          <p:cNvPr id="6" name="Audio 5">
            <a:hlinkClick r:id="" action="ppaction://media"/>
            <a:extLst>
              <a:ext uri="{FF2B5EF4-FFF2-40B4-BE49-F238E27FC236}">
                <a16:creationId xmlns:a16="http://schemas.microsoft.com/office/drawing/2014/main" id="{AAD00414-C914-4B47-B659-EAD6FAD3434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2047382266"/>
      </p:ext>
    </p:extLst>
  </p:cSld>
  <p:clrMapOvr>
    <a:masterClrMapping/>
  </p:clrMapOvr>
  <mc:AlternateContent xmlns:mc="http://schemas.openxmlformats.org/markup-compatibility/2006" xmlns:p14="http://schemas.microsoft.com/office/powerpoint/2010/main">
    <mc:Choice Requires="p14">
      <p:transition spd="slow" p14:dur="2000" advTm="35101"/>
    </mc:Choice>
    <mc:Fallback xmlns="">
      <p:transition spd="slow" advTm="351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3E098-966C-412C-8377-85581CF55AF4}"/>
              </a:ext>
            </a:extLst>
          </p:cNvPr>
          <p:cNvSpPr>
            <a:spLocks noGrp="1"/>
          </p:cNvSpPr>
          <p:nvPr>
            <p:ph type="title"/>
          </p:nvPr>
        </p:nvSpPr>
        <p:spPr/>
        <p:txBody>
          <a:bodyPr/>
          <a:lstStyle/>
          <a:p>
            <a:r>
              <a:rPr lang="en-US" dirty="0"/>
              <a:t>Conclusion (cont.)</a:t>
            </a:r>
          </a:p>
        </p:txBody>
      </p:sp>
      <p:sp>
        <p:nvSpPr>
          <p:cNvPr id="3" name="Content Placeholder 2">
            <a:extLst>
              <a:ext uri="{FF2B5EF4-FFF2-40B4-BE49-F238E27FC236}">
                <a16:creationId xmlns:a16="http://schemas.microsoft.com/office/drawing/2014/main" id="{3F48AF1A-87FA-4840-89AA-FC445C511E16}"/>
              </a:ext>
            </a:extLst>
          </p:cNvPr>
          <p:cNvSpPr>
            <a:spLocks noGrp="1"/>
          </p:cNvSpPr>
          <p:nvPr>
            <p:ph idx="1"/>
          </p:nvPr>
        </p:nvSpPr>
        <p:spPr/>
        <p:txBody>
          <a:bodyPr>
            <a:normAutofit/>
          </a:bodyPr>
          <a:lstStyle/>
          <a:p>
            <a:r>
              <a:rPr lang="en-US" dirty="0">
                <a:solidFill>
                  <a:schemeClr val="tx1"/>
                </a:solidFill>
              </a:rPr>
              <a:t>U.S harvesting for grain and forage may be vulnerable in 2021 due to restrictions. (2021c)</a:t>
            </a:r>
          </a:p>
          <a:p>
            <a:pPr lvl="1"/>
            <a:r>
              <a:rPr lang="en-US" dirty="0"/>
              <a:t>Less travel from other countries</a:t>
            </a:r>
          </a:p>
          <a:p>
            <a:pPr lvl="1"/>
            <a:r>
              <a:rPr lang="en-US" dirty="0"/>
              <a:t>Backup on USCIS and DOS interviews can delay 2021 applications</a:t>
            </a:r>
          </a:p>
          <a:p>
            <a:pPr lvl="1"/>
            <a:r>
              <a:rPr lang="en-US" dirty="0"/>
              <a:t>Workers unemployed in 2020 find other employment within their home countries</a:t>
            </a:r>
          </a:p>
          <a:p>
            <a:pPr lvl="1"/>
            <a:r>
              <a:rPr lang="en-US" dirty="0"/>
              <a:t>This could easily change with ease of restrictions for future visa applicants.</a:t>
            </a:r>
          </a:p>
        </p:txBody>
      </p:sp>
      <p:pic>
        <p:nvPicPr>
          <p:cNvPr id="10" name="Audio 9">
            <a:hlinkClick r:id="" action="ppaction://media"/>
            <a:extLst>
              <a:ext uri="{FF2B5EF4-FFF2-40B4-BE49-F238E27FC236}">
                <a16:creationId xmlns:a16="http://schemas.microsoft.com/office/drawing/2014/main" id="{03E24AC2-135C-4722-A576-7DB22D4749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3474793048"/>
      </p:ext>
    </p:extLst>
  </p:cSld>
  <p:clrMapOvr>
    <a:masterClrMapping/>
  </p:clrMapOvr>
  <mc:AlternateContent xmlns:mc="http://schemas.openxmlformats.org/markup-compatibility/2006" xmlns:p14="http://schemas.microsoft.com/office/powerpoint/2010/main">
    <mc:Choice Requires="p14">
      <p:transition spd="slow" p14:dur="2000" advTm="32474"/>
    </mc:Choice>
    <mc:Fallback xmlns="">
      <p:transition spd="slow" advTm="324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EADCD-F88D-4A7E-8F6D-CA912610F621}"/>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5F6AAC41-3932-4777-8A96-15CB201F73E8}"/>
              </a:ext>
            </a:extLst>
          </p:cNvPr>
          <p:cNvSpPr>
            <a:spLocks noGrp="1"/>
          </p:cNvSpPr>
          <p:nvPr>
            <p:ph idx="1"/>
          </p:nvPr>
        </p:nvSpPr>
        <p:spPr/>
        <p:txBody>
          <a:bodyPr>
            <a:normAutofit fontScale="92500" lnSpcReduction="10000"/>
          </a:bodyPr>
          <a:lstStyle/>
          <a:p>
            <a:r>
              <a:rPr lang="en-US" dirty="0">
                <a:solidFill>
                  <a:schemeClr val="tx1"/>
                </a:solidFill>
              </a:rPr>
              <a:t>COVID-19 disruption to immigration to the United States and around the world. (Holcomb 2021)</a:t>
            </a:r>
          </a:p>
          <a:p>
            <a:r>
              <a:rPr lang="en-US" dirty="0">
                <a:solidFill>
                  <a:schemeClr val="tx1"/>
                </a:solidFill>
              </a:rPr>
              <a:t>With that disruption, H2-A &amp; J-1 visa workers were affected.(Holcomb 2021b) </a:t>
            </a:r>
          </a:p>
          <a:p>
            <a:r>
              <a:rPr lang="en-US" dirty="0">
                <a:solidFill>
                  <a:schemeClr val="tx1"/>
                </a:solidFill>
              </a:rPr>
              <a:t>Grain and forage harvesters utilize H2-A &amp; J-1 workers (ERS 2021; Holcomb 2016)</a:t>
            </a:r>
          </a:p>
          <a:p>
            <a:r>
              <a:rPr lang="en-US" dirty="0"/>
              <a:t>Research was conducted to </a:t>
            </a:r>
            <a:r>
              <a:rPr lang="en-US" dirty="0">
                <a:solidFill>
                  <a:schemeClr val="tx1"/>
                </a:solidFill>
              </a:rPr>
              <a:t>determine</a:t>
            </a:r>
            <a:r>
              <a:rPr lang="en-US" dirty="0"/>
              <a:t> the effects of travel bans and the delayed processing of these visas</a:t>
            </a:r>
            <a:r>
              <a:rPr lang="en-US" dirty="0">
                <a:solidFill>
                  <a:schemeClr val="tx1"/>
                </a:solidFill>
              </a:rPr>
              <a:t>, and how this affected the 2020 harvest</a:t>
            </a:r>
            <a:r>
              <a:rPr lang="en-US" dirty="0"/>
              <a:t>.</a:t>
            </a:r>
          </a:p>
          <a:p>
            <a:endParaRPr lang="en-US" dirty="0"/>
          </a:p>
        </p:txBody>
      </p:sp>
      <p:pic>
        <p:nvPicPr>
          <p:cNvPr id="5" name="Audio 4">
            <a:hlinkClick r:id="" action="ppaction://media"/>
            <a:extLst>
              <a:ext uri="{FF2B5EF4-FFF2-40B4-BE49-F238E27FC236}">
                <a16:creationId xmlns:a16="http://schemas.microsoft.com/office/drawing/2014/main" id="{6135EC3D-CCBF-48EF-B0B2-7EAA0117FA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pic>
        <p:nvPicPr>
          <p:cNvPr id="7" name="Picture 6" descr="Combine Harvesting Wheat">
            <a:extLst>
              <a:ext uri="{FF2B5EF4-FFF2-40B4-BE49-F238E27FC236}">
                <a16:creationId xmlns:a16="http://schemas.microsoft.com/office/drawing/2014/main" id="{869F3019-4EA9-4481-9542-49E5B4C21402}"/>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295401" y="679864"/>
            <a:ext cx="2322136" cy="1741602"/>
          </a:xfrm>
          <a:prstGeom prst="rect">
            <a:avLst/>
          </a:prstGeom>
        </p:spPr>
      </p:pic>
    </p:spTree>
    <p:extLst>
      <p:ext uri="{BB962C8B-B14F-4D97-AF65-F5344CB8AC3E}">
        <p14:creationId xmlns:p14="http://schemas.microsoft.com/office/powerpoint/2010/main" val="1003540915"/>
      </p:ext>
    </p:extLst>
  </p:cSld>
  <p:clrMapOvr>
    <a:masterClrMapping/>
  </p:clrMapOvr>
  <mc:AlternateContent xmlns:mc="http://schemas.openxmlformats.org/markup-compatibility/2006" xmlns:p14="http://schemas.microsoft.com/office/powerpoint/2010/main">
    <mc:Choice Requires="p14">
      <p:transition spd="slow" p14:dur="2000" advTm="37286"/>
    </mc:Choice>
    <mc:Fallback xmlns="">
      <p:transition spd="slow" advTm="372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18F6A-0CEF-48D6-95C4-3B9050FB803F}"/>
              </a:ext>
            </a:extLst>
          </p:cNvPr>
          <p:cNvSpPr>
            <a:spLocks noGrp="1"/>
          </p:cNvSpPr>
          <p:nvPr>
            <p:ph type="title"/>
          </p:nvPr>
        </p:nvSpPr>
        <p:spPr/>
        <p:txBody>
          <a:bodyPr/>
          <a:lstStyle/>
          <a:p>
            <a:r>
              <a:rPr lang="en-US" dirty="0"/>
              <a:t>Works Cited</a:t>
            </a:r>
          </a:p>
        </p:txBody>
      </p:sp>
      <p:sp>
        <p:nvSpPr>
          <p:cNvPr id="3" name="Content Placeholder 2">
            <a:extLst>
              <a:ext uri="{FF2B5EF4-FFF2-40B4-BE49-F238E27FC236}">
                <a16:creationId xmlns:a16="http://schemas.microsoft.com/office/drawing/2014/main" id="{2D00FD67-E166-4605-83C3-4C61CD5151E1}"/>
              </a:ext>
            </a:extLst>
          </p:cNvPr>
          <p:cNvSpPr>
            <a:spLocks noGrp="1"/>
          </p:cNvSpPr>
          <p:nvPr>
            <p:ph idx="1"/>
          </p:nvPr>
        </p:nvSpPr>
        <p:spPr>
          <a:xfrm>
            <a:off x="1295401" y="2556931"/>
            <a:ext cx="9601196" cy="3673747"/>
          </a:xfrm>
        </p:spPr>
        <p:txBody>
          <a:bodyPr>
            <a:normAutofit fontScale="47500" lnSpcReduction="20000"/>
          </a:bodyPr>
          <a:lstStyle/>
          <a:p>
            <a:pPr marL="360045" marR="0" indent="-360045"/>
            <a:r>
              <a:rPr lang="en-US" sz="1800" dirty="0">
                <a:solidFill>
                  <a:schemeClr val="tx1"/>
                </a:solidFill>
                <a:effectLst/>
                <a:latin typeface="Times New Roman" panose="02020603050405020304" pitchFamily="18" charset="0"/>
                <a:ea typeface="Times New Roman" panose="02020603050405020304" pitchFamily="18" charset="0"/>
              </a:rPr>
              <a:t>Charlton, D., and M. Castillo. 2020. Potential Impacts of a Pandemic on the US Farm Labor Market. Wiley Online Library. Available from: https://onlinelibrary.wiley.com/doi/full/10.1002/aepp.13105 </a:t>
            </a:r>
          </a:p>
          <a:p>
            <a:pPr marL="0" marR="0"/>
            <a:r>
              <a:rPr lang="en-US" sz="1800" dirty="0">
                <a:solidFill>
                  <a:schemeClr val="tx1"/>
                </a:solidFill>
                <a:effectLst/>
                <a:latin typeface="Times New Roman" panose="02020603050405020304" pitchFamily="18" charset="0"/>
                <a:ea typeface="Times New Roman" panose="02020603050405020304" pitchFamily="18" charset="0"/>
              </a:rPr>
              <a:t>DOL. 2021. Adverse Effect Wage Rates. U.S. Department of Labor Seal. Available from:										 </a:t>
            </a:r>
            <a:r>
              <a:rPr lang="en-US" sz="1800" strike="noStrike" dirty="0">
                <a:solidFill>
                  <a:schemeClr val="tx1"/>
                </a:solidFill>
                <a:effectLst/>
                <a:latin typeface="Times New Roman" panose="02020603050405020304" pitchFamily="18" charset="0"/>
                <a:ea typeface="Times New Roman" panose="02020603050405020304" pitchFamily="18" charset="0"/>
                <a:hlinkClick r:id="rId2">
                  <a:extLst>
                    <a:ext uri="{A12FA001-AC4F-418D-AE19-62706E023703}">
                      <ahyp:hlinkClr xmlns:ahyp="http://schemas.microsoft.com/office/drawing/2018/hyperlinkcolor" xmlns="" val="tx"/>
                    </a:ext>
                  </a:extLst>
                </a:hlinkClick>
              </a:rPr>
              <a:t>https://www.dol.gov/agencies/eta/foreign-labor/wages/adverse-effect-wage-rates</a:t>
            </a:r>
            <a:r>
              <a:rPr lang="en-US" sz="1800" dirty="0">
                <a:solidFill>
                  <a:schemeClr val="tx1"/>
                </a:solidFill>
                <a:effectLst/>
                <a:latin typeface="Times New Roman" panose="02020603050405020304" pitchFamily="18" charset="0"/>
                <a:ea typeface="Times New Roman" panose="02020603050405020304" pitchFamily="18" charset="0"/>
              </a:rPr>
              <a:t> </a:t>
            </a:r>
          </a:p>
          <a:p>
            <a:pPr marL="0" marR="0"/>
            <a:r>
              <a:rPr lang="en-US" sz="1800" dirty="0">
                <a:solidFill>
                  <a:schemeClr val="tx1"/>
                </a:solidFill>
                <a:effectLst/>
                <a:latin typeface="Times New Roman" panose="02020603050405020304" pitchFamily="18" charset="0"/>
                <a:ea typeface="Times New Roman" panose="02020603050405020304" pitchFamily="18" charset="0"/>
              </a:rPr>
              <a:t>Goodman, R., and D. </a:t>
            </a:r>
            <a:r>
              <a:rPr lang="en-US" sz="1800" dirty="0" err="1">
                <a:solidFill>
                  <a:schemeClr val="tx1"/>
                </a:solidFill>
                <a:effectLst/>
                <a:latin typeface="Times New Roman" panose="02020603050405020304" pitchFamily="18" charset="0"/>
                <a:ea typeface="Times New Roman" panose="02020603050405020304" pitchFamily="18" charset="0"/>
              </a:rPr>
              <a:t>Schulkin</a:t>
            </a:r>
            <a:r>
              <a:rPr lang="en-US" sz="1800" dirty="0">
                <a:solidFill>
                  <a:schemeClr val="tx1"/>
                </a:solidFill>
                <a:effectLst/>
                <a:latin typeface="Times New Roman" panose="02020603050405020304" pitchFamily="18" charset="0"/>
                <a:ea typeface="Times New Roman" panose="02020603050405020304" pitchFamily="18" charset="0"/>
              </a:rPr>
              <a:t>. 2020. Timeline of the Coronavirus Pandemic and U.S. Response. 											Just Security. Available from: </a:t>
            </a:r>
            <a:r>
              <a:rPr lang="en-US" sz="1800" strike="noStrike" dirty="0">
                <a:solidFill>
                  <a:schemeClr val="tx1"/>
                </a:solidFill>
                <a:effectLst/>
                <a:latin typeface="Times New Roman" panose="02020603050405020304" pitchFamily="18" charset="0"/>
                <a:ea typeface="Times New Roman" panose="02020603050405020304" pitchFamily="18" charset="0"/>
                <a:hlinkClick r:id="rId3">
                  <a:extLst>
                    <a:ext uri="{A12FA001-AC4F-418D-AE19-62706E023703}">
                      <ahyp:hlinkClr xmlns:ahyp="http://schemas.microsoft.com/office/drawing/2018/hyperlinkcolor" xmlns="" val="tx"/>
                    </a:ext>
                  </a:extLst>
                </a:hlinkClick>
              </a:rPr>
              <a:t>https://www.justsecurity.org/69650/timeline-of-the-</a:t>
            </a:r>
            <a:r>
              <a:rPr lang="en-US" sz="1800" dirty="0">
                <a:solidFill>
                  <a:schemeClr val="tx1"/>
                </a:solidFill>
                <a:effectLst/>
                <a:latin typeface="Times New Roman" panose="02020603050405020304" pitchFamily="18" charset="0"/>
                <a:ea typeface="Times New Roman" panose="02020603050405020304" pitchFamily="18" charset="0"/>
              </a:rPr>
              <a:t>coronavirus-pandemic-and-u-s-response/ </a:t>
            </a:r>
          </a:p>
          <a:p>
            <a:pPr marL="360045" marR="0" indent="-360045"/>
            <a:r>
              <a:rPr lang="en-US" sz="1800" dirty="0">
                <a:solidFill>
                  <a:schemeClr val="tx1"/>
                </a:solidFill>
                <a:effectLst/>
                <a:latin typeface="Times New Roman" panose="02020603050405020304" pitchFamily="18" charset="0"/>
                <a:ea typeface="Times New Roman" panose="02020603050405020304" pitchFamily="18" charset="0"/>
              </a:rPr>
              <a:t>Costa, D., and P. Martin. 2020. Coronavirus and farmworkers: Farm employment, safety issues, and the H-2A guestworker program.						 Economic Policy Institute. Available from: </a:t>
            </a:r>
            <a:r>
              <a:rPr lang="en-US" sz="1800" strike="noStrike" dirty="0">
                <a:solidFill>
                  <a:schemeClr val="tx1"/>
                </a:solidFill>
                <a:effectLst/>
                <a:latin typeface="Times New Roman" panose="02020603050405020304" pitchFamily="18" charset="0"/>
                <a:ea typeface="Times New Roman" panose="02020603050405020304" pitchFamily="18" charset="0"/>
                <a:hlinkClick r:id="rId4">
                  <a:extLst>
                    <a:ext uri="{A12FA001-AC4F-418D-AE19-62706E023703}">
                      <ahyp:hlinkClr xmlns:ahyp="http://schemas.microsoft.com/office/drawing/2018/hyperlinkcolor" xmlns="" val="tx"/>
                    </a:ext>
                  </a:extLst>
                </a:hlinkClick>
              </a:rPr>
              <a:t>https://www.epi.org/publication/coronavirus-and-farmworkers-h-2a/#_note7</a:t>
            </a:r>
            <a:r>
              <a:rPr lang="en-US" sz="1800" dirty="0">
                <a:solidFill>
                  <a:schemeClr val="tx1"/>
                </a:solidFill>
                <a:effectLst/>
                <a:latin typeface="Times New Roman" panose="02020603050405020304" pitchFamily="18" charset="0"/>
                <a:ea typeface="Times New Roman" panose="02020603050405020304" pitchFamily="18" charset="0"/>
              </a:rPr>
              <a:t> </a:t>
            </a:r>
          </a:p>
          <a:p>
            <a:pPr marL="0" marR="0" lvl="0" indent="-285750" algn="l" defTabSz="457200" rtl="0" eaLnBrk="1" fontAlgn="auto" latinLnBrk="0" hangingPunct="1">
              <a:lnSpc>
                <a:spcPct val="107000"/>
              </a:lnSpc>
              <a:spcBef>
                <a:spcPts val="0"/>
              </a:spcBef>
              <a:spcAft>
                <a:spcPts val="800"/>
              </a:spcAft>
              <a:buClr>
                <a:srgbClr val="83992A"/>
              </a:buClr>
              <a:buSzPct val="115000"/>
              <a:buFont typeface="Arial"/>
              <a:buChar char="•"/>
              <a:tabLst/>
              <a:defRPr/>
            </a:pPr>
            <a:r>
              <a:rPr kumimoji="0" lang="en-US" sz="1800" b="0" i="0" u="none" strike="noStrike" kern="1200" cap="none" spc="0" normalizeH="0" baseline="0" noProof="0" dirty="0">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rPr>
              <a:t>Guadagno, Lorenzo. 2020. “Migrants and the COVID-19 Pandemic an Initial Analysis.”</a:t>
            </a:r>
            <a:r>
              <a:rPr lang="en-US" sz="1800" dirty="0">
                <a:solidFill>
                  <a:prstClr val="black">
                    <a:lumMod val="85000"/>
                    <a:lumOff val="15000"/>
                  </a:prstClr>
                </a:solidFill>
                <a:latin typeface="Times New Roman" panose="02020603050405020304" pitchFamily="18" charset="0"/>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rPr>
              <a:t>https://publications.iom.int/system/files/pdf/mrs-60.pdf.</a:t>
            </a:r>
            <a:endParaRPr kumimoji="0" lang="en-US" sz="18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85750" algn="l" defTabSz="457200" rtl="0" eaLnBrk="1" fontAlgn="auto" latinLnBrk="0" hangingPunct="1">
              <a:lnSpc>
                <a:spcPct val="107000"/>
              </a:lnSpc>
              <a:spcBef>
                <a:spcPts val="0"/>
              </a:spcBef>
              <a:spcAft>
                <a:spcPts val="800"/>
              </a:spcAft>
              <a:buClr>
                <a:srgbClr val="83992A"/>
              </a:buClr>
              <a:buSzPct val="115000"/>
              <a:buFont typeface="Arial"/>
              <a:buChar char="•"/>
              <a:tabLst/>
              <a:defRPr/>
            </a:pPr>
            <a:r>
              <a:rPr kumimoji="0" lang="en-US" sz="1800" b="0" i="0" u="none" strike="noStrike" kern="1200" cap="none" spc="0" normalizeH="0" baseline="0" noProof="0" dirty="0">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rPr>
              <a:t>Holcomb, Jason Patrick. 2016. “Great Plains Harvest: Evolution of the US Public Employment		 								Service, Transnational Labor, and Nonimmigrant Visas.” </a:t>
            </a:r>
            <a:r>
              <a:rPr kumimoji="0" lang="en-US" sz="1800" b="0" i="1" u="none" strike="noStrike" kern="1200" cap="none" spc="0" normalizeH="0" baseline="0" noProof="0" dirty="0">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rPr>
              <a:t>Labor History</a:t>
            </a:r>
            <a:r>
              <a:rPr kumimoji="0" lang="en-US" sz="1800" b="0" i="0" u="none" strike="noStrike" kern="1200" cap="none" spc="0" normalizeH="0" baseline="0" noProof="0" dirty="0">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rPr>
              <a:t> 57 (5): 649–70.</a:t>
            </a:r>
            <a:r>
              <a:rPr lang="en-US" sz="1800" dirty="0">
                <a:solidFill>
                  <a:prstClr val="black">
                    <a:lumMod val="85000"/>
                    <a:lumOff val="15000"/>
                  </a:prstClr>
                </a:solidFill>
                <a:latin typeface="Times New Roman" panose="02020603050405020304" pitchFamily="18" charset="0"/>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hlinkClick r:id="rId5"/>
              </a:rPr>
              <a:t>https://doi.org/10.1080/0023656X.2016.1237390</a:t>
            </a:r>
            <a:r>
              <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18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85750" algn="l" defTabSz="457200" rtl="0" eaLnBrk="1" fontAlgn="auto" latinLnBrk="0" hangingPunct="1">
              <a:lnSpc>
                <a:spcPct val="107000"/>
              </a:lnSpc>
              <a:spcBef>
                <a:spcPts val="0"/>
              </a:spcBef>
              <a:spcAft>
                <a:spcPts val="800"/>
              </a:spcAft>
              <a:buClr>
                <a:srgbClr val="83992A"/>
              </a:buClr>
              <a:buSzPct val="115000"/>
              <a:buFont typeface="Arial"/>
              <a:buChar char="•"/>
              <a:tabLst/>
              <a:defRPr/>
            </a:pPr>
            <a:r>
              <a:rPr kumimoji="0" lang="en-US" sz="1800" b="0" i="0" u="none" strike="noStrike" kern="1200" cap="none" spc="0" normalizeH="0" baseline="0" noProof="0" dirty="0">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rPr>
              <a:t>Holcomb, J. 2021. Effects of the COVID-19 Pandemic on the United States Custom Grain and Forage Harvesting’s Labor Supply and the 2020 Harvest. </a:t>
            </a:r>
            <a:endParaRPr kumimoji="0" lang="en-US" sz="18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285750" algn="l" defTabSz="457200" rtl="0" eaLnBrk="1" fontAlgn="auto" latinLnBrk="0" hangingPunct="1">
              <a:lnSpc>
                <a:spcPct val="107000"/>
              </a:lnSpc>
              <a:spcBef>
                <a:spcPts val="0"/>
              </a:spcBef>
              <a:spcAft>
                <a:spcPts val="800"/>
              </a:spcAft>
              <a:buClr>
                <a:srgbClr val="83992A"/>
              </a:buClr>
              <a:buSzPct val="115000"/>
              <a:buFont typeface="Arial"/>
              <a:buChar char="•"/>
              <a:tabLst/>
              <a:defRPr/>
            </a:pPr>
            <a:r>
              <a:rPr kumimoji="0" lang="en-US" sz="1800" b="0" i="0" u="none" strike="noStrike" kern="1200" cap="none" spc="0" normalizeH="0" baseline="0" noProof="0" dirty="0" err="1">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rPr>
              <a:t>Kantis</a:t>
            </a:r>
            <a:r>
              <a:rPr kumimoji="0" lang="en-US" sz="1800" b="0" i="0" u="none" strike="noStrike" kern="1200" cap="none" spc="0" normalizeH="0" baseline="0" noProof="0" dirty="0">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rPr>
              <a:t>, Caroline, Samantha Kiernan, and Jason Socrates </a:t>
            </a:r>
            <a:r>
              <a:rPr kumimoji="0" lang="en-US" sz="1800" b="0" i="0" u="none" strike="noStrike" kern="1200" cap="none" spc="0" normalizeH="0" baseline="0" noProof="0" dirty="0" err="1">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rPr>
              <a:t>Bardi</a:t>
            </a:r>
            <a:r>
              <a:rPr kumimoji="0" lang="en-US" sz="1800" b="0" i="0" u="none" strike="noStrike" kern="1200" cap="none" spc="0" normalizeH="0" baseline="0" noProof="0" dirty="0">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rPr>
              <a:t>. 2021. “UPDATED: Timeline of</a:t>
            </a:r>
            <a:r>
              <a:rPr lang="en-US" sz="1800" dirty="0">
                <a:solidFill>
                  <a:prstClr val="black">
                    <a:lumMod val="85000"/>
                    <a:lumOff val="15000"/>
                  </a:prstClr>
                </a:solidFill>
                <a:latin typeface="Times New Roman" panose="02020603050405020304" pitchFamily="18" charset="0"/>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rPr>
              <a:t>the Coronavirus | Think Global Health.” 						Council on Foreign Relations. January 15, 2021.</a:t>
            </a:r>
            <a:r>
              <a:rPr lang="en-US" sz="1800" dirty="0">
                <a:solidFill>
                  <a:prstClr val="black">
                    <a:lumMod val="85000"/>
                    <a:lumOff val="15000"/>
                  </a:prstClr>
                </a:solidFill>
                <a:latin typeface="Times New Roman" panose="02020603050405020304" pitchFamily="18" charset="0"/>
                <a:ea typeface="Calibri" panose="020F0502020204030204" pitchFamily="34" charset="0"/>
                <a:cs typeface="Times New Roman" panose="02020603050405020304" pitchFamily="18" charset="0"/>
              </a:rPr>
              <a:t>  </a:t>
            </a:r>
            <a:r>
              <a:rPr kumimoji="0" lang="en-US" sz="1800" b="0" i="0" u="none" strike="noStrike" kern="1200" cap="none" spc="0" normalizeH="0" baseline="0" noProof="0" dirty="0">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hlinkClick r:id="rId6"/>
              </a:rPr>
              <a:t>https://www.thinkglobalhealth.org/article/updated-timeline-coronavirus</a:t>
            </a:r>
            <a:r>
              <a:rPr kumimoji="0" lang="en-US" sz="1800" b="0" i="0" u="none" strike="noStrike" kern="1200" cap="none" spc="0" normalizeH="0" baseline="0" noProof="0" dirty="0">
                <a:ln>
                  <a:noFill/>
                </a:ln>
                <a:solidFill>
                  <a:prstClr val="black">
                    <a:lumMod val="85000"/>
                    <a:lumOff val="15000"/>
                  </a:prstClr>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p>
          <a:p>
            <a:pPr marL="0" marR="0">
              <a:lnSpc>
                <a:spcPct val="107000"/>
              </a:lnSpc>
              <a:spcBef>
                <a:spcPts val="0"/>
              </a:spcBef>
              <a:spcAft>
                <a:spcPts val="800"/>
              </a:spcAft>
            </a:pP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Menozzi, Clare, and Vinod Mishra. 2021. “International Migration 2020: Highlights.” </a:t>
            </a:r>
            <a:r>
              <a:rPr lang="en-US" sz="18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S.l.</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UNITED NATIONS.</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Sieren</a:t>
            </a:r>
            <a:r>
              <a:rPr lang="en-US" sz="1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Mandi. 2021. “H-2A Stat Sheet 2021,” February 25, 2021.</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360045" marR="0" indent="-360045"/>
            <a:r>
              <a:rPr lang="en-US" sz="1800" dirty="0">
                <a:solidFill>
                  <a:schemeClr val="tx1"/>
                </a:solidFill>
                <a:effectLst/>
                <a:latin typeface="Times New Roman" panose="02020603050405020304" pitchFamily="18" charset="0"/>
                <a:ea typeface="Times New Roman" panose="02020603050405020304" pitchFamily="18" charset="0"/>
              </a:rPr>
              <a:t>The History of the Schengen Travel Zone. 2021. European Schengen Area Map and History| ETIAS. Available from: https://www.etia.com/european-schengen-area-map-and-history </a:t>
            </a:r>
          </a:p>
          <a:p>
            <a:pPr marL="0" marR="0"/>
            <a:r>
              <a:rPr lang="en-US" sz="1800" dirty="0">
                <a:solidFill>
                  <a:schemeClr val="tx1"/>
                </a:solidFill>
                <a:effectLst/>
                <a:latin typeface="Times New Roman" panose="02020603050405020304" pitchFamily="18" charset="0"/>
                <a:ea typeface="Calibri" panose="020F0502020204030204" pitchFamily="34" charset="0"/>
              </a:rPr>
              <a:t>———. 2021c. “National Interest Exception for Certain H-2 Travelers from South Africa.” 	January 28, 2021. </a:t>
            </a:r>
            <a:r>
              <a:rPr lang="en-US" sz="1800" dirty="0">
                <a:solidFill>
                  <a:schemeClr val="tx1"/>
                </a:solidFill>
                <a:effectLst/>
                <a:latin typeface="Times New Roman" panose="02020603050405020304" pitchFamily="18" charset="0"/>
                <a:ea typeface="Calibri" panose="020F0502020204030204" pitchFamily="34" charset="0"/>
                <a:hlinkClick r:id="rId7">
                  <a:extLst>
                    <a:ext uri="{A12FA001-AC4F-418D-AE19-62706E023703}">
                      <ahyp:hlinkClr xmlns:ahyp="http://schemas.microsoft.com/office/drawing/2018/hyperlinkcolor" xmlns="" val="tx"/>
                    </a:ext>
                  </a:extLst>
                </a:hlinkClick>
              </a:rPr>
              <a:t>https://travel.state.gov/content/travel/en/News/visas-news/national-interest</a:t>
            </a:r>
            <a:r>
              <a:rPr lang="en-US" sz="1800" dirty="0">
                <a:solidFill>
                  <a:schemeClr val="tx1"/>
                </a:solidFill>
                <a:effectLst/>
                <a:latin typeface="Times New Roman" panose="02020603050405020304" pitchFamily="18" charset="0"/>
                <a:ea typeface="Calibri" panose="020F0502020204030204" pitchFamily="34" charset="0"/>
              </a:rPr>
              <a:t>		-exception-for-certain-h-2-travelers-from-south-africa.html</a:t>
            </a:r>
            <a:endParaRPr lang="en-US" sz="1800" dirty="0">
              <a:solidFill>
                <a:schemeClr val="tx1"/>
              </a:solidFill>
              <a:effectLst/>
              <a:latin typeface="Times New Roman" panose="02020603050405020304" pitchFamily="18" charset="0"/>
              <a:ea typeface="Times New Roman" panose="02020603050405020304" pitchFamily="18" charset="0"/>
            </a:endParaRPr>
          </a:p>
          <a:p>
            <a:pPr marL="0" marR="0" lvl="0" indent="-285750" algn="l" defTabSz="457200" rtl="0" eaLnBrk="1" fontAlgn="auto" latinLnBrk="0" hangingPunct="1">
              <a:lnSpc>
                <a:spcPct val="107000"/>
              </a:lnSpc>
              <a:spcBef>
                <a:spcPts val="0"/>
              </a:spcBef>
              <a:spcAft>
                <a:spcPts val="800"/>
              </a:spcAft>
              <a:buClr>
                <a:srgbClr val="83992A"/>
              </a:buClr>
              <a:buSzPct val="115000"/>
              <a:buFont typeface="Arial"/>
              <a:buChar char="•"/>
              <a:tabLst/>
              <a:defRPr/>
            </a:pPr>
            <a:endParaRPr kumimoji="0" lang="en-US" sz="1800" b="0" i="0" u="none" strike="noStrike" kern="1200" cap="none" spc="0" normalizeH="0" baseline="0" noProof="0" dirty="0">
              <a:ln>
                <a:noFill/>
              </a:ln>
              <a:solidFill>
                <a:prstClr val="black">
                  <a:lumMod val="85000"/>
                  <a:lumOff val="15000"/>
                </a:prst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60045" marR="0" indent="-360045"/>
            <a:endParaRPr lang="en-US" sz="1800" dirty="0">
              <a:solidFill>
                <a:schemeClr val="tx1"/>
              </a:solidFill>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36607255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180A1-5BBA-410D-A20C-8B26C156CCB1}"/>
              </a:ext>
            </a:extLst>
          </p:cNvPr>
          <p:cNvSpPr>
            <a:spLocks noGrp="1"/>
          </p:cNvSpPr>
          <p:nvPr>
            <p:ph type="title"/>
          </p:nvPr>
        </p:nvSpPr>
        <p:spPr/>
        <p:txBody>
          <a:bodyPr/>
          <a:lstStyle/>
          <a:p>
            <a:r>
              <a:rPr lang="en-US" dirty="0"/>
              <a:t>Literature Review</a:t>
            </a:r>
          </a:p>
        </p:txBody>
      </p:sp>
      <p:sp>
        <p:nvSpPr>
          <p:cNvPr id="3" name="Content Placeholder 2">
            <a:extLst>
              <a:ext uri="{FF2B5EF4-FFF2-40B4-BE49-F238E27FC236}">
                <a16:creationId xmlns:a16="http://schemas.microsoft.com/office/drawing/2014/main" id="{E428DBE1-31D5-4070-BD5D-47E1FFBF06F2}"/>
              </a:ext>
            </a:extLst>
          </p:cNvPr>
          <p:cNvSpPr>
            <a:spLocks noGrp="1"/>
          </p:cNvSpPr>
          <p:nvPr>
            <p:ph idx="1"/>
          </p:nvPr>
        </p:nvSpPr>
        <p:spPr/>
        <p:txBody>
          <a:bodyPr>
            <a:normAutofit/>
          </a:bodyPr>
          <a:lstStyle/>
          <a:p>
            <a:r>
              <a:rPr lang="en-US" dirty="0"/>
              <a:t>Employers in agriculture are </a:t>
            </a:r>
            <a:r>
              <a:rPr lang="en-US" dirty="0">
                <a:solidFill>
                  <a:schemeClr val="tx1"/>
                </a:solidFill>
              </a:rPr>
              <a:t>among the top employers of foreign labor using the H-2A visa program.  </a:t>
            </a:r>
            <a:r>
              <a:rPr lang="en-US" dirty="0"/>
              <a:t>(Holcomb 2016)</a:t>
            </a:r>
          </a:p>
          <a:p>
            <a:pPr lvl="1"/>
            <a:r>
              <a:rPr lang="en-US" dirty="0">
                <a:solidFill>
                  <a:schemeClr val="tx1"/>
                </a:solidFill>
              </a:rPr>
              <a:t>Has increased fivefold from 48,000 in 2005 to 258,000 in 2019. (ERS 2020)</a:t>
            </a:r>
          </a:p>
          <a:p>
            <a:pPr lvl="1"/>
            <a:r>
              <a:rPr lang="en-US" dirty="0">
                <a:solidFill>
                  <a:schemeClr val="tx1"/>
                </a:solidFill>
              </a:rPr>
              <a:t>Grain and Forage harvesters are a smaller group of hired workers, with only just over 1,500 H-2A workers in 2010 &amp; 2011. (Holcomb, 2016)</a:t>
            </a:r>
          </a:p>
          <a:p>
            <a:r>
              <a:rPr lang="en-US" dirty="0"/>
              <a:t>The 2020 Coronavirus Pandemic shut down </a:t>
            </a:r>
            <a:r>
              <a:rPr lang="en-US" dirty="0">
                <a:solidFill>
                  <a:schemeClr val="tx1"/>
                </a:solidFill>
              </a:rPr>
              <a:t>travel and </a:t>
            </a:r>
            <a:r>
              <a:rPr lang="en-US" dirty="0"/>
              <a:t>immigration services to the United States, causing disruptions to both immigrant and nonimmigrant visa processes. (Holcomb 2021)</a:t>
            </a:r>
          </a:p>
        </p:txBody>
      </p:sp>
      <p:pic>
        <p:nvPicPr>
          <p:cNvPr id="8" name="Audio 7">
            <a:hlinkClick r:id="" action="ppaction://media"/>
            <a:extLst>
              <a:ext uri="{FF2B5EF4-FFF2-40B4-BE49-F238E27FC236}">
                <a16:creationId xmlns:a16="http://schemas.microsoft.com/office/drawing/2014/main" id="{BE2FBF88-61D9-4121-80A4-021F8402854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577407206"/>
      </p:ext>
    </p:extLst>
  </p:cSld>
  <p:clrMapOvr>
    <a:masterClrMapping/>
  </p:clrMapOvr>
  <mc:AlternateContent xmlns:mc="http://schemas.openxmlformats.org/markup-compatibility/2006" xmlns:p14="http://schemas.microsoft.com/office/powerpoint/2010/main">
    <mc:Choice Requires="p14">
      <p:transition spd="slow" p14:dur="2000" advTm="43782"/>
    </mc:Choice>
    <mc:Fallback xmlns="">
      <p:transition spd="slow" advTm="437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083CF-4EFE-4D57-8067-033AE501AE3D}"/>
              </a:ext>
            </a:extLst>
          </p:cNvPr>
          <p:cNvSpPr>
            <a:spLocks noGrp="1"/>
          </p:cNvSpPr>
          <p:nvPr>
            <p:ph type="title"/>
          </p:nvPr>
        </p:nvSpPr>
        <p:spPr/>
        <p:txBody>
          <a:bodyPr/>
          <a:lstStyle/>
          <a:p>
            <a:r>
              <a:rPr lang="en-US" dirty="0"/>
              <a:t>Literature Review (cont.)</a:t>
            </a:r>
          </a:p>
        </p:txBody>
      </p:sp>
      <p:sp>
        <p:nvSpPr>
          <p:cNvPr id="3" name="Content Placeholder 2">
            <a:extLst>
              <a:ext uri="{FF2B5EF4-FFF2-40B4-BE49-F238E27FC236}">
                <a16:creationId xmlns:a16="http://schemas.microsoft.com/office/drawing/2014/main" id="{50CA9F31-8D18-44B5-9F4E-15D6F031A202}"/>
              </a:ext>
            </a:extLst>
          </p:cNvPr>
          <p:cNvSpPr>
            <a:spLocks noGrp="1"/>
          </p:cNvSpPr>
          <p:nvPr>
            <p:ph idx="1"/>
          </p:nvPr>
        </p:nvSpPr>
        <p:spPr/>
        <p:txBody>
          <a:bodyPr>
            <a:normAutofit/>
          </a:bodyPr>
          <a:lstStyle/>
          <a:p>
            <a:pPr>
              <a:buClr>
                <a:srgbClr val="83992A"/>
              </a:buClr>
              <a:defRPr/>
            </a:pPr>
            <a:r>
              <a:rPr lang="en-US" dirty="0"/>
              <a:t>Some migrant workers in other countries were unable to return to their home countries due to the shutdowns (Guadagno 2020)</a:t>
            </a:r>
          </a:p>
          <a:p>
            <a:pPr lvl="1">
              <a:buClr>
                <a:srgbClr val="83992A"/>
              </a:buClr>
              <a:defRPr/>
            </a:pPr>
            <a:r>
              <a:rPr lang="en-US" dirty="0">
                <a:solidFill>
                  <a:schemeClr val="tx1"/>
                </a:solidFill>
              </a:rPr>
              <a:t>Wuhan, China- Visitors within the city regardless of origin were unable to leave the city in February of 2020. (</a:t>
            </a:r>
            <a:r>
              <a:rPr lang="en-US" dirty="0" err="1">
                <a:solidFill>
                  <a:schemeClr val="tx1"/>
                </a:solidFill>
              </a:rPr>
              <a:t>Kantis</a:t>
            </a:r>
            <a:r>
              <a:rPr lang="en-US" dirty="0">
                <a:solidFill>
                  <a:schemeClr val="tx1"/>
                </a:solidFill>
              </a:rPr>
              <a:t>, Kiernan &amp; </a:t>
            </a:r>
            <a:r>
              <a:rPr lang="en-US" dirty="0" err="1">
                <a:solidFill>
                  <a:schemeClr val="tx1"/>
                </a:solidFill>
              </a:rPr>
              <a:t>Bardi</a:t>
            </a:r>
            <a:r>
              <a:rPr lang="en-US" dirty="0">
                <a:solidFill>
                  <a:schemeClr val="tx1"/>
                </a:solidFill>
              </a:rPr>
              <a:t> 2021)</a:t>
            </a:r>
          </a:p>
          <a:p>
            <a:pPr>
              <a:buClr>
                <a:srgbClr val="83992A"/>
              </a:buClr>
              <a:defRPr/>
            </a:pPr>
            <a:r>
              <a:rPr lang="en-US" dirty="0">
                <a:solidFill>
                  <a:schemeClr val="tx1"/>
                </a:solidFill>
              </a:rPr>
              <a:t>The number of international migrants declined by an estimated 2 million in 2020 (Menozzi and Mishra 2021)</a:t>
            </a:r>
          </a:p>
        </p:txBody>
      </p:sp>
      <p:pic>
        <p:nvPicPr>
          <p:cNvPr id="8" name="Audio 7">
            <a:hlinkClick r:id="" action="ppaction://media"/>
            <a:extLst>
              <a:ext uri="{FF2B5EF4-FFF2-40B4-BE49-F238E27FC236}">
                <a16:creationId xmlns:a16="http://schemas.microsoft.com/office/drawing/2014/main" id="{535ABB9D-836E-4837-A9EB-C888D6BCC9A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2027628226"/>
      </p:ext>
    </p:extLst>
  </p:cSld>
  <p:clrMapOvr>
    <a:masterClrMapping/>
  </p:clrMapOvr>
  <mc:AlternateContent xmlns:mc="http://schemas.openxmlformats.org/markup-compatibility/2006" xmlns:p14="http://schemas.microsoft.com/office/powerpoint/2010/main">
    <mc:Choice Requires="p14">
      <p:transition spd="slow" p14:dur="2000" advTm="30470"/>
    </mc:Choice>
    <mc:Fallback xmlns="">
      <p:transition spd="slow" advTm="304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E685C-6E63-4BFA-891D-57BC4FBF16BB}"/>
              </a:ext>
            </a:extLst>
          </p:cNvPr>
          <p:cNvSpPr>
            <a:spLocks noGrp="1"/>
          </p:cNvSpPr>
          <p:nvPr>
            <p:ph type="title"/>
          </p:nvPr>
        </p:nvSpPr>
        <p:spPr/>
        <p:txBody>
          <a:bodyPr/>
          <a:lstStyle/>
          <a:p>
            <a:r>
              <a:rPr lang="en-US" dirty="0"/>
              <a:t>Literature Review (cont.)</a:t>
            </a:r>
          </a:p>
        </p:txBody>
      </p:sp>
      <p:sp>
        <p:nvSpPr>
          <p:cNvPr id="3" name="Content Placeholder 2">
            <a:extLst>
              <a:ext uri="{FF2B5EF4-FFF2-40B4-BE49-F238E27FC236}">
                <a16:creationId xmlns:a16="http://schemas.microsoft.com/office/drawing/2014/main" id="{9C0428BD-C65F-45D4-AAEA-EEAF0F720037}"/>
              </a:ext>
            </a:extLst>
          </p:cNvPr>
          <p:cNvSpPr>
            <a:spLocks noGrp="1"/>
          </p:cNvSpPr>
          <p:nvPr>
            <p:ph idx="1"/>
          </p:nvPr>
        </p:nvSpPr>
        <p:spPr/>
        <p:txBody>
          <a:bodyPr>
            <a:normAutofit fontScale="92500" lnSpcReduction="20000"/>
          </a:bodyPr>
          <a:lstStyle/>
          <a:p>
            <a:r>
              <a:rPr lang="en-US" dirty="0">
                <a:solidFill>
                  <a:schemeClr val="tx1"/>
                </a:solidFill>
              </a:rPr>
              <a:t>Disruptions in the travel of migrant labor led to disruptions in agricultural production </a:t>
            </a:r>
          </a:p>
          <a:p>
            <a:pPr lvl="1"/>
            <a:r>
              <a:rPr lang="en-US" dirty="0">
                <a:solidFill>
                  <a:schemeClr val="tx1"/>
                </a:solidFill>
              </a:rPr>
              <a:t>China exported less fish, vegetables, and fruit in January and February of 2020 (</a:t>
            </a:r>
            <a:r>
              <a:rPr lang="en-US" dirty="0" err="1">
                <a:solidFill>
                  <a:schemeClr val="tx1"/>
                </a:solidFill>
              </a:rPr>
              <a:t>Espitia</a:t>
            </a:r>
            <a:r>
              <a:rPr lang="en-US" dirty="0">
                <a:solidFill>
                  <a:schemeClr val="tx1"/>
                </a:solidFill>
              </a:rPr>
              <a:t>, Rocha and </a:t>
            </a:r>
            <a:r>
              <a:rPr lang="en-US" dirty="0" err="1">
                <a:solidFill>
                  <a:schemeClr val="tx1"/>
                </a:solidFill>
              </a:rPr>
              <a:t>Ruta</a:t>
            </a:r>
            <a:r>
              <a:rPr lang="en-US" dirty="0">
                <a:solidFill>
                  <a:schemeClr val="tx1"/>
                </a:solidFill>
              </a:rPr>
              <a:t> 2020)</a:t>
            </a:r>
          </a:p>
          <a:p>
            <a:pPr lvl="1"/>
            <a:r>
              <a:rPr lang="en-US" dirty="0">
                <a:solidFill>
                  <a:schemeClr val="tx1"/>
                </a:solidFill>
              </a:rPr>
              <a:t>3.11% reduction in agriculture production in Southeast Asia due to a 1.4% decline in labor (</a:t>
            </a:r>
            <a:r>
              <a:rPr lang="en-US" dirty="0" err="1">
                <a:solidFill>
                  <a:schemeClr val="tx1"/>
                </a:solidFill>
              </a:rPr>
              <a:t>Gregorioa</a:t>
            </a:r>
            <a:r>
              <a:rPr lang="en-US" dirty="0">
                <a:solidFill>
                  <a:schemeClr val="tx1"/>
                </a:solidFill>
              </a:rPr>
              <a:t> and </a:t>
            </a:r>
            <a:r>
              <a:rPr lang="en-US" dirty="0" err="1">
                <a:solidFill>
                  <a:schemeClr val="tx1"/>
                </a:solidFill>
              </a:rPr>
              <a:t>Ancog</a:t>
            </a:r>
            <a:r>
              <a:rPr lang="en-US" dirty="0">
                <a:solidFill>
                  <a:schemeClr val="tx1"/>
                </a:solidFill>
              </a:rPr>
              <a:t> 2020)</a:t>
            </a:r>
          </a:p>
          <a:p>
            <a:r>
              <a:rPr lang="en-US" dirty="0"/>
              <a:t>Many </a:t>
            </a:r>
            <a:r>
              <a:rPr lang="en-US" dirty="0">
                <a:solidFill>
                  <a:schemeClr val="tx1"/>
                </a:solidFill>
              </a:rPr>
              <a:t>growers in the United States experienced delays in production and harvesting agricultural goods. (Holcomb 2021b)</a:t>
            </a:r>
          </a:p>
          <a:p>
            <a:r>
              <a:rPr lang="en-US" dirty="0">
                <a:solidFill>
                  <a:schemeClr val="tx1"/>
                </a:solidFill>
              </a:rPr>
              <a:t>These issues provided the foundation for the research into how the global pandemic affected custom harvesting in the United States.</a:t>
            </a:r>
          </a:p>
        </p:txBody>
      </p:sp>
      <p:pic>
        <p:nvPicPr>
          <p:cNvPr id="6" name="Audio 5">
            <a:hlinkClick r:id="" action="ppaction://media"/>
            <a:extLst>
              <a:ext uri="{FF2B5EF4-FFF2-40B4-BE49-F238E27FC236}">
                <a16:creationId xmlns:a16="http://schemas.microsoft.com/office/drawing/2014/main" id="{927DC16B-4DE2-41DD-8237-08E5624E06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1650823162"/>
      </p:ext>
    </p:extLst>
  </p:cSld>
  <p:clrMapOvr>
    <a:masterClrMapping/>
  </p:clrMapOvr>
  <mc:AlternateContent xmlns:mc="http://schemas.openxmlformats.org/markup-compatibility/2006" xmlns:p14="http://schemas.microsoft.com/office/powerpoint/2010/main">
    <mc:Choice Requires="p14">
      <p:transition spd="slow" p14:dur="2000" advTm="40326"/>
    </mc:Choice>
    <mc:Fallback xmlns="">
      <p:transition spd="slow" advTm="403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6CEC9-76DF-4EBB-A62A-8980CBA3FBF4}"/>
              </a:ext>
            </a:extLst>
          </p:cNvPr>
          <p:cNvSpPr>
            <a:spLocks noGrp="1"/>
          </p:cNvSpPr>
          <p:nvPr>
            <p:ph type="title"/>
          </p:nvPr>
        </p:nvSpPr>
        <p:spPr/>
        <p:txBody>
          <a:bodyPr/>
          <a:lstStyle/>
          <a:p>
            <a:r>
              <a:rPr lang="en-US" dirty="0"/>
              <a:t>Methodology</a:t>
            </a:r>
          </a:p>
        </p:txBody>
      </p:sp>
      <p:sp>
        <p:nvSpPr>
          <p:cNvPr id="3" name="Content Placeholder 2">
            <a:extLst>
              <a:ext uri="{FF2B5EF4-FFF2-40B4-BE49-F238E27FC236}">
                <a16:creationId xmlns:a16="http://schemas.microsoft.com/office/drawing/2014/main" id="{9ACECF85-E44C-4958-A0EC-666A4585CAF3}"/>
              </a:ext>
            </a:extLst>
          </p:cNvPr>
          <p:cNvSpPr>
            <a:spLocks noGrp="1"/>
          </p:cNvSpPr>
          <p:nvPr>
            <p:ph idx="1"/>
          </p:nvPr>
        </p:nvSpPr>
        <p:spPr/>
        <p:txBody>
          <a:bodyPr/>
          <a:lstStyle/>
          <a:p>
            <a:r>
              <a:rPr lang="en-US" dirty="0">
                <a:solidFill>
                  <a:schemeClr val="tx1"/>
                </a:solidFill>
              </a:rPr>
              <a:t>H-2A labor data was compiled and sorted by using current members of the US Custom Harvesters, Inc. (USCHI)</a:t>
            </a:r>
          </a:p>
          <a:p>
            <a:pPr lvl="1"/>
            <a:r>
              <a:rPr lang="en-US" dirty="0">
                <a:solidFill>
                  <a:schemeClr val="tx1"/>
                </a:solidFill>
              </a:rPr>
              <a:t>This was cross referenced with H-2A application data from the US Department of Labor (DOL)</a:t>
            </a:r>
          </a:p>
          <a:p>
            <a:r>
              <a:rPr lang="en-US" dirty="0">
                <a:solidFill>
                  <a:schemeClr val="tx1"/>
                </a:solidFill>
              </a:rPr>
              <a:t>Dr. Holcomb mailed surveys to 76 USCHI members to learn how the global pandemic affected their labor supply in 2020. </a:t>
            </a:r>
          </a:p>
        </p:txBody>
      </p:sp>
      <p:pic>
        <p:nvPicPr>
          <p:cNvPr id="6" name="Audio 5">
            <a:hlinkClick r:id="" action="ppaction://media"/>
            <a:extLst>
              <a:ext uri="{FF2B5EF4-FFF2-40B4-BE49-F238E27FC236}">
                <a16:creationId xmlns:a16="http://schemas.microsoft.com/office/drawing/2014/main" id="{62C8FFCB-841A-4140-9D4C-8BCD872EAE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1495898764"/>
      </p:ext>
    </p:extLst>
  </p:cSld>
  <p:clrMapOvr>
    <a:masterClrMapping/>
  </p:clrMapOvr>
  <mc:AlternateContent xmlns:mc="http://schemas.openxmlformats.org/markup-compatibility/2006" xmlns:p14="http://schemas.microsoft.com/office/powerpoint/2010/main">
    <mc:Choice Requires="p14">
      <p:transition spd="slow" p14:dur="2000" advTm="35225"/>
    </mc:Choice>
    <mc:Fallback xmlns="">
      <p:transition spd="slow" advTm="352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C2A52-D29E-4155-BCFF-DC829906EB70}"/>
              </a:ext>
            </a:extLst>
          </p:cNvPr>
          <p:cNvSpPr>
            <a:spLocks noGrp="1"/>
          </p:cNvSpPr>
          <p:nvPr>
            <p:ph type="title"/>
          </p:nvPr>
        </p:nvSpPr>
        <p:spPr/>
        <p:txBody>
          <a:bodyPr>
            <a:normAutofit/>
          </a:bodyPr>
          <a:lstStyle/>
          <a:p>
            <a:r>
              <a:rPr lang="en-US" dirty="0">
                <a:solidFill>
                  <a:schemeClr val="tx1"/>
                </a:solidFill>
              </a:rPr>
              <a:t>Methodology</a:t>
            </a:r>
          </a:p>
        </p:txBody>
      </p:sp>
      <p:sp>
        <p:nvSpPr>
          <p:cNvPr id="3" name="Content Placeholder 2">
            <a:extLst>
              <a:ext uri="{FF2B5EF4-FFF2-40B4-BE49-F238E27FC236}">
                <a16:creationId xmlns:a16="http://schemas.microsoft.com/office/drawing/2014/main" id="{B2F74976-B477-4832-98E7-049427A8F610}"/>
              </a:ext>
            </a:extLst>
          </p:cNvPr>
          <p:cNvSpPr>
            <a:spLocks noGrp="1"/>
          </p:cNvSpPr>
          <p:nvPr>
            <p:ph idx="1"/>
          </p:nvPr>
        </p:nvSpPr>
        <p:spPr/>
        <p:txBody>
          <a:bodyPr>
            <a:normAutofit/>
          </a:bodyPr>
          <a:lstStyle/>
          <a:p>
            <a:r>
              <a:rPr lang="en-US" dirty="0" smtClean="0">
                <a:solidFill>
                  <a:schemeClr val="tx1"/>
                </a:solidFill>
              </a:rPr>
              <a:t>Data from 2019 </a:t>
            </a:r>
            <a:r>
              <a:rPr lang="en-US" dirty="0">
                <a:solidFill>
                  <a:schemeClr val="tx1"/>
                </a:solidFill>
              </a:rPr>
              <a:t>and </a:t>
            </a:r>
            <a:r>
              <a:rPr lang="en-US" dirty="0" smtClean="0">
                <a:solidFill>
                  <a:schemeClr val="tx1"/>
                </a:solidFill>
              </a:rPr>
              <a:t>prior </a:t>
            </a:r>
            <a:r>
              <a:rPr lang="en-US" dirty="0">
                <a:solidFill>
                  <a:schemeClr val="tx1"/>
                </a:solidFill>
              </a:rPr>
              <a:t>surveys shows that South Africa is the top sending country (Holcomb 2016; </a:t>
            </a:r>
            <a:r>
              <a:rPr lang="en-US" dirty="0" err="1">
                <a:solidFill>
                  <a:schemeClr val="tx1"/>
                </a:solidFill>
              </a:rPr>
              <a:t>Sieren</a:t>
            </a:r>
            <a:r>
              <a:rPr lang="en-US" dirty="0">
                <a:solidFill>
                  <a:schemeClr val="tx1"/>
                </a:solidFill>
              </a:rPr>
              <a:t> 2019)</a:t>
            </a:r>
          </a:p>
          <a:p>
            <a:r>
              <a:rPr lang="en-US" dirty="0">
                <a:solidFill>
                  <a:schemeClr val="tx1"/>
                </a:solidFill>
              </a:rPr>
              <a:t>Mexico has emerged as a main source of H-2A labor in custom harvesting, primarily for custom forage harvesting operations.</a:t>
            </a:r>
          </a:p>
          <a:p>
            <a:r>
              <a:rPr lang="en-US" dirty="0" smtClean="0">
                <a:solidFill>
                  <a:schemeClr val="tx1"/>
                </a:solidFill>
              </a:rPr>
              <a:t>A survey of </a:t>
            </a:r>
            <a:r>
              <a:rPr lang="en-US" dirty="0">
                <a:solidFill>
                  <a:schemeClr val="tx1"/>
                </a:solidFill>
              </a:rPr>
              <a:t>custom </a:t>
            </a:r>
            <a:r>
              <a:rPr lang="en-US" dirty="0" smtClean="0">
                <a:solidFill>
                  <a:schemeClr val="tx1"/>
                </a:solidFill>
              </a:rPr>
              <a:t>harvesting employers that </a:t>
            </a:r>
            <a:r>
              <a:rPr lang="en-US" dirty="0">
                <a:solidFill>
                  <a:schemeClr val="tx1"/>
                </a:solidFill>
              </a:rPr>
              <a:t>hired </a:t>
            </a:r>
            <a:r>
              <a:rPr lang="en-US" dirty="0" smtClean="0">
                <a:solidFill>
                  <a:schemeClr val="tx1"/>
                </a:solidFill>
              </a:rPr>
              <a:t>foreign </a:t>
            </a:r>
            <a:r>
              <a:rPr lang="en-US" dirty="0">
                <a:solidFill>
                  <a:schemeClr val="tx1"/>
                </a:solidFill>
              </a:rPr>
              <a:t>labor </a:t>
            </a:r>
            <a:r>
              <a:rPr lang="en-US" dirty="0" smtClean="0">
                <a:solidFill>
                  <a:schemeClr val="tx1"/>
                </a:solidFill>
              </a:rPr>
              <a:t>showed they hire more foreign labor than US </a:t>
            </a:r>
            <a:r>
              <a:rPr lang="en-US" dirty="0">
                <a:solidFill>
                  <a:schemeClr val="tx1"/>
                </a:solidFill>
              </a:rPr>
              <a:t>domestic </a:t>
            </a:r>
            <a:r>
              <a:rPr lang="en-US" dirty="0">
                <a:solidFill>
                  <a:schemeClr val="tx1"/>
                </a:solidFill>
              </a:rPr>
              <a:t>laborers </a:t>
            </a:r>
            <a:r>
              <a:rPr lang="en-US" dirty="0" smtClean="0">
                <a:solidFill>
                  <a:schemeClr val="tx1"/>
                </a:solidFill>
              </a:rPr>
              <a:t>on average. </a:t>
            </a:r>
            <a:r>
              <a:rPr lang="en-US" dirty="0">
                <a:solidFill>
                  <a:schemeClr val="tx1"/>
                </a:solidFill>
              </a:rPr>
              <a:t>(</a:t>
            </a:r>
            <a:r>
              <a:rPr lang="en-US" dirty="0" err="1">
                <a:solidFill>
                  <a:schemeClr val="tx1"/>
                </a:solidFill>
              </a:rPr>
              <a:t>Sirien</a:t>
            </a:r>
            <a:r>
              <a:rPr lang="en-US" dirty="0">
                <a:solidFill>
                  <a:schemeClr val="tx1"/>
                </a:solidFill>
              </a:rPr>
              <a:t> 2019)</a:t>
            </a:r>
          </a:p>
        </p:txBody>
      </p:sp>
      <p:pic>
        <p:nvPicPr>
          <p:cNvPr id="6" name="Audio 5">
            <a:hlinkClick r:id="" action="ppaction://media"/>
            <a:extLst>
              <a:ext uri="{FF2B5EF4-FFF2-40B4-BE49-F238E27FC236}">
                <a16:creationId xmlns:a16="http://schemas.microsoft.com/office/drawing/2014/main" id="{06AEDFB2-32EE-437B-AD02-6D3F71D621A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3485128709"/>
      </p:ext>
    </p:extLst>
  </p:cSld>
  <p:clrMapOvr>
    <a:masterClrMapping/>
  </p:clrMapOvr>
  <mc:AlternateContent xmlns:mc="http://schemas.openxmlformats.org/markup-compatibility/2006" xmlns:p14="http://schemas.microsoft.com/office/powerpoint/2010/main">
    <mc:Choice Requires="p14">
      <p:transition spd="slow" p14:dur="2000" advTm="30593"/>
    </mc:Choice>
    <mc:Fallback xmlns="">
      <p:transition spd="slow" advTm="305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6EE41-04C1-47C7-B16D-134E5B6FADF5}"/>
              </a:ext>
            </a:extLst>
          </p:cNvPr>
          <p:cNvSpPr>
            <a:spLocks noGrp="1"/>
          </p:cNvSpPr>
          <p:nvPr>
            <p:ph type="title"/>
          </p:nvPr>
        </p:nvSpPr>
        <p:spPr>
          <a:xfrm>
            <a:off x="1186544" y="652948"/>
            <a:ext cx="9601196" cy="1303867"/>
          </a:xfrm>
        </p:spPr>
        <p:txBody>
          <a:bodyPr>
            <a:normAutofit/>
          </a:bodyPr>
          <a:lstStyle/>
          <a:p>
            <a:r>
              <a:rPr lang="en-US" sz="3200" dirty="0">
                <a:solidFill>
                  <a:schemeClr val="tx1"/>
                </a:solidFill>
              </a:rPr>
              <a:t>US Custom Harvesting, Inc. (USCHI) Foreign Labor Sending Countries (</a:t>
            </a:r>
            <a:r>
              <a:rPr lang="en-US" sz="3200" dirty="0" err="1">
                <a:solidFill>
                  <a:schemeClr val="tx1"/>
                </a:solidFill>
              </a:rPr>
              <a:t>Sieren</a:t>
            </a:r>
            <a:r>
              <a:rPr lang="en-US" sz="3200" dirty="0">
                <a:solidFill>
                  <a:schemeClr val="tx1"/>
                </a:solidFill>
              </a:rPr>
              <a:t>, 2019)</a:t>
            </a:r>
          </a:p>
        </p:txBody>
      </p:sp>
      <p:graphicFrame>
        <p:nvGraphicFramePr>
          <p:cNvPr id="4" name="Content Placeholder 3">
            <a:extLst>
              <a:ext uri="{FF2B5EF4-FFF2-40B4-BE49-F238E27FC236}">
                <a16:creationId xmlns:a16="http://schemas.microsoft.com/office/drawing/2014/main" id="{A134C979-91AA-4D3D-BA5E-0FE24163AB01}"/>
              </a:ext>
            </a:extLst>
          </p:cNvPr>
          <p:cNvGraphicFramePr>
            <a:graphicFrameLocks noGrp="1"/>
          </p:cNvGraphicFramePr>
          <p:nvPr>
            <p:ph idx="1"/>
            <p:extLst>
              <p:ext uri="{D42A27DB-BD31-4B8C-83A1-F6EECF244321}">
                <p14:modId xmlns:p14="http://schemas.microsoft.com/office/powerpoint/2010/main" val="3403270778"/>
              </p:ext>
            </p:extLst>
          </p:nvPr>
        </p:nvGraphicFramePr>
        <p:xfrm>
          <a:off x="1366979" y="1893455"/>
          <a:ext cx="9420760" cy="4320722"/>
        </p:xfrm>
        <a:graphic>
          <a:graphicData uri="http://schemas.openxmlformats.org/drawingml/2006/table">
            <a:tbl>
              <a:tblPr firstRow="1" firstCol="1" bandRow="1">
                <a:tableStyleId>{5C22544A-7EE6-4342-B048-85BDC9FD1C3A}</a:tableStyleId>
              </a:tblPr>
              <a:tblGrid>
                <a:gridCol w="2354687">
                  <a:extLst>
                    <a:ext uri="{9D8B030D-6E8A-4147-A177-3AD203B41FA5}">
                      <a16:colId xmlns:a16="http://schemas.microsoft.com/office/drawing/2014/main" val="3612991190"/>
                    </a:ext>
                  </a:extLst>
                </a:gridCol>
                <a:gridCol w="2354687">
                  <a:extLst>
                    <a:ext uri="{9D8B030D-6E8A-4147-A177-3AD203B41FA5}">
                      <a16:colId xmlns:a16="http://schemas.microsoft.com/office/drawing/2014/main" val="1621429712"/>
                    </a:ext>
                  </a:extLst>
                </a:gridCol>
                <a:gridCol w="2355693">
                  <a:extLst>
                    <a:ext uri="{9D8B030D-6E8A-4147-A177-3AD203B41FA5}">
                      <a16:colId xmlns:a16="http://schemas.microsoft.com/office/drawing/2014/main" val="1457715240"/>
                    </a:ext>
                  </a:extLst>
                </a:gridCol>
                <a:gridCol w="2355693">
                  <a:extLst>
                    <a:ext uri="{9D8B030D-6E8A-4147-A177-3AD203B41FA5}">
                      <a16:colId xmlns:a16="http://schemas.microsoft.com/office/drawing/2014/main" val="222116211"/>
                    </a:ext>
                  </a:extLst>
                </a:gridCol>
              </a:tblGrid>
              <a:tr h="877117">
                <a:tc>
                  <a:txBody>
                    <a:bodyPr/>
                    <a:lstStyle/>
                    <a:p>
                      <a:pPr marL="0" marR="0">
                        <a:lnSpc>
                          <a:spcPct val="107000"/>
                        </a:lnSpc>
                        <a:spcBef>
                          <a:spcPts val="0"/>
                        </a:spcBef>
                        <a:spcAft>
                          <a:spcPts val="0"/>
                        </a:spcAft>
                      </a:pPr>
                      <a:r>
                        <a:rPr lang="en-US" sz="1600" dirty="0">
                          <a:effectLst/>
                        </a:rPr>
                        <a:t>Survey of USCHI Members, 2019 </a:t>
                      </a:r>
                      <a:r>
                        <a:rPr lang="en-US" sz="1100" dirty="0">
                          <a:solidFill>
                            <a:schemeClr val="bg1"/>
                          </a:solidFill>
                          <a:effectLst/>
                        </a:rPr>
                        <a:t>(92 TOTAL</a:t>
                      </a:r>
                      <a:r>
                        <a:rPr lang="en-US" sz="1100" baseline="0" dirty="0">
                          <a:solidFill>
                            <a:schemeClr val="bg1"/>
                          </a:solidFill>
                          <a:effectLst/>
                        </a:rPr>
                        <a:t> RESONDENTS)</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0000"/>
                        </a:lnSpc>
                        <a:spcBef>
                          <a:spcPts val="0"/>
                        </a:spcBef>
                        <a:spcAft>
                          <a:spcPts val="0"/>
                        </a:spcAft>
                      </a:pPr>
                      <a:r>
                        <a:rPr lang="en-US" sz="1600" b="1" kern="1200" dirty="0">
                          <a:solidFill>
                            <a:schemeClr val="lt1"/>
                          </a:solidFill>
                          <a:effectLst/>
                          <a:latin typeface="+mn-lt"/>
                          <a:ea typeface="+mn-ea"/>
                          <a:cs typeface="+mn-cs"/>
                        </a:rPr>
                        <a:t>Number of Employers</a:t>
                      </a:r>
                    </a:p>
                  </a:txBody>
                  <a:tcPr marL="68580" marR="68580" marT="0" marB="0"/>
                </a:tc>
                <a:tc>
                  <a:txBody>
                    <a:bodyPr/>
                    <a:lstStyle/>
                    <a:p>
                      <a:pPr marL="0" marR="0" algn="l" defTabSz="457200" rtl="0" eaLnBrk="1" latinLnBrk="0" hangingPunct="1">
                        <a:lnSpc>
                          <a:spcPct val="100000"/>
                        </a:lnSpc>
                        <a:spcBef>
                          <a:spcPts val="0"/>
                        </a:spcBef>
                        <a:spcAft>
                          <a:spcPts val="0"/>
                        </a:spcAft>
                      </a:pPr>
                      <a:r>
                        <a:rPr lang="en-US" sz="1600" b="1" kern="1200" dirty="0">
                          <a:solidFill>
                            <a:schemeClr val="lt1"/>
                          </a:solidFill>
                          <a:effectLst/>
                          <a:latin typeface="+mn-lt"/>
                          <a:ea typeface="+mn-ea"/>
                          <a:cs typeface="+mn-cs"/>
                        </a:rPr>
                        <a:t>Total Employees</a:t>
                      </a:r>
                    </a:p>
                  </a:txBody>
                  <a:tcPr marL="68580" marR="68580" marT="0" marB="0"/>
                </a:tc>
                <a:tc>
                  <a:txBody>
                    <a:bodyPr/>
                    <a:lstStyle/>
                    <a:p>
                      <a:pPr marL="0" marR="0" algn="l" defTabSz="457200" rtl="0" eaLnBrk="1" latinLnBrk="0" hangingPunct="1">
                        <a:lnSpc>
                          <a:spcPct val="100000"/>
                        </a:lnSpc>
                        <a:spcBef>
                          <a:spcPts val="0"/>
                        </a:spcBef>
                        <a:spcAft>
                          <a:spcPts val="0"/>
                        </a:spcAft>
                      </a:pPr>
                      <a:r>
                        <a:rPr lang="en-US" sz="1600" b="1" kern="1200" dirty="0">
                          <a:solidFill>
                            <a:schemeClr val="lt1"/>
                          </a:solidFill>
                          <a:effectLst/>
                          <a:latin typeface="+mn-lt"/>
                          <a:ea typeface="+mn-ea"/>
                          <a:cs typeface="+mn-cs"/>
                        </a:rPr>
                        <a:t>Average Per Employer</a:t>
                      </a:r>
                    </a:p>
                  </a:txBody>
                  <a:tcPr marL="68580" marR="68580" marT="0" marB="0"/>
                </a:tc>
                <a:extLst>
                  <a:ext uri="{0D108BD9-81ED-4DB2-BD59-A6C34878D82A}">
                    <a16:rowId xmlns:a16="http://schemas.microsoft.com/office/drawing/2014/main" val="771359272"/>
                  </a:ext>
                </a:extLst>
              </a:tr>
              <a:tr h="371371">
                <a:tc>
                  <a:txBody>
                    <a:bodyPr/>
                    <a:lstStyle/>
                    <a:p>
                      <a:pPr marL="0" marR="0">
                        <a:lnSpc>
                          <a:spcPct val="107000"/>
                        </a:lnSpc>
                        <a:spcBef>
                          <a:spcPts val="0"/>
                        </a:spcBef>
                        <a:spcAft>
                          <a:spcPts val="0"/>
                        </a:spcAft>
                      </a:pPr>
                      <a:r>
                        <a:rPr lang="en-US" sz="1400" dirty="0">
                          <a:effectLst/>
                        </a:rPr>
                        <a:t>South Africa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200000"/>
                        </a:lnSpc>
                        <a:spcBef>
                          <a:spcPts val="0"/>
                        </a:spcBef>
                        <a:spcAft>
                          <a:spcPts val="0"/>
                        </a:spcAft>
                      </a:pPr>
                      <a:r>
                        <a:rPr lang="en-US" sz="1400" dirty="0">
                          <a:effectLst/>
                          <a:latin typeface="Arial" panose="020B0604020202020204" pitchFamily="34" charset="0"/>
                          <a:cs typeface="Arial" panose="020B0604020202020204" pitchFamily="34" charset="0"/>
                        </a:rPr>
                        <a:t>71</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687</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9.7</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155942221"/>
                  </a:ext>
                </a:extLst>
              </a:tr>
              <a:tr h="371371">
                <a:tc>
                  <a:txBody>
                    <a:bodyPr/>
                    <a:lstStyle/>
                    <a:p>
                      <a:pPr marL="0" marR="0">
                        <a:lnSpc>
                          <a:spcPct val="107000"/>
                        </a:lnSpc>
                        <a:spcBef>
                          <a:spcPts val="0"/>
                        </a:spcBef>
                        <a:spcAft>
                          <a:spcPts val="0"/>
                        </a:spcAft>
                      </a:pPr>
                      <a:r>
                        <a:rPr lang="en-US" sz="1400" dirty="0">
                          <a:effectLst/>
                        </a:rPr>
                        <a:t>Romania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200000"/>
                        </a:lnSpc>
                        <a:spcBef>
                          <a:spcPts val="0"/>
                        </a:spcBef>
                        <a:spcAft>
                          <a:spcPts val="0"/>
                        </a:spcAft>
                      </a:pPr>
                      <a:r>
                        <a:rPr lang="en-US" sz="1400" dirty="0">
                          <a:effectLst/>
                          <a:latin typeface="Arial" panose="020B0604020202020204" pitchFamily="34" charset="0"/>
                          <a:cs typeface="Arial" panose="020B0604020202020204" pitchFamily="34" charset="0"/>
                        </a:rPr>
                        <a:t>1</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6</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6</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956164292"/>
                  </a:ext>
                </a:extLst>
              </a:tr>
              <a:tr h="371371">
                <a:tc>
                  <a:txBody>
                    <a:bodyPr/>
                    <a:lstStyle/>
                    <a:p>
                      <a:pPr marL="0" marR="0">
                        <a:lnSpc>
                          <a:spcPct val="107000"/>
                        </a:lnSpc>
                        <a:spcBef>
                          <a:spcPts val="0"/>
                        </a:spcBef>
                        <a:spcAft>
                          <a:spcPts val="0"/>
                        </a:spcAft>
                      </a:pPr>
                      <a:r>
                        <a:rPr lang="en-US" sz="1400" dirty="0">
                          <a:effectLst/>
                        </a:rPr>
                        <a:t>Ukraine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200000"/>
                        </a:lnSpc>
                        <a:spcBef>
                          <a:spcPts val="0"/>
                        </a:spcBef>
                        <a:spcAft>
                          <a:spcPts val="0"/>
                        </a:spcAft>
                      </a:pPr>
                      <a:r>
                        <a:rPr lang="en-US" sz="1400" dirty="0">
                          <a:effectLst/>
                          <a:latin typeface="Arial" panose="020B0604020202020204" pitchFamily="34" charset="0"/>
                          <a:cs typeface="Arial" panose="020B0604020202020204" pitchFamily="34" charset="0"/>
                        </a:rPr>
                        <a:t>4</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19</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4.8</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89285482"/>
                  </a:ext>
                </a:extLst>
              </a:tr>
              <a:tr h="371371">
                <a:tc>
                  <a:txBody>
                    <a:bodyPr/>
                    <a:lstStyle/>
                    <a:p>
                      <a:pPr marL="0" marR="0">
                        <a:lnSpc>
                          <a:spcPct val="107000"/>
                        </a:lnSpc>
                        <a:spcBef>
                          <a:spcPts val="0"/>
                        </a:spcBef>
                        <a:spcAft>
                          <a:spcPts val="0"/>
                        </a:spcAft>
                      </a:pPr>
                      <a:r>
                        <a:rPr lang="en-US" sz="1400" dirty="0">
                          <a:effectLst/>
                        </a:rPr>
                        <a:t>Western Europe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200000"/>
                        </a:lnSpc>
                        <a:spcBef>
                          <a:spcPts val="0"/>
                        </a:spcBef>
                        <a:spcAft>
                          <a:spcPts val="0"/>
                        </a:spcAft>
                      </a:pPr>
                      <a:r>
                        <a:rPr lang="en-US" sz="1400" dirty="0">
                          <a:effectLst/>
                          <a:latin typeface="Arial" panose="020B0604020202020204" pitchFamily="34" charset="0"/>
                          <a:cs typeface="Arial" panose="020B0604020202020204" pitchFamily="34" charset="0"/>
                        </a:rPr>
                        <a:t>11</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dirty="0">
                          <a:effectLst/>
                          <a:latin typeface="Arial" panose="020B0604020202020204" pitchFamily="34" charset="0"/>
                          <a:cs typeface="Arial" panose="020B0604020202020204" pitchFamily="34" charset="0"/>
                        </a:rPr>
                        <a:t>106</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9.6</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32903483"/>
                  </a:ext>
                </a:extLst>
              </a:tr>
              <a:tr h="371371">
                <a:tc>
                  <a:txBody>
                    <a:bodyPr/>
                    <a:lstStyle/>
                    <a:p>
                      <a:pPr marL="0" marR="0">
                        <a:lnSpc>
                          <a:spcPct val="107000"/>
                        </a:lnSpc>
                        <a:spcBef>
                          <a:spcPts val="0"/>
                        </a:spcBef>
                        <a:spcAft>
                          <a:spcPts val="0"/>
                        </a:spcAft>
                      </a:pPr>
                      <a:r>
                        <a:rPr lang="en-US" sz="1400" dirty="0">
                          <a:effectLst/>
                        </a:rPr>
                        <a:t>Brazil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4</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dirty="0">
                          <a:effectLst/>
                          <a:latin typeface="Arial" panose="020B0604020202020204" pitchFamily="34" charset="0"/>
                          <a:cs typeface="Arial" panose="020B0604020202020204" pitchFamily="34" charset="0"/>
                        </a:rPr>
                        <a:t>15</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3.8</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586029737"/>
                  </a:ext>
                </a:extLst>
              </a:tr>
              <a:tr h="371371">
                <a:tc>
                  <a:txBody>
                    <a:bodyPr/>
                    <a:lstStyle/>
                    <a:p>
                      <a:pPr marL="0" marR="0">
                        <a:lnSpc>
                          <a:spcPct val="107000"/>
                        </a:lnSpc>
                        <a:spcBef>
                          <a:spcPts val="0"/>
                        </a:spcBef>
                        <a:spcAft>
                          <a:spcPts val="0"/>
                        </a:spcAft>
                      </a:pPr>
                      <a:r>
                        <a:rPr lang="en-US" sz="1400" dirty="0">
                          <a:effectLst/>
                        </a:rPr>
                        <a:t>Mexico</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20</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dirty="0">
                          <a:effectLst/>
                          <a:latin typeface="Arial" panose="020B0604020202020204" pitchFamily="34" charset="0"/>
                          <a:cs typeface="Arial" panose="020B0604020202020204" pitchFamily="34" charset="0"/>
                        </a:rPr>
                        <a:t>313</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15.7</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961769538"/>
                  </a:ext>
                </a:extLst>
              </a:tr>
              <a:tr h="451350">
                <a:tc>
                  <a:txBody>
                    <a:bodyPr/>
                    <a:lstStyle/>
                    <a:p>
                      <a:pPr marL="0" marR="0">
                        <a:lnSpc>
                          <a:spcPct val="107000"/>
                        </a:lnSpc>
                        <a:spcBef>
                          <a:spcPts val="0"/>
                        </a:spcBef>
                        <a:spcAft>
                          <a:spcPts val="0"/>
                        </a:spcAft>
                      </a:pPr>
                      <a:r>
                        <a:rPr lang="en-US" sz="1400" dirty="0">
                          <a:effectLst/>
                        </a:rPr>
                        <a:t>Australia and New Zealand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2</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dirty="0">
                          <a:effectLst/>
                          <a:latin typeface="Arial" panose="020B0604020202020204" pitchFamily="34" charset="0"/>
                          <a:cs typeface="Arial" panose="020B0604020202020204" pitchFamily="34" charset="0"/>
                        </a:rPr>
                        <a:t>17</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dirty="0">
                          <a:effectLst/>
                          <a:latin typeface="Arial" panose="020B0604020202020204" pitchFamily="34" charset="0"/>
                          <a:cs typeface="Arial" panose="020B0604020202020204" pitchFamily="34" charset="0"/>
                        </a:rPr>
                        <a:t>8.5</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946491663"/>
                  </a:ext>
                </a:extLst>
              </a:tr>
              <a:tr h="371371">
                <a:tc>
                  <a:txBody>
                    <a:bodyPr/>
                    <a:lstStyle/>
                    <a:p>
                      <a:pPr marL="0" marR="0">
                        <a:lnSpc>
                          <a:spcPct val="107000"/>
                        </a:lnSpc>
                        <a:spcBef>
                          <a:spcPts val="0"/>
                        </a:spcBef>
                        <a:spcAft>
                          <a:spcPts val="0"/>
                        </a:spcAft>
                      </a:pPr>
                      <a:r>
                        <a:rPr lang="en-US" sz="1400" dirty="0">
                          <a:effectLst/>
                        </a:rPr>
                        <a:t>US Domestic Employees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36</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a:effectLst/>
                          <a:latin typeface="Arial" panose="020B0604020202020204" pitchFamily="34" charset="0"/>
                          <a:cs typeface="Arial" panose="020B0604020202020204" pitchFamily="34" charset="0"/>
                        </a:rPr>
                        <a:t>192</a:t>
                      </a:r>
                      <a:endParaRPr lang="en-US"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200000"/>
                        </a:lnSpc>
                        <a:spcBef>
                          <a:spcPts val="0"/>
                        </a:spcBef>
                        <a:spcAft>
                          <a:spcPts val="0"/>
                        </a:spcAft>
                      </a:pPr>
                      <a:r>
                        <a:rPr lang="en-US" sz="1400" dirty="0">
                          <a:effectLst/>
                          <a:latin typeface="Arial" panose="020B0604020202020204" pitchFamily="34" charset="0"/>
                          <a:cs typeface="Arial" panose="020B0604020202020204" pitchFamily="34" charset="0"/>
                        </a:rPr>
                        <a:t>2.1</a:t>
                      </a:r>
                      <a:endParaRPr lang="en-US"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873385433"/>
                  </a:ext>
                </a:extLst>
              </a:tr>
            </a:tbl>
          </a:graphicData>
        </a:graphic>
      </p:graphicFrame>
      <p:pic>
        <p:nvPicPr>
          <p:cNvPr id="10" name="Audio 9">
            <a:hlinkClick r:id="" action="ppaction://media"/>
            <a:extLst>
              <a:ext uri="{FF2B5EF4-FFF2-40B4-BE49-F238E27FC236}">
                <a16:creationId xmlns:a16="http://schemas.microsoft.com/office/drawing/2014/main" id="{2FC68082-5A26-4A65-82F8-C7B9BAD3564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922942003"/>
      </p:ext>
    </p:extLst>
  </p:cSld>
  <p:clrMapOvr>
    <a:masterClrMapping/>
  </p:clrMapOvr>
  <mc:AlternateContent xmlns:mc="http://schemas.openxmlformats.org/markup-compatibility/2006" xmlns:p14="http://schemas.microsoft.com/office/powerpoint/2010/main">
    <mc:Choice Requires="p14">
      <p:transition spd="slow" p14:dur="2000" advTm="20659"/>
    </mc:Choice>
    <mc:Fallback xmlns="">
      <p:transition spd="slow" advTm="206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Content Placeholder 4" descr="Map&#10;&#10;Description automatically generated">
            <a:extLst>
              <a:ext uri="{FF2B5EF4-FFF2-40B4-BE49-F238E27FC236}">
                <a16:creationId xmlns:a16="http://schemas.microsoft.com/office/drawing/2014/main" id="{E74A78B8-F017-4446-BC64-B140A7D8A82F}"/>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889658" y="501445"/>
            <a:ext cx="7994544" cy="5855110"/>
          </a:xfrm>
        </p:spPr>
      </p:pic>
      <p:sp>
        <p:nvSpPr>
          <p:cNvPr id="2" name="Rectangle 1"/>
          <p:cNvSpPr/>
          <p:nvPr/>
        </p:nvSpPr>
        <p:spPr>
          <a:xfrm>
            <a:off x="3673023" y="5755170"/>
            <a:ext cx="4427815" cy="369332"/>
          </a:xfrm>
          <a:prstGeom prst="rect">
            <a:avLst/>
          </a:prstGeom>
        </p:spPr>
        <p:txBody>
          <a:bodyPr wrap="none">
            <a:spAutoFit/>
          </a:bodyPr>
          <a:lstStyle/>
          <a:p>
            <a:r>
              <a:rPr lang="en-US" dirty="0"/>
              <a:t>Holcomb 2016, Holcomb 2021, and Siren 2021</a:t>
            </a:r>
          </a:p>
        </p:txBody>
      </p:sp>
      <p:pic>
        <p:nvPicPr>
          <p:cNvPr id="3" name="Audio 2">
            <a:hlinkClick r:id="" action="ppaction://media"/>
            <a:extLst>
              <a:ext uri="{FF2B5EF4-FFF2-40B4-BE49-F238E27FC236}">
                <a16:creationId xmlns:a16="http://schemas.microsoft.com/office/drawing/2014/main" id="{85A990CB-F059-4039-ACBC-75109EB68E8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52238" y="6218238"/>
            <a:ext cx="487362" cy="487362"/>
          </a:xfrm>
          <a:prstGeom prst="rect">
            <a:avLst/>
          </a:prstGeom>
        </p:spPr>
      </p:pic>
    </p:spTree>
    <p:extLst>
      <p:ext uri="{BB962C8B-B14F-4D97-AF65-F5344CB8AC3E}">
        <p14:creationId xmlns:p14="http://schemas.microsoft.com/office/powerpoint/2010/main" val="66659747"/>
      </p:ext>
    </p:extLst>
  </p:cSld>
  <p:clrMapOvr>
    <a:masterClrMapping/>
  </p:clrMapOvr>
  <mc:AlternateContent xmlns:mc="http://schemas.openxmlformats.org/markup-compatibility/2006" xmlns:p14="http://schemas.microsoft.com/office/powerpoint/2010/main">
    <mc:Choice Requires="p14">
      <p:transition spd="slow" p14:dur="2000" advTm="29707"/>
    </mc:Choice>
    <mc:Fallback xmlns="">
      <p:transition spd="slow" advTm="297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2671</TotalTime>
  <Words>1741</Words>
  <Application>Microsoft Office PowerPoint</Application>
  <PresentationFormat>Widescreen</PresentationFormat>
  <Paragraphs>147</Paragraphs>
  <Slides>20</Slides>
  <Notes>2</Notes>
  <HiddenSlides>0</HiddenSlides>
  <MMClips>19</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Times New Roman</vt:lpstr>
      <vt:lpstr>Organic</vt:lpstr>
      <vt:lpstr>Effects of the COVID-19 Pandemic on the United States Custom Grain and Forage Harvesting’s Labor Supply and the 2020 Harvest</vt:lpstr>
      <vt:lpstr>Introduction</vt:lpstr>
      <vt:lpstr>Literature Review</vt:lpstr>
      <vt:lpstr>Literature Review (cont.)</vt:lpstr>
      <vt:lpstr>Literature Review (cont.)</vt:lpstr>
      <vt:lpstr>Methodology</vt:lpstr>
      <vt:lpstr>Methodology</vt:lpstr>
      <vt:lpstr>US Custom Harvesting, Inc. (USCHI) Foreign Labor Sending Countries (Sieren, 2019)</vt:lpstr>
      <vt:lpstr>PowerPoint Presentation</vt:lpstr>
      <vt:lpstr>2020 Pandemic Timeline</vt:lpstr>
      <vt:lpstr>Partial Travel Ban Timeline</vt:lpstr>
      <vt:lpstr>PowerPoint Presentation</vt:lpstr>
      <vt:lpstr>2020 Harvest Labor Surveys</vt:lpstr>
      <vt:lpstr>Survey Responses</vt:lpstr>
      <vt:lpstr>Survey Responses (cont)</vt:lpstr>
      <vt:lpstr>Survey Responses (cont.)</vt:lpstr>
      <vt:lpstr>Details to Note</vt:lpstr>
      <vt:lpstr>Conclusions</vt:lpstr>
      <vt:lpstr>Conclusion (cont.)</vt:lpstr>
      <vt:lpstr>Works Cited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Effects of the COVID-19 Pandemic on the United States Custom Grain and Forage Harvesting’s Labor Supply and the 2020 Harvest</dc:title>
  <dc:creator>Dalton Black</dc:creator>
  <cp:lastModifiedBy>Jason P. Holcomb</cp:lastModifiedBy>
  <cp:revision>95</cp:revision>
  <dcterms:created xsi:type="dcterms:W3CDTF">2021-04-12T15:15:38Z</dcterms:created>
  <dcterms:modified xsi:type="dcterms:W3CDTF">2021-04-16T14:59:33Z</dcterms:modified>
</cp:coreProperties>
</file>