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2" r:id="rId4"/>
    <p:sldId id="263" r:id="rId5"/>
    <p:sldId id="261" r:id="rId6"/>
    <p:sldId id="259" r:id="rId7"/>
    <p:sldId id="260" r:id="rId8"/>
    <p:sldId id="264" r:id="rId9"/>
    <p:sldId id="265" r:id="rId10"/>
    <p:sldId id="266" r:id="rId11"/>
    <p:sldId id="267" r:id="rId12"/>
    <p:sldId id="268" r:id="rId13"/>
    <p:sldId id="269" r:id="rId14"/>
    <p:sldId id="270" r:id="rId15"/>
    <p:sldId id="271"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60"/>
  </p:normalViewPr>
  <p:slideViewPr>
    <p:cSldViewPr snapToGrid="0">
      <p:cViewPr varScale="1">
        <p:scale>
          <a:sx n="68" d="100"/>
          <a:sy n="68" d="100"/>
        </p:scale>
        <p:origin x="84"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Sad</a:t>
            </a:r>
          </a:p>
        </c:rich>
      </c:tx>
      <c:layout>
        <c:manualLayout>
          <c:xMode val="edge"/>
          <c:yMode val="edge"/>
          <c:x val="0.44931233595800524"/>
          <c:y val="2.777777777777777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1400" b="0" i="0" u="none" strike="noStrike" kern="1200" spc="0" baseline="0">
                <a:solidFill>
                  <a:schemeClr val="tx1">
                    <a:lumMod val="65000"/>
                    <a:lumOff val="35000"/>
                  </a:schemeClr>
                </a:solidFill>
                <a:latin typeface="+mn-lt"/>
                <a:ea typeface="+mn-ea"/>
                <a:cs typeface="+mn-cs"/>
              </a:defRPr>
            </a:pPr>
            <a:r>
              <a:rPr lang="en-US" sz="2800" b="1" dirty="0"/>
              <a:t>Sadness</a:t>
            </a:r>
            <a:endParaRPr lang="en-US" b="1" dirty="0"/>
          </a:p>
        </c:rich>
      </c:tx>
      <c:layout>
        <c:manualLayout>
          <c:xMode val="edge"/>
          <c:yMode val="edge"/>
          <c:x val="0.39161824404194601"/>
          <c:y val="3.0988540543442213E-2"/>
        </c:manualLayout>
      </c:layout>
      <c:overlay val="0"/>
      <c:spPr>
        <a:noFill/>
        <a:ln>
          <a:noFill/>
        </a:ln>
        <a:effectLst/>
      </c:spPr>
      <c:txPr>
        <a:bodyPr rot="0" spcFirstLastPara="1" vertOverflow="ellipsis" vert="horz" wrap="square" anchor="ctr" anchorCtr="1"/>
        <a:lstStyle/>
        <a:p>
          <a:pPr algn="ct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4B3-478D-8794-D3D69934696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74B3-478D-8794-D3D69934696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74B3-478D-8794-D3D699346960}"/>
              </c:ext>
            </c:extLst>
          </c:dPt>
          <c:dLbls>
            <c:dLbl>
              <c:idx val="0"/>
              <c:layout>
                <c:manualLayout>
                  <c:x val="-2.8870032485311638E-2"/>
                  <c:y val="-0.27628439265408922"/>
                </c:manualLayout>
              </c:layout>
              <c:spPr>
                <a:noFill/>
                <a:ln>
                  <a:noFill/>
                </a:ln>
                <a:effectLst/>
              </c:spPr>
              <c:txPr>
                <a:bodyPr rot="0" spcFirstLastPara="1" vertOverflow="clip" horzOverflow="clip" vert="horz" wrap="square" lIns="38100" tIns="19050" rIns="38100" bIns="19050" anchor="ctr" anchorCtr="1">
                  <a:spAutoFit/>
                </a:bodyPr>
                <a:lstStyle/>
                <a:p>
                  <a:pPr>
                    <a:defRPr sz="24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13850223382823534"/>
                      <c:h val="0.13718000620990833"/>
                    </c:manualLayout>
                  </c15:layout>
                </c:ext>
                <c:ext xmlns:c16="http://schemas.microsoft.com/office/drawing/2014/chart" uri="{C3380CC4-5D6E-409C-BE32-E72D297353CC}">
                  <c16:uniqueId val="{00000001-74B3-478D-8794-D3D699346960}"/>
                </c:ext>
              </c:extLst>
            </c:dLbl>
            <c:dLbl>
              <c:idx val="1"/>
              <c:layout>
                <c:manualLayout>
                  <c:x val="6.9502098444705965E-2"/>
                  <c:y val="0.10889157609872575"/>
                </c:manualLayout>
              </c:layout>
              <c:tx>
                <c:rich>
                  <a:bodyPr/>
                  <a:lstStyle/>
                  <a:p>
                    <a:fld id="{3E871FC5-F02E-4ADA-8B10-9EC7C55C818E}" type="PERCENTAGE">
                      <a:rPr lang="en-US" sz="2000"/>
                      <a:pPr/>
                      <a:t>[PERCENTAGE]</a:t>
                    </a:fld>
                    <a:endParaRPr lang="en-US"/>
                  </a:p>
                </c:rich>
              </c:tx>
              <c:showLegendKey val="0"/>
              <c:showVal val="0"/>
              <c:showCatName val="0"/>
              <c:showSerName val="0"/>
              <c:showPercent val="1"/>
              <c:showBubbleSize val="0"/>
              <c:extLst>
                <c:ext xmlns:c15="http://schemas.microsoft.com/office/drawing/2012/chart" uri="{CE6537A1-D6FC-4f65-9D91-7224C49458BB}">
                  <c15:layout>
                    <c:manualLayout>
                      <c:w val="8.8023541916020451E-2"/>
                      <c:h val="8.8114817016124822E-2"/>
                    </c:manualLayout>
                  </c15:layout>
                  <c15:dlblFieldTable/>
                  <c15:showDataLabelsRange val="0"/>
                </c:ext>
                <c:ext xmlns:c16="http://schemas.microsoft.com/office/drawing/2014/chart" uri="{C3380CC4-5D6E-409C-BE32-E72D297353CC}">
                  <c16:uniqueId val="{00000003-74B3-478D-8794-D3D699346960}"/>
                </c:ext>
              </c:extLst>
            </c:dLbl>
            <c:dLbl>
              <c:idx val="2"/>
              <c:layout>
                <c:manualLayout>
                  <c:x val="2.7800772022892613E-2"/>
                  <c:y val="8.9913331721549666E-2"/>
                </c:manualLayout>
              </c:layout>
              <c:spPr>
                <a:noFill/>
                <a:ln>
                  <a:noFill/>
                </a:ln>
                <a:effectLst/>
              </c:spPr>
              <c:txPr>
                <a:bodyPr rot="0" spcFirstLastPara="1" vertOverflow="clip" horzOverflow="clip"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8.1607979141506776E-2"/>
                      <c:h val="7.52029251230239E-2"/>
                    </c:manualLayout>
                  </c15:layout>
                </c:ext>
                <c:ext xmlns:c16="http://schemas.microsoft.com/office/drawing/2014/chart" uri="{C3380CC4-5D6E-409C-BE32-E72D297353CC}">
                  <c16:uniqueId val="{00000005-74B3-478D-8794-D3D699346960}"/>
                </c:ext>
              </c:extLst>
            </c:dLbl>
            <c:spPr>
              <a:noFill/>
              <a:ln>
                <a:no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Sheet1!$A$1:$A$3</c:f>
              <c:strCache>
                <c:ptCount val="3"/>
                <c:pt idx="0">
                  <c:v>Dismissing</c:v>
                </c:pt>
                <c:pt idx="1">
                  <c:v>Coaching</c:v>
                </c:pt>
                <c:pt idx="2">
                  <c:v>Disapproving</c:v>
                </c:pt>
              </c:strCache>
            </c:strRef>
          </c:cat>
          <c:val>
            <c:numRef>
              <c:f>Sheet1!$B$1:$B$3</c:f>
              <c:numCache>
                <c:formatCode>General</c:formatCode>
                <c:ptCount val="3"/>
                <c:pt idx="0">
                  <c:v>18</c:v>
                </c:pt>
                <c:pt idx="1">
                  <c:v>1</c:v>
                </c:pt>
                <c:pt idx="2">
                  <c:v>1</c:v>
                </c:pt>
              </c:numCache>
            </c:numRef>
          </c:val>
          <c:extLst>
            <c:ext xmlns:c16="http://schemas.microsoft.com/office/drawing/2014/chart" uri="{C3380CC4-5D6E-409C-BE32-E72D297353CC}">
              <c16:uniqueId val="{00000006-74B3-478D-8794-D3D699346960}"/>
            </c:ext>
          </c:extLst>
        </c:ser>
        <c:dLbls>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0.1201193732483493"/>
          <c:y val="0.84279741119617602"/>
          <c:w val="0.71271379315686778"/>
          <c:h val="0.1417083185321029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r>
              <a:rPr lang="en-US" sz="2800" b="1" dirty="0"/>
              <a:t>Anger</a:t>
            </a:r>
          </a:p>
        </c:rich>
      </c:tx>
      <c:overlay val="0"/>
      <c:spPr>
        <a:noFill/>
        <a:ln>
          <a:noFill/>
        </a:ln>
        <a:effectLst/>
      </c:spPr>
      <c:txPr>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dLbls>
          <c:showLegendKey val="0"/>
          <c:showVal val="1"/>
          <c:showCatName val="0"/>
          <c:showSerName val="0"/>
          <c:showPercent val="0"/>
          <c:showBubbleSize val="0"/>
          <c:showLeaderLines val="0"/>
        </c:dLbls>
        <c:firstSliceAng val="0"/>
      </c:pieChart>
      <c:spPr>
        <a:noFill/>
        <a:ln>
          <a:noFill/>
        </a:ln>
        <a:effectLst/>
      </c:spPr>
    </c:plotArea>
    <c:legend>
      <c:legendPos val="b"/>
      <c:layout>
        <c:manualLayout>
          <c:xMode val="edge"/>
          <c:yMode val="edge"/>
          <c:x val="0.151940820647751"/>
          <c:y val="0.87167589978890681"/>
          <c:w val="0.69170223045683743"/>
          <c:h val="0.11154060987944077"/>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r>
              <a:rPr lang="en-US" sz="2800" b="1" dirty="0"/>
              <a:t>Anger</a:t>
            </a:r>
          </a:p>
        </c:rich>
      </c:tx>
      <c:layout>
        <c:manualLayout>
          <c:xMode val="edge"/>
          <c:yMode val="edge"/>
          <c:x val="0.41060329431725295"/>
          <c:y val="2.9539765271972229E-2"/>
        </c:manualLayout>
      </c:layout>
      <c:overlay val="0"/>
      <c:spPr>
        <a:noFill/>
        <a:ln>
          <a:noFill/>
        </a:ln>
        <a:effectLst/>
      </c:spPr>
      <c:txPr>
        <a:bodyPr rot="0" spcFirstLastPara="1" vertOverflow="ellipsis" vert="horz" wrap="square" anchor="ctr" anchorCtr="1"/>
        <a:lstStyle/>
        <a:p>
          <a:pPr>
            <a:defRPr sz="2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079-40D3-AFB8-F1B21173C9A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079-40D3-AFB8-F1B21173C9A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079-40D3-AFB8-F1B21173C9A1}"/>
              </c:ext>
            </c:extLst>
          </c:dPt>
          <c:dLbls>
            <c:dLbl>
              <c:idx val="1"/>
              <c:layout>
                <c:manualLayout>
                  <c:x val="-2.428327664487747E-2"/>
                  <c:y val="-0.10876510437296211"/>
                </c:manualLayout>
              </c:layout>
              <c:spPr>
                <a:noFill/>
                <a:ln>
                  <a:noFill/>
                </a:ln>
                <a:effectLst/>
              </c:spPr>
              <c:txPr>
                <a:bodyPr rot="0" spcFirstLastPara="1" vertOverflow="ellipsis" vert="horz" wrap="square" lIns="38100" tIns="19050" rIns="38100" bIns="19050" anchor="ctr" anchorCtr="1">
                  <a:noAutofit/>
                </a:bodyPr>
                <a:lstStyle/>
                <a:p>
                  <a:pPr>
                    <a:defRPr sz="19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15:layout>
                    <c:manualLayout>
                      <c:w val="8.8776264862983414E-2"/>
                      <c:h val="7.2629690200756089E-2"/>
                    </c:manualLayout>
                  </c15:layout>
                </c:ext>
                <c:ext xmlns:c16="http://schemas.microsoft.com/office/drawing/2014/chart" uri="{C3380CC4-5D6E-409C-BE32-E72D297353CC}">
                  <c16:uniqueId val="{00000003-1079-40D3-AFB8-F1B21173C9A1}"/>
                </c:ext>
              </c:extLst>
            </c:dLbl>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bg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Sheet1!$A$1:$A$3</c:f>
              <c:strCache>
                <c:ptCount val="3"/>
                <c:pt idx="0">
                  <c:v>Dismissing</c:v>
                </c:pt>
                <c:pt idx="1">
                  <c:v>Coaching</c:v>
                </c:pt>
                <c:pt idx="2">
                  <c:v>Disapproving</c:v>
                </c:pt>
              </c:strCache>
            </c:strRef>
          </c:cat>
          <c:val>
            <c:numRef>
              <c:f>Sheet1!$B$1:$B$3</c:f>
              <c:numCache>
                <c:formatCode>General</c:formatCode>
                <c:ptCount val="3"/>
                <c:pt idx="0">
                  <c:v>9</c:v>
                </c:pt>
                <c:pt idx="1">
                  <c:v>1</c:v>
                </c:pt>
                <c:pt idx="2">
                  <c:v>10</c:v>
                </c:pt>
              </c:numCache>
            </c:numRef>
          </c:val>
          <c:extLst>
            <c:ext xmlns:c16="http://schemas.microsoft.com/office/drawing/2014/chart" uri="{C3380CC4-5D6E-409C-BE32-E72D297353CC}">
              <c16:uniqueId val="{00000006-1079-40D3-AFB8-F1B21173C9A1}"/>
            </c:ext>
          </c:extLst>
        </c:ser>
        <c:dLbls>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0.12481078691406292"/>
          <c:y val="0.80858907088362175"/>
          <c:w val="0.77759744339973902"/>
          <c:h val="0.1914109325789625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'[Chart in Microsoft PowerPoint]Sheet1'!$B$1</c:f>
              <c:strCache>
                <c:ptCount val="1"/>
                <c:pt idx="0">
                  <c:v>Low</c:v>
                </c:pt>
              </c:strCache>
            </c:strRef>
          </c:tx>
          <c:spPr>
            <a:solidFill>
              <a:schemeClr val="accent1"/>
            </a:solidFill>
            <a:ln>
              <a:noFill/>
            </a:ln>
            <a:effectLst/>
          </c:spPr>
          <c:invertIfNegative val="0"/>
          <c:cat>
            <c:strRef>
              <c:f>'[Chart in Microsoft PowerPoint]Sheet1'!$A$2:$A$3</c:f>
              <c:strCache>
                <c:ptCount val="2"/>
                <c:pt idx="0">
                  <c:v>Teen Sadness</c:v>
                </c:pt>
                <c:pt idx="1">
                  <c:v>Teen Anger</c:v>
                </c:pt>
              </c:strCache>
            </c:strRef>
          </c:cat>
          <c:val>
            <c:numRef>
              <c:f>'[Chart in Microsoft PowerPoint]Sheet1'!$B$2:$B$3</c:f>
              <c:numCache>
                <c:formatCode>General</c:formatCode>
                <c:ptCount val="2"/>
                <c:pt idx="0">
                  <c:v>30.64</c:v>
                </c:pt>
                <c:pt idx="1">
                  <c:v>31.14</c:v>
                </c:pt>
              </c:numCache>
            </c:numRef>
          </c:val>
          <c:extLst>
            <c:ext xmlns:c16="http://schemas.microsoft.com/office/drawing/2014/chart" uri="{C3380CC4-5D6E-409C-BE32-E72D297353CC}">
              <c16:uniqueId val="{00000000-34F8-46B6-A04E-8B1DAB514E39}"/>
            </c:ext>
          </c:extLst>
        </c:ser>
        <c:ser>
          <c:idx val="1"/>
          <c:order val="1"/>
          <c:tx>
            <c:strRef>
              <c:f>'[Chart in Microsoft PowerPoint]Sheet1'!$C$1</c:f>
              <c:strCache>
                <c:ptCount val="1"/>
                <c:pt idx="0">
                  <c:v>High</c:v>
                </c:pt>
              </c:strCache>
            </c:strRef>
          </c:tx>
          <c:spPr>
            <a:solidFill>
              <a:schemeClr val="accent2"/>
            </a:solidFill>
            <a:ln>
              <a:noFill/>
            </a:ln>
            <a:effectLst/>
          </c:spPr>
          <c:invertIfNegative val="0"/>
          <c:cat>
            <c:strRef>
              <c:f>'[Chart in Microsoft PowerPoint]Sheet1'!$A$2:$A$3</c:f>
              <c:strCache>
                <c:ptCount val="2"/>
                <c:pt idx="0">
                  <c:v>Teen Sadness</c:v>
                </c:pt>
                <c:pt idx="1">
                  <c:v>Teen Anger</c:v>
                </c:pt>
              </c:strCache>
            </c:strRef>
          </c:cat>
          <c:val>
            <c:numRef>
              <c:f>'[Chart in Microsoft PowerPoint]Sheet1'!$C$2:$C$3</c:f>
              <c:numCache>
                <c:formatCode>General</c:formatCode>
                <c:ptCount val="2"/>
                <c:pt idx="0">
                  <c:v>30.67</c:v>
                </c:pt>
                <c:pt idx="1">
                  <c:v>30.83</c:v>
                </c:pt>
              </c:numCache>
            </c:numRef>
          </c:val>
          <c:extLst>
            <c:ext xmlns:c16="http://schemas.microsoft.com/office/drawing/2014/chart" uri="{C3380CC4-5D6E-409C-BE32-E72D297353CC}">
              <c16:uniqueId val="{00000001-34F8-46B6-A04E-8B1DAB514E39}"/>
            </c:ext>
          </c:extLst>
        </c:ser>
        <c:ser>
          <c:idx val="2"/>
          <c:order val="2"/>
          <c:tx>
            <c:strRef>
              <c:f>'[Chart in Microsoft PowerPoint]Sheet1'!$D$1</c:f>
              <c:strCache>
                <c:ptCount val="1"/>
                <c:pt idx="0">
                  <c:v>Column1</c:v>
                </c:pt>
              </c:strCache>
            </c:strRef>
          </c:tx>
          <c:spPr>
            <a:solidFill>
              <a:schemeClr val="accent3"/>
            </a:solidFill>
            <a:ln>
              <a:noFill/>
            </a:ln>
            <a:effectLst/>
          </c:spPr>
          <c:invertIfNegative val="0"/>
          <c:cat>
            <c:strRef>
              <c:f>'[Chart in Microsoft PowerPoint]Sheet1'!$A$2:$A$3</c:f>
              <c:strCache>
                <c:ptCount val="2"/>
                <c:pt idx="0">
                  <c:v>Teen Sadness</c:v>
                </c:pt>
                <c:pt idx="1">
                  <c:v>Teen Anger</c:v>
                </c:pt>
              </c:strCache>
            </c:strRef>
          </c:cat>
          <c:val>
            <c:numRef>
              <c:f>'[Chart in Microsoft PowerPoint]Sheet1'!$D$2:$D$3</c:f>
              <c:numCache>
                <c:formatCode>General</c:formatCode>
                <c:ptCount val="2"/>
              </c:numCache>
            </c:numRef>
          </c:val>
          <c:extLst>
            <c:ext xmlns:c16="http://schemas.microsoft.com/office/drawing/2014/chart" uri="{C3380CC4-5D6E-409C-BE32-E72D297353CC}">
              <c16:uniqueId val="{00000002-34F8-46B6-A04E-8B1DAB514E39}"/>
            </c:ext>
          </c:extLst>
        </c:ser>
        <c:dLbls>
          <c:showLegendKey val="0"/>
          <c:showVal val="0"/>
          <c:showCatName val="0"/>
          <c:showSerName val="0"/>
          <c:showPercent val="0"/>
          <c:showBubbleSize val="0"/>
        </c:dLbls>
        <c:gapWidth val="362"/>
        <c:axId val="1355720816"/>
        <c:axId val="1355718320"/>
      </c:barChart>
      <c:catAx>
        <c:axId val="135572081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800" dirty="0"/>
                  <a:t>Dismissing</a:t>
                </a:r>
                <a:r>
                  <a:rPr lang="en-US" sz="1800" baseline="0" dirty="0"/>
                  <a:t> of Sadness</a:t>
                </a:r>
                <a:endParaRPr lang="en-US" sz="1800" dirty="0"/>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55718320"/>
        <c:crosses val="autoZero"/>
        <c:auto val="1"/>
        <c:lblAlgn val="ctr"/>
        <c:lblOffset val="100"/>
        <c:noMultiLvlLbl val="0"/>
      </c:catAx>
      <c:valAx>
        <c:axId val="1355718320"/>
        <c:scaling>
          <c:orientation val="minMax"/>
          <c:max val="33"/>
          <c:min val="28"/>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dirty="0"/>
                  <a:t>Teen</a:t>
                </a:r>
                <a:r>
                  <a:rPr lang="en-US" sz="1800" baseline="0" dirty="0"/>
                  <a:t> Emotion Regulation</a:t>
                </a:r>
                <a:r>
                  <a:rPr lang="en-US" sz="1800" dirty="0"/>
                  <a:t>s Ratings</a:t>
                </a: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355720816"/>
        <c:crosses val="autoZero"/>
        <c:crossBetween val="between"/>
        <c:majorUnit val="0.5"/>
        <c:minorUnit val="0.5"/>
      </c:valAx>
      <c:spPr>
        <a:noFill/>
        <a:ln>
          <a:noFill/>
        </a:ln>
        <a:effectLst/>
      </c:spPr>
    </c:plotArea>
    <c:legend>
      <c:legendPos val="b"/>
      <c:legendEntry>
        <c:idx val="2"/>
        <c:delete val="1"/>
      </c:legendEntry>
      <c:layout>
        <c:manualLayout>
          <c:xMode val="edge"/>
          <c:yMode val="edge"/>
          <c:x val="0.68088363923895623"/>
          <c:y val="0.87757383646102061"/>
          <c:w val="0.22273558353984207"/>
          <c:h val="7.812547567452377E-2"/>
        </c:manualLayout>
      </c:layout>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7274013028164232E-2"/>
          <c:y val="4.2683040221498721E-2"/>
          <c:w val="0.87012379929192807"/>
          <c:h val="0.69198787896192959"/>
        </c:manualLayout>
      </c:layout>
      <c:barChart>
        <c:barDir val="col"/>
        <c:grouping val="clustered"/>
        <c:varyColors val="0"/>
        <c:ser>
          <c:idx val="0"/>
          <c:order val="0"/>
          <c:tx>
            <c:strRef>
              <c:f>'[Chart in Microsoft PowerPoint]Sheet1'!$B$1</c:f>
              <c:strCache>
                <c:ptCount val="1"/>
                <c:pt idx="0">
                  <c:v>Low</c:v>
                </c:pt>
              </c:strCache>
            </c:strRef>
          </c:tx>
          <c:spPr>
            <a:solidFill>
              <a:schemeClr val="accent1"/>
            </a:solidFill>
            <a:ln>
              <a:noFill/>
            </a:ln>
            <a:effectLst/>
          </c:spPr>
          <c:invertIfNegative val="0"/>
          <c:cat>
            <c:strRef>
              <c:f>'[Chart in Microsoft PowerPoint]Sheet1'!$A$2:$A$3</c:f>
              <c:strCache>
                <c:ptCount val="2"/>
                <c:pt idx="0">
                  <c:v>Teen Sadness</c:v>
                </c:pt>
                <c:pt idx="1">
                  <c:v>Teen Anger</c:v>
                </c:pt>
              </c:strCache>
            </c:strRef>
          </c:cat>
          <c:val>
            <c:numRef>
              <c:f>'[Chart in Microsoft PowerPoint]Sheet1'!$B$2:$B$3</c:f>
              <c:numCache>
                <c:formatCode>General</c:formatCode>
                <c:ptCount val="2"/>
                <c:pt idx="0">
                  <c:v>32.67</c:v>
                </c:pt>
                <c:pt idx="1">
                  <c:v>31.83</c:v>
                </c:pt>
              </c:numCache>
            </c:numRef>
          </c:val>
          <c:extLst>
            <c:ext xmlns:c16="http://schemas.microsoft.com/office/drawing/2014/chart" uri="{C3380CC4-5D6E-409C-BE32-E72D297353CC}">
              <c16:uniqueId val="{00000000-4880-4F80-A58F-1BAAFE943969}"/>
            </c:ext>
          </c:extLst>
        </c:ser>
        <c:ser>
          <c:idx val="1"/>
          <c:order val="1"/>
          <c:tx>
            <c:strRef>
              <c:f>'[Chart in Microsoft PowerPoint]Sheet1'!$C$1</c:f>
              <c:strCache>
                <c:ptCount val="1"/>
                <c:pt idx="0">
                  <c:v>High</c:v>
                </c:pt>
              </c:strCache>
            </c:strRef>
          </c:tx>
          <c:spPr>
            <a:solidFill>
              <a:schemeClr val="accent2"/>
            </a:solidFill>
            <a:ln>
              <a:noFill/>
            </a:ln>
            <a:effectLst/>
          </c:spPr>
          <c:invertIfNegative val="0"/>
          <c:cat>
            <c:strRef>
              <c:f>'[Chart in Microsoft PowerPoint]Sheet1'!$A$2:$A$3</c:f>
              <c:strCache>
                <c:ptCount val="2"/>
                <c:pt idx="0">
                  <c:v>Teen Sadness</c:v>
                </c:pt>
                <c:pt idx="1">
                  <c:v>Teen Anger</c:v>
                </c:pt>
              </c:strCache>
            </c:strRef>
          </c:cat>
          <c:val>
            <c:numRef>
              <c:f>'[Chart in Microsoft PowerPoint]Sheet1'!$C$2:$C$3</c:f>
              <c:numCache>
                <c:formatCode>General</c:formatCode>
                <c:ptCount val="2"/>
                <c:pt idx="0">
                  <c:v>29.79</c:v>
                </c:pt>
                <c:pt idx="1">
                  <c:v>30.71</c:v>
                </c:pt>
              </c:numCache>
            </c:numRef>
          </c:val>
          <c:extLst>
            <c:ext xmlns:c16="http://schemas.microsoft.com/office/drawing/2014/chart" uri="{C3380CC4-5D6E-409C-BE32-E72D297353CC}">
              <c16:uniqueId val="{00000001-4880-4F80-A58F-1BAAFE943969}"/>
            </c:ext>
          </c:extLst>
        </c:ser>
        <c:ser>
          <c:idx val="2"/>
          <c:order val="2"/>
          <c:tx>
            <c:strRef>
              <c:f>'[Chart in Microsoft PowerPoint]Sheet1'!$D$1</c:f>
              <c:strCache>
                <c:ptCount val="1"/>
                <c:pt idx="0">
                  <c:v>Column1</c:v>
                </c:pt>
              </c:strCache>
            </c:strRef>
          </c:tx>
          <c:spPr>
            <a:solidFill>
              <a:schemeClr val="accent3"/>
            </a:solidFill>
            <a:ln>
              <a:noFill/>
            </a:ln>
            <a:effectLst/>
          </c:spPr>
          <c:invertIfNegative val="0"/>
          <c:cat>
            <c:strRef>
              <c:f>'[Chart in Microsoft PowerPoint]Sheet1'!$A$2:$A$3</c:f>
              <c:strCache>
                <c:ptCount val="2"/>
                <c:pt idx="0">
                  <c:v>Teen Sadness</c:v>
                </c:pt>
                <c:pt idx="1">
                  <c:v>Teen Anger</c:v>
                </c:pt>
              </c:strCache>
            </c:strRef>
          </c:cat>
          <c:val>
            <c:numRef>
              <c:f>'[Chart in Microsoft PowerPoint]Sheet1'!$D$2:$D$3</c:f>
              <c:numCache>
                <c:formatCode>General</c:formatCode>
                <c:ptCount val="2"/>
              </c:numCache>
            </c:numRef>
          </c:val>
          <c:extLst>
            <c:ext xmlns:c16="http://schemas.microsoft.com/office/drawing/2014/chart" uri="{C3380CC4-5D6E-409C-BE32-E72D297353CC}">
              <c16:uniqueId val="{00000002-4880-4F80-A58F-1BAAFE943969}"/>
            </c:ext>
          </c:extLst>
        </c:ser>
        <c:dLbls>
          <c:showLegendKey val="0"/>
          <c:showVal val="0"/>
          <c:showCatName val="0"/>
          <c:showSerName val="0"/>
          <c:showPercent val="0"/>
          <c:showBubbleSize val="0"/>
        </c:dLbls>
        <c:gapWidth val="219"/>
        <c:overlap val="1"/>
        <c:axId val="652814463"/>
        <c:axId val="652812799"/>
      </c:barChart>
      <c:catAx>
        <c:axId val="652814463"/>
        <c:scaling>
          <c:orientation val="minMax"/>
        </c:scaling>
        <c:delete val="0"/>
        <c:axPos val="b"/>
        <c:title>
          <c:tx>
            <c:rich>
              <a:bodyPr rot="0" spcFirstLastPara="1" vertOverflow="ellipsis" vert="horz" wrap="square" anchor="ctr" anchorCtr="1"/>
              <a:lstStyle/>
              <a:p>
                <a:pPr>
                  <a:defRPr sz="1700" b="0" i="0" u="none" strike="noStrike" kern="1200" baseline="0">
                    <a:solidFill>
                      <a:schemeClr val="tx1">
                        <a:lumMod val="65000"/>
                        <a:lumOff val="35000"/>
                      </a:schemeClr>
                    </a:solidFill>
                    <a:latin typeface="+mn-lt"/>
                    <a:ea typeface="+mn-ea"/>
                    <a:cs typeface="+mn-cs"/>
                  </a:defRPr>
                </a:pPr>
                <a:r>
                  <a:rPr lang="en-US" sz="1800" dirty="0">
                    <a:solidFill>
                      <a:schemeClr val="tx1">
                        <a:lumMod val="65000"/>
                        <a:lumOff val="35000"/>
                      </a:schemeClr>
                    </a:solidFill>
                  </a:rPr>
                  <a:t>Dismissing</a:t>
                </a:r>
                <a:r>
                  <a:rPr lang="en-US" sz="1800" baseline="0" dirty="0">
                    <a:solidFill>
                      <a:schemeClr val="tx1">
                        <a:lumMod val="65000"/>
                        <a:lumOff val="35000"/>
                      </a:schemeClr>
                    </a:solidFill>
                  </a:rPr>
                  <a:t> of Anger</a:t>
                </a:r>
                <a:endParaRPr lang="en-US" sz="1800" dirty="0">
                  <a:solidFill>
                    <a:schemeClr val="tx1">
                      <a:lumMod val="65000"/>
                      <a:lumOff val="35000"/>
                    </a:schemeClr>
                  </a:solidFill>
                </a:endParaRPr>
              </a:p>
            </c:rich>
          </c:tx>
          <c:layout>
            <c:manualLayout>
              <c:xMode val="edge"/>
              <c:yMode val="edge"/>
              <c:x val="0.4004273818104343"/>
              <c:y val="0.80930456568045728"/>
            </c:manualLayout>
          </c:layout>
          <c:overlay val="0"/>
          <c:spPr>
            <a:noFill/>
            <a:ln>
              <a:noFill/>
            </a:ln>
            <a:effectLst/>
          </c:spPr>
          <c:txPr>
            <a:bodyPr rot="0" spcFirstLastPara="1" vertOverflow="ellipsis" vert="horz" wrap="square" anchor="ctr" anchorCtr="1"/>
            <a:lstStyle/>
            <a:p>
              <a:pPr>
                <a:defRPr sz="17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652812799"/>
        <c:crosses val="autoZero"/>
        <c:auto val="1"/>
        <c:lblAlgn val="ctr"/>
        <c:lblOffset val="100"/>
        <c:noMultiLvlLbl val="0"/>
      </c:catAx>
      <c:valAx>
        <c:axId val="65281279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dirty="0"/>
                  <a:t>Teen Emotion Regulation Ratings</a:t>
                </a:r>
              </a:p>
            </c:rich>
          </c:tx>
          <c:layout>
            <c:manualLayout>
              <c:xMode val="edge"/>
              <c:yMode val="edge"/>
              <c:x val="6.9084628670120895E-3"/>
              <c:y val="4.5843689288186357E-2"/>
            </c:manualLayout>
          </c:layout>
          <c:overlay val="0"/>
          <c:spPr>
            <a:noFill/>
            <a:ln>
              <a:noFill/>
            </a:ln>
            <a:effectLst/>
          </c:spPr>
          <c:txPr>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652814463"/>
        <c:crosses val="autoZero"/>
        <c:crossBetween val="between"/>
      </c:valAx>
      <c:spPr>
        <a:noFill/>
        <a:ln>
          <a:noFill/>
        </a:ln>
        <a:effectLst/>
      </c:spPr>
    </c:plotArea>
    <c:legend>
      <c:legendPos val="b"/>
      <c:legendEntry>
        <c:idx val="2"/>
        <c:delete val="1"/>
      </c:legendEntry>
      <c:layout>
        <c:manualLayout>
          <c:xMode val="edge"/>
          <c:yMode val="edge"/>
          <c:x val="6.9605029941205515E-2"/>
          <c:y val="0.8802686156871542"/>
          <c:w val="0.16188378007153251"/>
          <c:h val="0.11619360987874491"/>
        </c:manualLayout>
      </c:layout>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4/19/2021</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4/19/2021</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F0F34-6F75-420A-8ED6-549091744BDD}"/>
              </a:ext>
            </a:extLst>
          </p:cNvPr>
          <p:cNvSpPr>
            <a:spLocks noGrp="1"/>
          </p:cNvSpPr>
          <p:nvPr>
            <p:ph type="ctrTitle"/>
          </p:nvPr>
        </p:nvSpPr>
        <p:spPr/>
        <p:txBody>
          <a:bodyPr>
            <a:normAutofit/>
          </a:bodyPr>
          <a:lstStyle/>
          <a:p>
            <a:pPr algn="ctr"/>
            <a:r>
              <a:rPr lang="en-US" sz="2400" b="1" dirty="0"/>
              <a:t>“We (don’t) talk about it”: Parent’s dismissing strategies and teen’s discomfort with sadness and anger.</a:t>
            </a:r>
          </a:p>
        </p:txBody>
      </p:sp>
      <p:sp>
        <p:nvSpPr>
          <p:cNvPr id="3" name="Subtitle 2">
            <a:extLst>
              <a:ext uri="{FF2B5EF4-FFF2-40B4-BE49-F238E27FC236}">
                <a16:creationId xmlns:a16="http://schemas.microsoft.com/office/drawing/2014/main" id="{FCE30201-8B17-4D99-AE49-F809CC250C73}"/>
              </a:ext>
            </a:extLst>
          </p:cNvPr>
          <p:cNvSpPr>
            <a:spLocks noGrp="1"/>
          </p:cNvSpPr>
          <p:nvPr>
            <p:ph type="subTitle" idx="1"/>
          </p:nvPr>
        </p:nvSpPr>
        <p:spPr/>
        <p:txBody>
          <a:bodyPr/>
          <a:lstStyle/>
          <a:p>
            <a:pPr algn="ctr"/>
            <a:r>
              <a:rPr lang="de-DE"/>
              <a:t>Wright, L., Gallenstein, K., Daniels, H., &amp; Kidwell, S.L. </a:t>
            </a:r>
            <a:endParaRPr lang="en-US" dirty="0"/>
          </a:p>
        </p:txBody>
      </p:sp>
      <p:pic>
        <p:nvPicPr>
          <p:cNvPr id="1026" name="Picture 2" descr="My Teenager's Defiance is the Worst! Dealing With Teen Attitudes">
            <a:extLst>
              <a:ext uri="{FF2B5EF4-FFF2-40B4-BE49-F238E27FC236}">
                <a16:creationId xmlns:a16="http://schemas.microsoft.com/office/drawing/2014/main" id="{17959ED4-5012-48ED-BF07-A5A1104377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1204" y="3617228"/>
            <a:ext cx="3531430" cy="237534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arent's Guide to Teen Depression - HelpGuide.org">
            <a:extLst>
              <a:ext uri="{FF2B5EF4-FFF2-40B4-BE49-F238E27FC236}">
                <a16:creationId xmlns:a16="http://schemas.microsoft.com/office/drawing/2014/main" id="{3A2AF59F-D0E1-4CFF-8C30-CA5541D0A8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9366" y="3617228"/>
            <a:ext cx="3387333" cy="2375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65797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RESULTS</a:t>
            </a:r>
          </a:p>
        </p:txBody>
      </p:sp>
      <p:sp>
        <p:nvSpPr>
          <p:cNvPr id="3" name="Content Placeholder 2"/>
          <p:cNvSpPr>
            <a:spLocks noGrp="1"/>
          </p:cNvSpPr>
          <p:nvPr>
            <p:ph idx="1"/>
          </p:nvPr>
        </p:nvSpPr>
        <p:spPr>
          <a:xfrm>
            <a:off x="581192" y="2180496"/>
            <a:ext cx="11029615" cy="3975348"/>
          </a:xfrm>
        </p:spPr>
        <p:txBody>
          <a:bodyPr/>
          <a:lstStyle/>
          <a:p>
            <a:r>
              <a:rPr lang="en-US" sz="2000" dirty="0"/>
              <a:t>The average parent was rated 6.95 (SD=1.23) for their description of their response to their teen’s sadness.</a:t>
            </a:r>
          </a:p>
          <a:p>
            <a:r>
              <a:rPr lang="en-US" sz="2000" dirty="0"/>
              <a:t>Ratings were slightly higher for parents’ descriptions about their response to anger (Mean=8.03, SD=1.73).</a:t>
            </a:r>
          </a:p>
          <a:p>
            <a:r>
              <a:rPr lang="en-US" sz="2000" dirty="0"/>
              <a:t>Ratings of parent’s approach to anger and sadness were highly related [r(19)=.86, p&lt;.01].</a:t>
            </a:r>
          </a:p>
          <a:p>
            <a:r>
              <a:rPr lang="en-US" sz="2000" dirty="0"/>
              <a:t>Ratings for both parent’s approach to both anger and sadness, using our 10-point Likert scale, were not normally distributed.</a:t>
            </a:r>
          </a:p>
          <a:p>
            <a:pPr marL="0" indent="0">
              <a:buNone/>
            </a:pPr>
            <a:endParaRPr lang="en-US" dirty="0"/>
          </a:p>
        </p:txBody>
      </p:sp>
    </p:spTree>
    <p:extLst>
      <p:ext uri="{BB962C8B-B14F-4D97-AF65-F5344CB8AC3E}">
        <p14:creationId xmlns:p14="http://schemas.microsoft.com/office/powerpoint/2010/main" val="3180305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14992-346B-4F78-BC75-2FF1BA88314E}"/>
              </a:ext>
            </a:extLst>
          </p:cNvPr>
          <p:cNvSpPr>
            <a:spLocks noGrp="1"/>
          </p:cNvSpPr>
          <p:nvPr>
            <p:ph type="title"/>
          </p:nvPr>
        </p:nvSpPr>
        <p:spPr/>
        <p:txBody>
          <a:bodyPr>
            <a:normAutofit/>
          </a:bodyPr>
          <a:lstStyle/>
          <a:p>
            <a:r>
              <a:rPr lang="en-US" sz="3200" dirty="0"/>
              <a:t>Results</a:t>
            </a:r>
          </a:p>
        </p:txBody>
      </p:sp>
      <p:graphicFrame>
        <p:nvGraphicFramePr>
          <p:cNvPr id="6" name="Content Placeholder 5">
            <a:extLst>
              <a:ext uri="{FF2B5EF4-FFF2-40B4-BE49-F238E27FC236}">
                <a16:creationId xmlns:a16="http://schemas.microsoft.com/office/drawing/2014/main" id="{7B116C9F-FB88-43CF-93A7-0FB8AB00B87A}"/>
              </a:ext>
            </a:extLst>
          </p:cNvPr>
          <p:cNvGraphicFramePr>
            <a:graphicFrameLocks noGrp="1"/>
          </p:cNvGraphicFramePr>
          <p:nvPr>
            <p:ph idx="1"/>
          </p:nvPr>
        </p:nvGraphicFramePr>
        <p:xfrm>
          <a:off x="-54077" y="2299212"/>
          <a:ext cx="11029950" cy="36782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7B116C9F-FB88-43CF-93A7-0FB8AB00B87A}"/>
              </a:ext>
            </a:extLst>
          </p:cNvPr>
          <p:cNvGraphicFramePr>
            <a:graphicFrameLocks/>
          </p:cNvGraphicFramePr>
          <p:nvPr/>
        </p:nvGraphicFramePr>
        <p:xfrm>
          <a:off x="0" y="1836813"/>
          <a:ext cx="5938684" cy="49179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871537A0-B5E5-4C3C-885D-A4DE95AD3A27}"/>
              </a:ext>
            </a:extLst>
          </p:cNvPr>
          <p:cNvGraphicFramePr>
            <a:graphicFrameLocks/>
          </p:cNvGraphicFramePr>
          <p:nvPr/>
        </p:nvGraphicFramePr>
        <p:xfrm>
          <a:off x="5581343" y="2035277"/>
          <a:ext cx="5751871" cy="471948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Chart 14">
            <a:extLst>
              <a:ext uri="{FF2B5EF4-FFF2-40B4-BE49-F238E27FC236}">
                <a16:creationId xmlns:a16="http://schemas.microsoft.com/office/drawing/2014/main" id="{2132AB4D-C63E-4904-A992-60E6F6CA149D}"/>
              </a:ext>
            </a:extLst>
          </p:cNvPr>
          <p:cNvGraphicFramePr>
            <a:graphicFrameLocks/>
          </p:cNvGraphicFramePr>
          <p:nvPr/>
        </p:nvGraphicFramePr>
        <p:xfrm>
          <a:off x="5795805" y="1836813"/>
          <a:ext cx="5724221" cy="491794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7588299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DBB61-29A7-460D-8B70-C965CAEED63B}"/>
              </a:ext>
            </a:extLst>
          </p:cNvPr>
          <p:cNvSpPr>
            <a:spLocks noGrp="1"/>
          </p:cNvSpPr>
          <p:nvPr>
            <p:ph type="title"/>
          </p:nvPr>
        </p:nvSpPr>
        <p:spPr/>
        <p:txBody>
          <a:bodyPr/>
          <a:lstStyle/>
          <a:p>
            <a:pPr algn="ctr"/>
            <a:r>
              <a:rPr lang="en-US" dirty="0"/>
              <a:t>Low  vs. High Dismissing of Sadness and Teen Emotion regulation</a:t>
            </a:r>
          </a:p>
        </p:txBody>
      </p:sp>
      <p:graphicFrame>
        <p:nvGraphicFramePr>
          <p:cNvPr id="4" name="Content Placeholder 3">
            <a:extLst>
              <a:ext uri="{FF2B5EF4-FFF2-40B4-BE49-F238E27FC236}">
                <a16:creationId xmlns:a16="http://schemas.microsoft.com/office/drawing/2014/main" id="{154D7B4A-C0CC-42A4-A443-BD6656868C1B}"/>
              </a:ext>
            </a:extLst>
          </p:cNvPr>
          <p:cNvGraphicFramePr>
            <a:graphicFrameLocks noGrp="1"/>
          </p:cNvGraphicFramePr>
          <p:nvPr>
            <p:ph idx="1"/>
            <p:extLst>
              <p:ext uri="{D42A27DB-BD31-4B8C-83A1-F6EECF244321}">
                <p14:modId xmlns:p14="http://schemas.microsoft.com/office/powerpoint/2010/main" val="3454795090"/>
              </p:ext>
            </p:extLst>
          </p:nvPr>
        </p:nvGraphicFramePr>
        <p:xfrm>
          <a:off x="732805" y="2181225"/>
          <a:ext cx="10003630" cy="4448175"/>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0C5D196E-A972-4A2E-86CE-ABB2F1D90FC0}"/>
              </a:ext>
            </a:extLst>
          </p:cNvPr>
          <p:cNvSpPr txBox="1"/>
          <p:nvPr/>
        </p:nvSpPr>
        <p:spPr>
          <a:xfrm>
            <a:off x="240443" y="6155844"/>
            <a:ext cx="4055165" cy="369332"/>
          </a:xfrm>
          <a:prstGeom prst="rect">
            <a:avLst/>
          </a:prstGeom>
          <a:noFill/>
        </p:spPr>
        <p:txBody>
          <a:bodyPr wrap="square" rtlCol="0">
            <a:spAutoFit/>
          </a:bodyPr>
          <a:lstStyle/>
          <a:p>
            <a:r>
              <a:rPr lang="en-US" dirty="0">
                <a:solidFill>
                  <a:schemeClr val="tx1">
                    <a:lumMod val="65000"/>
                    <a:lumOff val="35000"/>
                  </a:schemeClr>
                </a:solidFill>
              </a:rPr>
              <a:t>Both sets of t-tests were non-significant.</a:t>
            </a:r>
          </a:p>
        </p:txBody>
      </p:sp>
    </p:spTree>
    <p:extLst>
      <p:ext uri="{BB962C8B-B14F-4D97-AF65-F5344CB8AC3E}">
        <p14:creationId xmlns:p14="http://schemas.microsoft.com/office/powerpoint/2010/main" val="42405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2DE8B-31C0-47B1-AD9E-62AD963CD295}"/>
              </a:ext>
            </a:extLst>
          </p:cNvPr>
          <p:cNvSpPr>
            <a:spLocks noGrp="1"/>
          </p:cNvSpPr>
          <p:nvPr>
            <p:ph type="title"/>
          </p:nvPr>
        </p:nvSpPr>
        <p:spPr/>
        <p:txBody>
          <a:bodyPr/>
          <a:lstStyle/>
          <a:p>
            <a:pPr algn="ctr"/>
            <a:r>
              <a:rPr lang="en-US" dirty="0"/>
              <a:t>Low  vs. High Dismissing of anger and Teen Emotion regulation</a:t>
            </a:r>
          </a:p>
        </p:txBody>
      </p:sp>
      <p:graphicFrame>
        <p:nvGraphicFramePr>
          <p:cNvPr id="4" name="Content Placeholder 3">
            <a:extLst>
              <a:ext uri="{FF2B5EF4-FFF2-40B4-BE49-F238E27FC236}">
                <a16:creationId xmlns:a16="http://schemas.microsoft.com/office/drawing/2014/main" id="{5F7C0474-7892-4099-AFBF-31358352E761}"/>
              </a:ext>
            </a:extLst>
          </p:cNvPr>
          <p:cNvGraphicFramePr>
            <a:graphicFrameLocks noGrp="1"/>
          </p:cNvGraphicFramePr>
          <p:nvPr>
            <p:ph idx="1"/>
            <p:extLst>
              <p:ext uri="{D42A27DB-BD31-4B8C-83A1-F6EECF244321}">
                <p14:modId xmlns:p14="http://schemas.microsoft.com/office/powerpoint/2010/main" val="294749484"/>
              </p:ext>
            </p:extLst>
          </p:nvPr>
        </p:nvGraphicFramePr>
        <p:xfrm>
          <a:off x="781050" y="2181224"/>
          <a:ext cx="11029950" cy="424815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500434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233E9C-3313-4541-BB93-8E1BC53AA5E9}"/>
              </a:ext>
            </a:extLst>
          </p:cNvPr>
          <p:cNvSpPr>
            <a:spLocks noGrp="1"/>
          </p:cNvSpPr>
          <p:nvPr>
            <p:ph type="title"/>
          </p:nvPr>
        </p:nvSpPr>
        <p:spPr/>
        <p:txBody>
          <a:bodyPr/>
          <a:lstStyle/>
          <a:p>
            <a:r>
              <a:rPr lang="en-US" dirty="0"/>
              <a:t>Discussion</a:t>
            </a:r>
          </a:p>
        </p:txBody>
      </p:sp>
      <p:sp>
        <p:nvSpPr>
          <p:cNvPr id="3" name="Content Placeholder 2">
            <a:extLst>
              <a:ext uri="{FF2B5EF4-FFF2-40B4-BE49-F238E27FC236}">
                <a16:creationId xmlns:a16="http://schemas.microsoft.com/office/drawing/2014/main" id="{A8AA8235-1A4D-4E47-AA88-E8BD2486D763}"/>
              </a:ext>
            </a:extLst>
          </p:cNvPr>
          <p:cNvSpPr>
            <a:spLocks noGrp="1"/>
          </p:cNvSpPr>
          <p:nvPr>
            <p:ph idx="1"/>
          </p:nvPr>
        </p:nvSpPr>
        <p:spPr>
          <a:xfrm>
            <a:off x="581192" y="2477541"/>
            <a:ext cx="11029615" cy="3678303"/>
          </a:xfrm>
        </p:spPr>
        <p:txBody>
          <a:bodyPr/>
          <a:lstStyle/>
          <a:p>
            <a:endParaRPr lang="en-US" dirty="0"/>
          </a:p>
          <a:p>
            <a:r>
              <a:rPr lang="en-US" sz="2000" dirty="0"/>
              <a:t>The average parent’s rating for Sadness was around 7.</a:t>
            </a:r>
          </a:p>
          <a:p>
            <a:r>
              <a:rPr lang="en-US" sz="2000" dirty="0"/>
              <a:t>The average parent’s rating for Anger was around 8. </a:t>
            </a:r>
          </a:p>
          <a:p>
            <a:r>
              <a:rPr lang="en-US" sz="2000" dirty="0"/>
              <a:t>What do averages tell us about the parent's emotion coaching strategy?</a:t>
            </a:r>
          </a:p>
          <a:p>
            <a:r>
              <a:rPr lang="en-US" sz="2000" dirty="0"/>
              <a:t>We had no significant results from the t-test. </a:t>
            </a:r>
          </a:p>
          <a:p>
            <a:pPr lvl="1"/>
            <a:r>
              <a:rPr lang="en-US" sz="2000" dirty="0"/>
              <a:t>This was expected due to the lack of power. </a:t>
            </a:r>
          </a:p>
          <a:p>
            <a:endParaRPr lang="en-US" sz="1800" dirty="0"/>
          </a:p>
          <a:p>
            <a:pPr lvl="1"/>
            <a:endParaRPr lang="en-US" sz="1800" dirty="0"/>
          </a:p>
          <a:p>
            <a:pPr lvl="1"/>
            <a:endParaRPr lang="en-US" sz="1800" dirty="0"/>
          </a:p>
          <a:p>
            <a:pPr lvl="1"/>
            <a:endParaRPr lang="en-US" sz="1800" dirty="0"/>
          </a:p>
        </p:txBody>
      </p:sp>
    </p:spTree>
    <p:extLst>
      <p:ext uri="{BB962C8B-B14F-4D97-AF65-F5344CB8AC3E}">
        <p14:creationId xmlns:p14="http://schemas.microsoft.com/office/powerpoint/2010/main" val="1967576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A9F29-10E2-49FB-A495-C5A74698E684}"/>
              </a:ext>
            </a:extLst>
          </p:cNvPr>
          <p:cNvSpPr>
            <a:spLocks noGrp="1"/>
          </p:cNvSpPr>
          <p:nvPr>
            <p:ph type="title"/>
          </p:nvPr>
        </p:nvSpPr>
        <p:spPr/>
        <p:txBody>
          <a:bodyPr/>
          <a:lstStyle/>
          <a:p>
            <a:r>
              <a:rPr lang="en-US" dirty="0"/>
              <a:t>Limitations &amp; Future directions</a:t>
            </a:r>
          </a:p>
        </p:txBody>
      </p:sp>
      <p:sp>
        <p:nvSpPr>
          <p:cNvPr id="3" name="Content Placeholder 2">
            <a:extLst>
              <a:ext uri="{FF2B5EF4-FFF2-40B4-BE49-F238E27FC236}">
                <a16:creationId xmlns:a16="http://schemas.microsoft.com/office/drawing/2014/main" id="{22642449-CE34-4D6F-8B31-322322D24065}"/>
              </a:ext>
            </a:extLst>
          </p:cNvPr>
          <p:cNvSpPr>
            <a:spLocks noGrp="1"/>
          </p:cNvSpPr>
          <p:nvPr>
            <p:ph idx="1"/>
          </p:nvPr>
        </p:nvSpPr>
        <p:spPr>
          <a:xfrm>
            <a:off x="581193" y="2477541"/>
            <a:ext cx="11029615" cy="3678303"/>
          </a:xfrm>
        </p:spPr>
        <p:txBody>
          <a:bodyPr>
            <a:normAutofit fontScale="92500" lnSpcReduction="10000"/>
          </a:bodyPr>
          <a:lstStyle/>
          <a:p>
            <a:r>
              <a:rPr lang="en-US" sz="2000" b="1" dirty="0"/>
              <a:t>Limitations</a:t>
            </a:r>
          </a:p>
          <a:p>
            <a:pPr lvl="1"/>
            <a:r>
              <a:rPr lang="en-US" sz="2000" dirty="0"/>
              <a:t>Lack of range</a:t>
            </a:r>
          </a:p>
          <a:p>
            <a:pPr lvl="1"/>
            <a:r>
              <a:rPr lang="en-US" sz="2000" dirty="0"/>
              <a:t>Small sample size</a:t>
            </a:r>
          </a:p>
          <a:p>
            <a:pPr lvl="1"/>
            <a:r>
              <a:rPr lang="en-US" sz="2000" dirty="0"/>
              <a:t>Were there enough follow up questions by interviewers? </a:t>
            </a:r>
          </a:p>
          <a:p>
            <a:r>
              <a:rPr lang="en-US" sz="2000" b="1" dirty="0"/>
              <a:t>Future Directions</a:t>
            </a:r>
          </a:p>
          <a:p>
            <a:pPr lvl="1"/>
            <a:r>
              <a:rPr lang="en-US" sz="2000" dirty="0"/>
              <a:t>Determine whether the coding system needs to be revised. </a:t>
            </a:r>
          </a:p>
          <a:p>
            <a:pPr lvl="2"/>
            <a:r>
              <a:rPr lang="en-US" sz="2000" dirty="0"/>
              <a:t>Are they all really 7 or 8’s?</a:t>
            </a:r>
          </a:p>
          <a:p>
            <a:pPr lvl="1"/>
            <a:r>
              <a:rPr lang="en-US" sz="2000" dirty="0"/>
              <a:t>Prevention efforts with schools and families.</a:t>
            </a:r>
          </a:p>
          <a:p>
            <a:pPr lvl="1"/>
            <a:r>
              <a:rPr lang="en-US" sz="2000" dirty="0"/>
              <a:t>Conduct a follow up emotion interview with the children, who are now in their 20’s</a:t>
            </a:r>
            <a:r>
              <a:rPr lang="en-US" sz="1800" dirty="0"/>
              <a:t>. </a:t>
            </a:r>
          </a:p>
          <a:p>
            <a:pPr lvl="1"/>
            <a:endParaRPr lang="en-US" dirty="0"/>
          </a:p>
          <a:p>
            <a:pPr lvl="1"/>
            <a:endParaRPr lang="en-US" dirty="0"/>
          </a:p>
          <a:p>
            <a:pPr lvl="1"/>
            <a:endParaRPr lang="en-US" dirty="0"/>
          </a:p>
        </p:txBody>
      </p:sp>
    </p:spTree>
    <p:extLst>
      <p:ext uri="{BB962C8B-B14F-4D97-AF65-F5344CB8AC3E}">
        <p14:creationId xmlns:p14="http://schemas.microsoft.com/office/powerpoint/2010/main" val="2906047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14992-346B-4F78-BC75-2FF1BA88314E}"/>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851C64DA-EDE5-4318-8508-1301CE164E94}"/>
              </a:ext>
            </a:extLst>
          </p:cNvPr>
          <p:cNvSpPr>
            <a:spLocks noGrp="1"/>
          </p:cNvSpPr>
          <p:nvPr>
            <p:ph idx="1"/>
          </p:nvPr>
        </p:nvSpPr>
        <p:spPr>
          <a:xfrm>
            <a:off x="581192" y="2266950"/>
            <a:ext cx="11029615" cy="4591050"/>
          </a:xfrm>
        </p:spPr>
        <p:txBody>
          <a:bodyPr/>
          <a:lstStyle/>
          <a:p>
            <a:r>
              <a:rPr lang="en-US" sz="2900" b="1" dirty="0"/>
              <a:t>Emotion coaching: promoting self regulating and managing responses</a:t>
            </a:r>
          </a:p>
          <a:p>
            <a:pPr marL="0" indent="0">
              <a:buNone/>
            </a:pPr>
            <a:r>
              <a:rPr lang="en-US" sz="2000" b="1" dirty="0"/>
              <a:t>“</a:t>
            </a:r>
            <a:r>
              <a:rPr lang="en-US" sz="2000" dirty="0"/>
              <a:t>EC parents </a:t>
            </a:r>
            <a:r>
              <a:rPr lang="en-US" sz="2000" b="1" dirty="0"/>
              <a:t>are aware </a:t>
            </a:r>
            <a:r>
              <a:rPr lang="en-US" sz="2000" dirty="0"/>
              <a:t>of low-intensity emotions in themselves and their children, view children’s negative emotion as an opportunity for intimacy or </a:t>
            </a:r>
            <a:r>
              <a:rPr lang="en-US" sz="2000" b="1" dirty="0"/>
              <a:t>teaching</a:t>
            </a:r>
            <a:r>
              <a:rPr lang="en-US" sz="2000" dirty="0"/>
              <a:t>, validate and label emotion, and help </a:t>
            </a:r>
            <a:r>
              <a:rPr lang="en-US" sz="2000" dirty="0">
                <a:solidFill>
                  <a:schemeClr val="tx1"/>
                </a:solidFill>
              </a:rPr>
              <a:t>children learn strategies for </a:t>
            </a:r>
            <a:r>
              <a:rPr lang="en-US" sz="2000" b="1" dirty="0">
                <a:solidFill>
                  <a:schemeClr val="tx1"/>
                </a:solidFill>
              </a:rPr>
              <a:t>dealing with emotion </a:t>
            </a:r>
            <a:r>
              <a:rPr lang="en-US" sz="2000" dirty="0">
                <a:solidFill>
                  <a:schemeClr val="tx1"/>
                </a:solidFill>
              </a:rPr>
              <a:t>causing situations” (Katz, </a:t>
            </a:r>
            <a:r>
              <a:rPr lang="en-US" sz="2000" dirty="0" err="1">
                <a:solidFill>
                  <a:schemeClr val="tx1"/>
                </a:solidFill>
              </a:rPr>
              <a:t>Maliken</a:t>
            </a:r>
            <a:r>
              <a:rPr lang="en-US" sz="2000" dirty="0">
                <a:solidFill>
                  <a:schemeClr val="tx1"/>
                </a:solidFill>
              </a:rPr>
              <a:t>, &amp; Stettler, 2012, p 638). </a:t>
            </a:r>
          </a:p>
          <a:p>
            <a:r>
              <a:rPr lang="en-US" sz="2000" dirty="0"/>
              <a:t>The opposite of emotion coaching responses would be disapproving or dismissing.</a:t>
            </a:r>
          </a:p>
          <a:p>
            <a:r>
              <a:rPr lang="en-US" sz="2000" dirty="0"/>
              <a:t>Emotion coaching has </a:t>
            </a:r>
            <a:r>
              <a:rPr lang="en-US" sz="2000" dirty="0">
                <a:solidFill>
                  <a:schemeClr val="tx1"/>
                </a:solidFill>
              </a:rPr>
              <a:t>been associated with children having less anxiety, less anger, better social skills, and higher self-esteem (Katz et al. 2012, p 639).</a:t>
            </a:r>
          </a:p>
          <a:p>
            <a:endParaRPr lang="en-US" dirty="0"/>
          </a:p>
          <a:p>
            <a:endParaRPr lang="en-US" b="1" dirty="0"/>
          </a:p>
        </p:txBody>
      </p:sp>
    </p:spTree>
    <p:extLst>
      <p:ext uri="{BB962C8B-B14F-4D97-AF65-F5344CB8AC3E}">
        <p14:creationId xmlns:p14="http://schemas.microsoft.com/office/powerpoint/2010/main" val="2096116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E536D-EA2B-4510-B051-B13674117161}"/>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EDC8B767-1F5A-43E1-A327-A7185AACDDD3}"/>
              </a:ext>
            </a:extLst>
          </p:cNvPr>
          <p:cNvSpPr>
            <a:spLocks noGrp="1"/>
          </p:cNvSpPr>
          <p:nvPr>
            <p:ph idx="1"/>
          </p:nvPr>
        </p:nvSpPr>
        <p:spPr>
          <a:xfrm>
            <a:off x="581192" y="2894553"/>
            <a:ext cx="11306008" cy="4096479"/>
          </a:xfrm>
        </p:spPr>
        <p:txBody>
          <a:bodyPr>
            <a:normAutofit fontScale="92500" lnSpcReduction="20000"/>
          </a:bodyPr>
          <a:lstStyle/>
          <a:p>
            <a:r>
              <a:rPr lang="en-US" sz="3800" b="1" dirty="0"/>
              <a:t>Emotion Regulation</a:t>
            </a:r>
          </a:p>
          <a:p>
            <a:r>
              <a:rPr lang="en-US" sz="2400" dirty="0">
                <a:solidFill>
                  <a:schemeClr val="tx1"/>
                </a:solidFill>
              </a:rPr>
              <a:t>The cognitive and behavioral processes used to modify the frequency, intensity, duration, and expression of an experienced emotion, particularly negative emotions (Trosper et al., 2009).</a:t>
            </a:r>
          </a:p>
          <a:p>
            <a:r>
              <a:rPr lang="en-US" sz="2400" dirty="0">
                <a:solidFill>
                  <a:schemeClr val="tx1"/>
                </a:solidFill>
              </a:rPr>
              <a:t>Acceptance and awareness of emotions are key to adaptive emotion regulation.</a:t>
            </a:r>
          </a:p>
          <a:p>
            <a:r>
              <a:rPr lang="en-US" sz="2400" dirty="0">
                <a:solidFill>
                  <a:schemeClr val="tx1"/>
                </a:solidFill>
              </a:rPr>
              <a:t>When the “appropriate” response to an unpleasant emotion is to get rid of it, the result is typically depressive, anxious, obsessive, or harmful avoidance (alcohol or drug use) symptoms (Blackledge &amp; Hayes, 2001). </a:t>
            </a:r>
          </a:p>
          <a:p>
            <a:r>
              <a:rPr lang="en-US" sz="2400" dirty="0">
                <a:solidFill>
                  <a:schemeClr val="tx1"/>
                </a:solidFill>
              </a:rPr>
              <a:t>Emotion regulation has been associated with the development of psychopathology in both adults and children  </a:t>
            </a:r>
            <a:r>
              <a:rPr lang="en-US" sz="2400" dirty="0">
                <a:solidFill>
                  <a:schemeClr val="tx1"/>
                </a:solidFill>
                <a:latin typeface="+mj-lt"/>
                <a:cs typeface="Arial"/>
              </a:rPr>
              <a:t>(Fernandez, </a:t>
            </a:r>
            <a:r>
              <a:rPr lang="en-US" sz="2400" dirty="0" err="1">
                <a:solidFill>
                  <a:schemeClr val="tx1"/>
                </a:solidFill>
                <a:latin typeface="+mj-lt"/>
                <a:cs typeface="Arial"/>
              </a:rPr>
              <a:t>Jazaieri</a:t>
            </a:r>
            <a:r>
              <a:rPr lang="en-US" sz="2400" dirty="0">
                <a:solidFill>
                  <a:schemeClr val="tx1"/>
                </a:solidFill>
                <a:latin typeface="+mj-lt"/>
                <a:cs typeface="Arial"/>
              </a:rPr>
              <a:t>, &amp; Gross, 2016).</a:t>
            </a:r>
          </a:p>
          <a:p>
            <a:r>
              <a:rPr lang="en-US" sz="2400" dirty="0">
                <a:solidFill>
                  <a:schemeClr val="tx1"/>
                </a:solidFill>
              </a:rPr>
              <a:t>The parent-child relationship is a key setting in which children learn about emotions (Katz et al., 2012).</a:t>
            </a:r>
          </a:p>
          <a:p>
            <a:endParaRPr lang="en-US" sz="2900" dirty="0">
              <a:solidFill>
                <a:srgbClr val="FF0000"/>
              </a:solidFill>
              <a:latin typeface="+mj-lt"/>
              <a:cs typeface="Arial"/>
            </a:endParaRPr>
          </a:p>
          <a:p>
            <a:pPr marL="0" indent="0">
              <a:buNone/>
            </a:pPr>
            <a:endParaRPr lang="en-US" dirty="0">
              <a:latin typeface="+mj-lt"/>
              <a:cs typeface="Arial"/>
            </a:endParaRPr>
          </a:p>
          <a:p>
            <a:endParaRPr lang="en-US" dirty="0">
              <a:latin typeface="+mj-lt"/>
              <a:cs typeface="Arial"/>
            </a:endParaRPr>
          </a:p>
          <a:p>
            <a:endParaRPr lang="en-US" dirty="0">
              <a:latin typeface="+mj-lt"/>
              <a:cs typeface="Arial"/>
            </a:endParaRPr>
          </a:p>
          <a:p>
            <a:pPr marL="0" indent="0">
              <a:buNone/>
            </a:pPr>
            <a:endParaRPr lang="en-US" dirty="0"/>
          </a:p>
          <a:p>
            <a:endParaRPr lang="en-US" dirty="0"/>
          </a:p>
        </p:txBody>
      </p:sp>
    </p:spTree>
    <p:extLst>
      <p:ext uri="{BB962C8B-B14F-4D97-AF65-F5344CB8AC3E}">
        <p14:creationId xmlns:p14="http://schemas.microsoft.com/office/powerpoint/2010/main" val="10689108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hypotheses</a:t>
            </a:r>
          </a:p>
        </p:txBody>
      </p:sp>
      <p:sp>
        <p:nvSpPr>
          <p:cNvPr id="3" name="Content Placeholder 2"/>
          <p:cNvSpPr>
            <a:spLocks noGrp="1"/>
          </p:cNvSpPr>
          <p:nvPr>
            <p:ph idx="1"/>
          </p:nvPr>
        </p:nvSpPr>
        <p:spPr/>
        <p:txBody>
          <a:bodyPr/>
          <a:lstStyle/>
          <a:p>
            <a:r>
              <a:rPr lang="en-US" sz="2800" b="1" dirty="0"/>
              <a:t>Hypotheses</a:t>
            </a:r>
          </a:p>
          <a:p>
            <a:pPr marL="0" indent="0">
              <a:buNone/>
            </a:pPr>
            <a:r>
              <a:rPr lang="en-US" sz="2800" dirty="0"/>
              <a:t>Parents that were rated as having a more dismissing style are likely to have children with less adaptive behavior dealing with sadness and anger.</a:t>
            </a:r>
          </a:p>
          <a:p>
            <a:pPr marL="0" indent="0">
              <a:buNone/>
            </a:pPr>
            <a:endParaRPr lang="en-US" dirty="0"/>
          </a:p>
        </p:txBody>
      </p:sp>
    </p:spTree>
    <p:extLst>
      <p:ext uri="{BB962C8B-B14F-4D97-AF65-F5344CB8AC3E}">
        <p14:creationId xmlns:p14="http://schemas.microsoft.com/office/powerpoint/2010/main" val="773158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FBB16-7433-467D-AD9B-3734AE58BF0C}"/>
              </a:ext>
            </a:extLst>
          </p:cNvPr>
          <p:cNvSpPr>
            <a:spLocks noGrp="1"/>
          </p:cNvSpPr>
          <p:nvPr>
            <p:ph type="title"/>
          </p:nvPr>
        </p:nvSpPr>
        <p:spPr/>
        <p:txBody>
          <a:bodyPr/>
          <a:lstStyle/>
          <a:p>
            <a:r>
              <a:rPr lang="en-US" dirty="0"/>
              <a:t>methods</a:t>
            </a:r>
          </a:p>
        </p:txBody>
      </p:sp>
      <p:sp>
        <p:nvSpPr>
          <p:cNvPr id="3" name="Content Placeholder 2">
            <a:extLst>
              <a:ext uri="{FF2B5EF4-FFF2-40B4-BE49-F238E27FC236}">
                <a16:creationId xmlns:a16="http://schemas.microsoft.com/office/drawing/2014/main" id="{593D5034-70EB-4B7F-A746-63DE6FE5C323}"/>
              </a:ext>
            </a:extLst>
          </p:cNvPr>
          <p:cNvSpPr>
            <a:spLocks noGrp="1"/>
          </p:cNvSpPr>
          <p:nvPr>
            <p:ph idx="1"/>
          </p:nvPr>
        </p:nvSpPr>
        <p:spPr>
          <a:xfrm>
            <a:off x="476250" y="1973762"/>
            <a:ext cx="11134558" cy="4494624"/>
          </a:xfrm>
        </p:spPr>
        <p:txBody>
          <a:bodyPr>
            <a:normAutofit fontScale="70000" lnSpcReduction="20000"/>
          </a:bodyPr>
          <a:lstStyle/>
          <a:p>
            <a:r>
              <a:rPr lang="en-US" sz="2600" b="1" dirty="0"/>
              <a:t>Participants</a:t>
            </a:r>
          </a:p>
          <a:p>
            <a:r>
              <a:rPr lang="en-US" sz="2200" dirty="0">
                <a:solidFill>
                  <a:schemeClr val="tx1"/>
                </a:solidFill>
              </a:rPr>
              <a:t>The participants were 21 families, participating in a larger longitudinal study</a:t>
            </a:r>
          </a:p>
          <a:p>
            <a:r>
              <a:rPr lang="en-US" sz="2200" dirty="0">
                <a:solidFill>
                  <a:schemeClr val="tx1"/>
                </a:solidFill>
              </a:rPr>
              <a:t>Caregivers were mostly mothers, with one father.  Caregivers averaged 38 years of age.</a:t>
            </a:r>
          </a:p>
          <a:p>
            <a:r>
              <a:rPr lang="en-US" sz="2200" dirty="0">
                <a:solidFill>
                  <a:schemeClr val="tx1"/>
                </a:solidFill>
              </a:rPr>
              <a:t>Children averaged 16.6 years of age.  There were 12 males and 9 females.</a:t>
            </a:r>
          </a:p>
          <a:p>
            <a:r>
              <a:rPr lang="en-US" sz="2200" dirty="0">
                <a:solidFill>
                  <a:schemeClr val="tx1"/>
                </a:solidFill>
              </a:rPr>
              <a:t>Families were reimbursed for their participation. </a:t>
            </a:r>
          </a:p>
          <a:p>
            <a:pPr marL="0" indent="0">
              <a:buNone/>
            </a:pPr>
            <a:endParaRPr lang="en-US" dirty="0">
              <a:solidFill>
                <a:srgbClr val="FF0000"/>
              </a:solidFill>
            </a:endParaRPr>
          </a:p>
          <a:p>
            <a:r>
              <a:rPr lang="en-US" sz="2600" b="1" dirty="0">
                <a:solidFill>
                  <a:schemeClr val="tx1"/>
                </a:solidFill>
              </a:rPr>
              <a:t>Measures: </a:t>
            </a:r>
            <a:r>
              <a:rPr lang="en-US" sz="2800" b="1" dirty="0">
                <a:solidFill>
                  <a:schemeClr val="tx1"/>
                </a:solidFill>
              </a:rPr>
              <a:t>Parents Meta and Mindful Emotions Interview</a:t>
            </a:r>
          </a:p>
          <a:p>
            <a:r>
              <a:rPr lang="en-US" sz="2200" dirty="0"/>
              <a:t>Semi-structured interview about approach to sadness and anger, ranging about 25-60 minutes, </a:t>
            </a:r>
            <a:r>
              <a:rPr lang="en-US" sz="2200" dirty="0">
                <a:solidFill>
                  <a:schemeClr val="tx1"/>
                </a:solidFill>
              </a:rPr>
              <a:t>based on an interview by Gottman, Katz, and </a:t>
            </a:r>
            <a:r>
              <a:rPr lang="en-US" sz="2200" dirty="0" err="1">
                <a:solidFill>
                  <a:schemeClr val="tx1"/>
                </a:solidFill>
              </a:rPr>
              <a:t>Hoovem</a:t>
            </a:r>
            <a:r>
              <a:rPr lang="en-US" sz="2200" dirty="0">
                <a:solidFill>
                  <a:schemeClr val="tx1"/>
                </a:solidFill>
              </a:rPr>
              <a:t>, 1996).</a:t>
            </a:r>
          </a:p>
          <a:p>
            <a:r>
              <a:rPr lang="en-US" sz="2200" dirty="0"/>
              <a:t>Coded for parental coaching and acceptance of child emotions on a 1-10 scale,  </a:t>
            </a:r>
          </a:p>
          <a:p>
            <a:r>
              <a:rPr lang="en-US" sz="2200" dirty="0">
                <a:solidFill>
                  <a:schemeClr val="tx1"/>
                </a:solidFill>
              </a:rPr>
              <a:t>Also classified each interview as indicative of coaching, laissez faire, dismissing or disapproving.</a:t>
            </a:r>
          </a:p>
          <a:p>
            <a:r>
              <a:rPr lang="en-US" sz="2200" dirty="0"/>
              <a:t>We rated approach to sadness and anger separately.</a:t>
            </a:r>
          </a:p>
          <a:p>
            <a:pPr marL="0" indent="0">
              <a:buNone/>
            </a:pPr>
            <a:r>
              <a:rPr lang="en-US" sz="2200" dirty="0"/>
              <a:t>	Does the parent know how the child is feeling? Can they describe specific experiences? What does the parent do in response to their feelings? </a:t>
            </a:r>
          </a:p>
          <a:p>
            <a:r>
              <a:rPr lang="en-US" sz="2200" dirty="0"/>
              <a:t>Inter-rater reliability was very good </a:t>
            </a:r>
          </a:p>
          <a:p>
            <a:endParaRPr lang="en-US" dirty="0"/>
          </a:p>
        </p:txBody>
      </p:sp>
    </p:spTree>
    <p:extLst>
      <p:ext uri="{BB962C8B-B14F-4D97-AF65-F5344CB8AC3E}">
        <p14:creationId xmlns:p14="http://schemas.microsoft.com/office/powerpoint/2010/main" val="3899685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3B9CB-FA31-40C3-8ACF-A648B24FCF6C}"/>
              </a:ext>
            </a:extLst>
          </p:cNvPr>
          <p:cNvSpPr>
            <a:spLocks noGrp="1"/>
          </p:cNvSpPr>
          <p:nvPr>
            <p:ph type="title"/>
          </p:nvPr>
        </p:nvSpPr>
        <p:spPr/>
        <p:txBody>
          <a:bodyPr/>
          <a:lstStyle/>
          <a:p>
            <a:r>
              <a:rPr lang="en-US" dirty="0"/>
              <a:t>Methods</a:t>
            </a:r>
          </a:p>
        </p:txBody>
      </p:sp>
      <p:graphicFrame>
        <p:nvGraphicFramePr>
          <p:cNvPr id="4" name="Table 4">
            <a:extLst>
              <a:ext uri="{FF2B5EF4-FFF2-40B4-BE49-F238E27FC236}">
                <a16:creationId xmlns:a16="http://schemas.microsoft.com/office/drawing/2014/main" id="{1F7EC71C-843B-4143-BC04-9B9FF5B2FDDE}"/>
              </a:ext>
            </a:extLst>
          </p:cNvPr>
          <p:cNvGraphicFramePr>
            <a:graphicFrameLocks noGrp="1"/>
          </p:cNvGraphicFramePr>
          <p:nvPr>
            <p:ph idx="1"/>
            <p:extLst>
              <p:ext uri="{D42A27DB-BD31-4B8C-83A1-F6EECF244321}">
                <p14:modId xmlns:p14="http://schemas.microsoft.com/office/powerpoint/2010/main" val="4218495945"/>
              </p:ext>
            </p:extLst>
          </p:nvPr>
        </p:nvGraphicFramePr>
        <p:xfrm>
          <a:off x="518917" y="3009743"/>
          <a:ext cx="11029950" cy="4079277"/>
        </p:xfrm>
        <a:graphic>
          <a:graphicData uri="http://schemas.openxmlformats.org/drawingml/2006/table">
            <a:tbl>
              <a:tblPr firstRow="1" bandRow="1">
                <a:tableStyleId>{5C22544A-7EE6-4342-B048-85BDC9FD1C3A}</a:tableStyleId>
              </a:tblPr>
              <a:tblGrid>
                <a:gridCol w="2407163">
                  <a:extLst>
                    <a:ext uri="{9D8B030D-6E8A-4147-A177-3AD203B41FA5}">
                      <a16:colId xmlns:a16="http://schemas.microsoft.com/office/drawing/2014/main" val="220946209"/>
                    </a:ext>
                  </a:extLst>
                </a:gridCol>
                <a:gridCol w="8622787">
                  <a:extLst>
                    <a:ext uri="{9D8B030D-6E8A-4147-A177-3AD203B41FA5}">
                      <a16:colId xmlns:a16="http://schemas.microsoft.com/office/drawing/2014/main" val="1879248573"/>
                    </a:ext>
                  </a:extLst>
                </a:gridCol>
              </a:tblGrid>
              <a:tr h="1381242">
                <a:tc>
                  <a:txBody>
                    <a:bodyPr/>
                    <a:lstStyle/>
                    <a:p>
                      <a:r>
                        <a:rPr lang="en-US" sz="1600" dirty="0">
                          <a:solidFill>
                            <a:schemeClr val="tx1"/>
                          </a:solidFill>
                        </a:rPr>
                        <a:t>Disapproving (9-10)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b="0" dirty="0">
                          <a:solidFill>
                            <a:schemeClr val="tx1"/>
                          </a:solidFill>
                        </a:rPr>
                        <a:t>- </a:t>
                      </a:r>
                      <a:r>
                        <a:rPr lang="en-US" sz="1800" b="0" dirty="0">
                          <a:solidFill>
                            <a:schemeClr val="tx1"/>
                          </a:solidFill>
                        </a:rPr>
                        <a:t>Critical in how they describe their child’s experience of feelings, dismissing or mocking responses such as laughter, focus on what’s wrong about the emotional behavior and on justifying their response to 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20160453"/>
                  </a:ext>
                </a:extLst>
              </a:tr>
              <a:tr h="1966515">
                <a:tc>
                  <a:txBody>
                    <a:bodyPr/>
                    <a:lstStyle/>
                    <a:p>
                      <a:r>
                        <a:rPr lang="en-US" b="1" dirty="0"/>
                        <a:t>Dismissing (6-8)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t>- Find their child’s sadness or anger uncomfortable to experience, but seem to have a bit more understanding of their child’s feelings.  May belittle the reason for the feelings, want these emotions to be displayed as minimally as possible, ignore or deny the emotion.</a:t>
                      </a:r>
                      <a:r>
                        <a:rPr lang="en-US" baseline="0" dirty="0"/>
                        <a:t> These parents want the </a:t>
                      </a:r>
                      <a:r>
                        <a:rPr lang="en-US" dirty="0"/>
                        <a:t>child to ‘get over’ the emotion quickly.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6269943"/>
                  </a:ext>
                </a:extLst>
              </a:tr>
              <a:tr h="139434">
                <a:tc>
                  <a:txBody>
                    <a:bodyPr/>
                    <a:lstStyle/>
                    <a:p>
                      <a:endParaRPr lang="en-US"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8601806"/>
                  </a:ext>
                </a:extLst>
              </a:tr>
              <a:tr h="284832">
                <a:tc>
                  <a:txBody>
                    <a:bodyPr/>
                    <a:lstStyle/>
                    <a:p>
                      <a:endParaRPr lang="en-US"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50527155"/>
                  </a:ext>
                </a:extLst>
              </a:tr>
            </a:tbl>
          </a:graphicData>
        </a:graphic>
      </p:graphicFrame>
      <p:sp>
        <p:nvSpPr>
          <p:cNvPr id="3" name="TextBox 2"/>
          <p:cNvSpPr txBox="1"/>
          <p:nvPr/>
        </p:nvSpPr>
        <p:spPr>
          <a:xfrm>
            <a:off x="518917" y="2178183"/>
            <a:ext cx="9324732" cy="369332"/>
          </a:xfrm>
          <a:prstGeom prst="rect">
            <a:avLst/>
          </a:prstGeom>
          <a:noFill/>
        </p:spPr>
        <p:txBody>
          <a:bodyPr wrap="none" rtlCol="0">
            <a:spAutoFit/>
          </a:bodyPr>
          <a:lstStyle/>
          <a:p>
            <a:r>
              <a:rPr lang="en-US" dirty="0"/>
              <a:t>The next two slides elaborate on our coding of the Parent’s Meta and Mindful Emotions Interview.</a:t>
            </a:r>
          </a:p>
        </p:txBody>
      </p:sp>
    </p:spTree>
    <p:extLst>
      <p:ext uri="{BB962C8B-B14F-4D97-AF65-F5344CB8AC3E}">
        <p14:creationId xmlns:p14="http://schemas.microsoft.com/office/powerpoint/2010/main" val="491345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1DFFC-C256-4182-B2A2-2B25FD937D03}"/>
              </a:ext>
            </a:extLst>
          </p:cNvPr>
          <p:cNvSpPr>
            <a:spLocks noGrp="1"/>
          </p:cNvSpPr>
          <p:nvPr>
            <p:ph type="title"/>
          </p:nvPr>
        </p:nvSpPr>
        <p:spPr/>
        <p:txBody>
          <a:bodyPr/>
          <a:lstStyle/>
          <a:p>
            <a:r>
              <a:rPr lang="en-US" dirty="0"/>
              <a:t>Methods</a:t>
            </a:r>
          </a:p>
        </p:txBody>
      </p:sp>
      <p:sp>
        <p:nvSpPr>
          <p:cNvPr id="3" name="Content Placeholder 2">
            <a:extLst>
              <a:ext uri="{FF2B5EF4-FFF2-40B4-BE49-F238E27FC236}">
                <a16:creationId xmlns:a16="http://schemas.microsoft.com/office/drawing/2014/main" id="{4AC82FD0-2EC4-4D32-A1BE-7D5AA1606A9B}"/>
              </a:ext>
            </a:extLst>
          </p:cNvPr>
          <p:cNvSpPr>
            <a:spLocks noGrp="1"/>
          </p:cNvSpPr>
          <p:nvPr>
            <p:ph idx="1"/>
          </p:nvPr>
        </p:nvSpPr>
        <p:spPr/>
        <p:txBody>
          <a:bodyPr/>
          <a:lstStyle/>
          <a:p>
            <a:pPr marL="0" indent="0">
              <a:buNone/>
            </a:pPr>
            <a:r>
              <a:rPr lang="en-US" dirty="0"/>
              <a:t> </a:t>
            </a:r>
          </a:p>
        </p:txBody>
      </p:sp>
      <p:graphicFrame>
        <p:nvGraphicFramePr>
          <p:cNvPr id="5" name="Table 4">
            <a:extLst>
              <a:ext uri="{FF2B5EF4-FFF2-40B4-BE49-F238E27FC236}">
                <a16:creationId xmlns:a16="http://schemas.microsoft.com/office/drawing/2014/main" id="{F3FCFF39-D757-4BDC-B306-B179AF285644}"/>
              </a:ext>
            </a:extLst>
          </p:cNvPr>
          <p:cNvGraphicFramePr>
            <a:graphicFrameLocks/>
          </p:cNvGraphicFramePr>
          <p:nvPr>
            <p:extLst>
              <p:ext uri="{D42A27DB-BD31-4B8C-83A1-F6EECF244321}">
                <p14:modId xmlns:p14="http://schemas.microsoft.com/office/powerpoint/2010/main" val="2609952561"/>
              </p:ext>
            </p:extLst>
          </p:nvPr>
        </p:nvGraphicFramePr>
        <p:xfrm>
          <a:off x="580857" y="2053009"/>
          <a:ext cx="11029950" cy="4079277"/>
        </p:xfrm>
        <a:graphic>
          <a:graphicData uri="http://schemas.openxmlformats.org/drawingml/2006/table">
            <a:tbl>
              <a:tblPr firstRow="1" bandRow="1">
                <a:tableStyleId>{5C22544A-7EE6-4342-B048-85BDC9FD1C3A}</a:tableStyleId>
              </a:tblPr>
              <a:tblGrid>
                <a:gridCol w="2110092">
                  <a:extLst>
                    <a:ext uri="{9D8B030D-6E8A-4147-A177-3AD203B41FA5}">
                      <a16:colId xmlns:a16="http://schemas.microsoft.com/office/drawing/2014/main" val="220946209"/>
                    </a:ext>
                  </a:extLst>
                </a:gridCol>
                <a:gridCol w="8919858">
                  <a:extLst>
                    <a:ext uri="{9D8B030D-6E8A-4147-A177-3AD203B41FA5}">
                      <a16:colId xmlns:a16="http://schemas.microsoft.com/office/drawing/2014/main" val="1879248573"/>
                    </a:ext>
                  </a:extLst>
                </a:gridCol>
              </a:tblGrid>
              <a:tr h="1381242">
                <a:tc>
                  <a:txBody>
                    <a:bodyPr/>
                    <a:lstStyle/>
                    <a:p>
                      <a:r>
                        <a:rPr lang="en-US" sz="1600" dirty="0">
                          <a:solidFill>
                            <a:schemeClr val="tx1"/>
                          </a:solidFill>
                        </a:rPr>
                        <a:t>Laissez Faire (4-5)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b="0" kern="1200" dirty="0">
                          <a:solidFill>
                            <a:schemeClr val="tx1"/>
                          </a:solidFill>
                          <a:effectLst/>
                          <a:latin typeface="+mn-lt"/>
                          <a:ea typeface="+mn-ea"/>
                          <a:cs typeface="+mn-cs"/>
                        </a:rPr>
                        <a:t>Similar to permissive parenting.  Express talking about these emotions and have concern and</a:t>
                      </a:r>
                      <a:r>
                        <a:rPr lang="en-US" sz="1800" b="0" kern="1200" baseline="0" dirty="0">
                          <a:solidFill>
                            <a:schemeClr val="tx1"/>
                          </a:solidFill>
                          <a:effectLst/>
                          <a:latin typeface="+mn-lt"/>
                          <a:ea typeface="+mn-ea"/>
                          <a:cs typeface="+mn-cs"/>
                        </a:rPr>
                        <a:t> warmth.  M</a:t>
                      </a:r>
                      <a:r>
                        <a:rPr lang="en-US" sz="1800" b="0" kern="1200" dirty="0">
                          <a:solidFill>
                            <a:schemeClr val="tx1"/>
                          </a:solidFill>
                          <a:effectLst/>
                          <a:latin typeface="+mn-lt"/>
                          <a:ea typeface="+mn-ea"/>
                          <a:cs typeface="+mn-cs"/>
                        </a:rPr>
                        <a:t>ay state  that it’s good to ‘let those feelings out.  However, do not coach</a:t>
                      </a:r>
                      <a:r>
                        <a:rPr lang="en-US" sz="1800" b="0" kern="1200" baseline="0" dirty="0">
                          <a:solidFill>
                            <a:schemeClr val="tx1"/>
                          </a:solidFill>
                          <a:effectLst/>
                          <a:latin typeface="+mn-lt"/>
                          <a:ea typeface="+mn-ea"/>
                          <a:cs typeface="+mn-cs"/>
                        </a:rPr>
                        <a:t> children through their experiences.</a:t>
                      </a:r>
                      <a:endParaRPr lang="en-US" sz="1800" b="0" kern="1200" dirty="0">
                        <a:solidFill>
                          <a:schemeClr val="tx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20160453"/>
                  </a:ext>
                </a:extLst>
              </a:tr>
              <a:tr h="1966515">
                <a:tc>
                  <a:txBody>
                    <a:bodyPr/>
                    <a:lstStyle/>
                    <a:p>
                      <a:r>
                        <a:rPr lang="en-US" b="1" dirty="0"/>
                        <a:t>Coaching (1-3)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b="0" kern="1200" dirty="0">
                          <a:solidFill>
                            <a:schemeClr val="dk1"/>
                          </a:solidFill>
                          <a:effectLst/>
                          <a:latin typeface="+mn-lt"/>
                          <a:ea typeface="+mn-ea"/>
                          <a:cs typeface="+mn-cs"/>
                        </a:rPr>
                        <a:t>P</a:t>
                      </a:r>
                      <a:r>
                        <a:rPr lang="en-US" sz="1800" kern="1200" dirty="0">
                          <a:solidFill>
                            <a:schemeClr val="dk1"/>
                          </a:solidFill>
                          <a:effectLst/>
                          <a:latin typeface="+mn-lt"/>
                          <a:ea typeface="+mn-ea"/>
                          <a:cs typeface="+mn-cs"/>
                        </a:rPr>
                        <a:t>arent accepts and values their child’s emotions, has a high level of awareness of their child’s emotional experiences, and utilize these as teaching moments. Able to describe specific times in which they helped their child understand and learn from the emotional experience. This is not simply being warm, it is ‘doing extra.’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6269943"/>
                  </a:ext>
                </a:extLst>
              </a:tr>
              <a:tr h="139434">
                <a:tc>
                  <a:txBody>
                    <a:bodyPr/>
                    <a:lstStyle/>
                    <a:p>
                      <a:endParaRPr lang="en-US"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8601806"/>
                  </a:ext>
                </a:extLst>
              </a:tr>
              <a:tr h="284832">
                <a:tc>
                  <a:txBody>
                    <a:bodyPr/>
                    <a:lstStyle/>
                    <a:p>
                      <a:endParaRPr lang="en-US" b="1"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50527155"/>
                  </a:ext>
                </a:extLst>
              </a:tr>
            </a:tbl>
          </a:graphicData>
        </a:graphic>
      </p:graphicFrame>
    </p:spTree>
    <p:extLst>
      <p:ext uri="{BB962C8B-B14F-4D97-AF65-F5344CB8AC3E}">
        <p14:creationId xmlns:p14="http://schemas.microsoft.com/office/powerpoint/2010/main" val="2840467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Methods</a:t>
            </a:r>
          </a:p>
        </p:txBody>
      </p:sp>
      <p:sp>
        <p:nvSpPr>
          <p:cNvPr id="3" name="Content Placeholder 2"/>
          <p:cNvSpPr>
            <a:spLocks noGrp="1"/>
          </p:cNvSpPr>
          <p:nvPr>
            <p:ph idx="1"/>
          </p:nvPr>
        </p:nvSpPr>
        <p:spPr>
          <a:xfrm>
            <a:off x="581192" y="2180496"/>
            <a:ext cx="11240694" cy="4207241"/>
          </a:xfrm>
        </p:spPr>
        <p:txBody>
          <a:bodyPr>
            <a:normAutofit/>
          </a:bodyPr>
          <a:lstStyle/>
          <a:p>
            <a:r>
              <a:rPr lang="en-US" sz="2400" dirty="0"/>
              <a:t>Teen Meta and Mindful Emotion Interview</a:t>
            </a:r>
          </a:p>
          <a:p>
            <a:r>
              <a:rPr lang="en-US" dirty="0"/>
              <a:t>30–45-minute semi-structured interview, nearly identical to the interview with parents.</a:t>
            </a:r>
          </a:p>
          <a:p>
            <a:pPr>
              <a:spcBef>
                <a:spcPts val="0"/>
              </a:spcBef>
              <a:spcAft>
                <a:spcPts val="167"/>
              </a:spcAft>
            </a:pPr>
            <a:r>
              <a:rPr lang="en-US" dirty="0">
                <a:ea typeface="Calibri" panose="020F0502020204030204" pitchFamily="34" charset="0"/>
                <a:cs typeface="Times New Roman" panose="02020603050405020304" pitchFamily="18" charset="0"/>
              </a:rPr>
              <a:t>Teens were asked to describe an experience with sadness and anger, including “the worst thing” they had done when in feeling that emotion.</a:t>
            </a:r>
          </a:p>
          <a:p>
            <a:pPr marL="0" indent="0">
              <a:spcBef>
                <a:spcPts val="0"/>
              </a:spcBef>
              <a:spcAft>
                <a:spcPts val="167"/>
              </a:spcAft>
              <a:buNone/>
            </a:pPr>
            <a:r>
              <a:rPr lang="en-US" dirty="0">
                <a:ea typeface="Calibri" panose="020F0502020204030204" pitchFamily="34" charset="0"/>
                <a:cs typeface="Times New Roman" panose="02020603050405020304" pitchFamily="18" charset="0"/>
              </a:rPr>
              <a:t>	Ex: “What does it make you think of when I mention the word sad?”</a:t>
            </a:r>
          </a:p>
          <a:p>
            <a:r>
              <a:rPr lang="en-US" dirty="0"/>
              <a:t>Eleven 5-point Likert-scale ratings were applied to each interview, based upon both content and behavior observations.  </a:t>
            </a:r>
          </a:p>
          <a:p>
            <a:r>
              <a:rPr lang="en-US" dirty="0"/>
              <a:t>The scales were based on acceptance-mindfulness concepts related to emotion regulation, particularly Acceptance and Commitment Therapy ((Hayes, Wilson, Gifford, </a:t>
            </a:r>
            <a:r>
              <a:rPr lang="en-US" dirty="0" err="1"/>
              <a:t>Follette</a:t>
            </a:r>
            <a:r>
              <a:rPr lang="en-US" dirty="0"/>
              <a:t>, &amp; </a:t>
            </a:r>
            <a:r>
              <a:rPr lang="en-US" dirty="0" err="1"/>
              <a:t>Strosahl</a:t>
            </a:r>
            <a:r>
              <a:rPr lang="en-US" dirty="0"/>
              <a:t>, 1996).</a:t>
            </a:r>
          </a:p>
          <a:p>
            <a:r>
              <a:rPr lang="en-US" dirty="0"/>
              <a:t>Higher scores are suggestive of more adaptive approaches to experiencing and regulating emotions.  Ratings were summed to obtain a score for sadness and a score for anger.</a:t>
            </a:r>
          </a:p>
          <a:p>
            <a:r>
              <a:rPr lang="en-US" dirty="0"/>
              <a:t>Inter-rater agreement was very good on 25 percent of the 21 cases.</a:t>
            </a:r>
          </a:p>
        </p:txBody>
      </p:sp>
    </p:spTree>
    <p:extLst>
      <p:ext uri="{BB962C8B-B14F-4D97-AF65-F5344CB8AC3E}">
        <p14:creationId xmlns:p14="http://schemas.microsoft.com/office/powerpoint/2010/main" val="21750151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Methods</a:t>
            </a:r>
          </a:p>
        </p:txBody>
      </p:sp>
      <p:sp>
        <p:nvSpPr>
          <p:cNvPr id="3" name="Content Placeholder 2"/>
          <p:cNvSpPr>
            <a:spLocks noGrp="1"/>
          </p:cNvSpPr>
          <p:nvPr>
            <p:ph idx="1"/>
          </p:nvPr>
        </p:nvSpPr>
        <p:spPr>
          <a:xfrm>
            <a:off x="581192" y="2768324"/>
            <a:ext cx="11029615" cy="3678303"/>
          </a:xfrm>
        </p:spPr>
        <p:txBody>
          <a:bodyPr/>
          <a:lstStyle/>
          <a:p>
            <a:pPr marL="0" indent="0">
              <a:buNone/>
            </a:pPr>
            <a:r>
              <a:rPr lang="en-US" dirty="0"/>
              <a:t>           </a:t>
            </a:r>
          </a:p>
        </p:txBody>
      </p:sp>
      <p:graphicFrame>
        <p:nvGraphicFramePr>
          <p:cNvPr id="4" name="Table 3"/>
          <p:cNvGraphicFramePr>
            <a:graphicFrameLocks noGrp="1"/>
          </p:cNvGraphicFramePr>
          <p:nvPr>
            <p:extLst>
              <p:ext uri="{D42A27DB-BD31-4B8C-83A1-F6EECF244321}">
                <p14:modId xmlns:p14="http://schemas.microsoft.com/office/powerpoint/2010/main" val="2787253302"/>
              </p:ext>
            </p:extLst>
          </p:nvPr>
        </p:nvGraphicFramePr>
        <p:xfrm>
          <a:off x="581192" y="2486314"/>
          <a:ext cx="11025052" cy="4242322"/>
        </p:xfrm>
        <a:graphic>
          <a:graphicData uri="http://schemas.openxmlformats.org/drawingml/2006/table">
            <a:tbl>
              <a:tblPr firstRow="1" bandRow="1">
                <a:tableStyleId>{5C22544A-7EE6-4342-B048-85BDC9FD1C3A}</a:tableStyleId>
              </a:tblPr>
              <a:tblGrid>
                <a:gridCol w="4486770">
                  <a:extLst>
                    <a:ext uri="{9D8B030D-6E8A-4147-A177-3AD203B41FA5}">
                      <a16:colId xmlns:a16="http://schemas.microsoft.com/office/drawing/2014/main" val="873142621"/>
                    </a:ext>
                  </a:extLst>
                </a:gridCol>
                <a:gridCol w="6538282">
                  <a:extLst>
                    <a:ext uri="{9D8B030D-6E8A-4147-A177-3AD203B41FA5}">
                      <a16:colId xmlns:a16="http://schemas.microsoft.com/office/drawing/2014/main" val="3661128538"/>
                    </a:ext>
                  </a:extLst>
                </a:gridCol>
              </a:tblGrid>
              <a:tr h="530471">
                <a:tc>
                  <a:txBody>
                    <a:bodyPr/>
                    <a:lstStyle/>
                    <a:p>
                      <a:r>
                        <a:rPr lang="en-US" dirty="0"/>
                        <a:t>Concept</a:t>
                      </a:r>
                    </a:p>
                  </a:txBody>
                  <a:tcPr/>
                </a:tc>
                <a:tc>
                  <a:txBody>
                    <a:bodyPr/>
                    <a:lstStyle/>
                    <a:p>
                      <a:r>
                        <a:rPr lang="en-US" dirty="0"/>
                        <a:t>Indicators of Adaptive Regulation</a:t>
                      </a:r>
                    </a:p>
                  </a:txBody>
                  <a:tcPr/>
                </a:tc>
                <a:extLst>
                  <a:ext uri="{0D108BD9-81ED-4DB2-BD59-A6C34878D82A}">
                    <a16:rowId xmlns:a16="http://schemas.microsoft.com/office/drawing/2014/main" val="305969200"/>
                  </a:ext>
                </a:extLst>
              </a:tr>
              <a:tr h="713608">
                <a:tc>
                  <a:txBody>
                    <a:bodyPr/>
                    <a:lstStyle/>
                    <a:p>
                      <a:r>
                        <a:rPr lang="en-US" sz="1800" dirty="0"/>
                        <a:t>Contact with the Present Moment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Engaging fully with your here-and-now experience, with an attitude of openness and curiosity.</a:t>
                      </a:r>
                      <a:endParaRPr lang="en-US" sz="1400" b="1" dirty="0">
                        <a:solidFill>
                          <a:schemeClr val="bg1"/>
                        </a:solidFill>
                        <a:cs typeface="Times New Roman" panose="02020603050405020304" pitchFamily="18" charset="0"/>
                      </a:endParaRPr>
                    </a:p>
                    <a:p>
                      <a:endParaRPr lang="en-US" sz="1400" dirty="0"/>
                    </a:p>
                  </a:txBody>
                  <a:tcPr/>
                </a:tc>
                <a:extLst>
                  <a:ext uri="{0D108BD9-81ED-4DB2-BD59-A6C34878D82A}">
                    <a16:rowId xmlns:a16="http://schemas.microsoft.com/office/drawing/2014/main" val="1552233936"/>
                  </a:ext>
                </a:extLst>
              </a:tr>
              <a:tr h="773075">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dirty="0"/>
                        <a:t>Acceptance Of Emotions vs.  Avoidance</a:t>
                      </a:r>
                      <a:endParaRPr lang="en-US" sz="1800" b="1" dirty="0">
                        <a:solidFill>
                          <a:schemeClr val="bg1"/>
                        </a:solidFill>
                        <a:cs typeface="Times New Roman" panose="02020603050405020304" pitchFamily="18" charset="0"/>
                      </a:endParaRPr>
                    </a:p>
                    <a:p>
                      <a:endParaRPr lang="en-US" sz="18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Making room for painful feelings, urges, and sensations and allowing them to come without struggle </a:t>
                      </a:r>
                      <a:endParaRPr lang="en-US" sz="1400" b="1" dirty="0">
                        <a:solidFill>
                          <a:schemeClr val="bg1"/>
                        </a:solidFill>
                        <a:cs typeface="Times New Roman" panose="02020603050405020304" pitchFamily="18" charset="0"/>
                      </a:endParaRPr>
                    </a:p>
                    <a:p>
                      <a:endParaRPr lang="en-US" sz="1400" dirty="0"/>
                    </a:p>
                  </a:txBody>
                  <a:tcPr/>
                </a:tc>
                <a:extLst>
                  <a:ext uri="{0D108BD9-81ED-4DB2-BD59-A6C34878D82A}">
                    <a16:rowId xmlns:a16="http://schemas.microsoft.com/office/drawing/2014/main" val="1837121228"/>
                  </a:ext>
                </a:extLst>
              </a:tr>
              <a:tr h="530471">
                <a:tc>
                  <a:txBody>
                    <a:bodyPr/>
                    <a:lstStyle/>
                    <a:p>
                      <a:r>
                        <a:rPr lang="en-US" sz="1800" dirty="0"/>
                        <a:t>Mindfulness</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The depiction of physical sensations within the body and how the child would be perceived by others</a:t>
                      </a:r>
                      <a:endParaRPr lang="en-US" sz="1400" dirty="0">
                        <a:solidFill>
                          <a:schemeClr val="bg1"/>
                        </a:solidFill>
                        <a:cs typeface="Times New Roman" panose="02020603050405020304" pitchFamily="18" charset="0"/>
                      </a:endParaRPr>
                    </a:p>
                    <a:p>
                      <a:endParaRPr lang="en-US" sz="1400" dirty="0"/>
                    </a:p>
                  </a:txBody>
                  <a:tcPr/>
                </a:tc>
                <a:extLst>
                  <a:ext uri="{0D108BD9-81ED-4DB2-BD59-A6C34878D82A}">
                    <a16:rowId xmlns:a16="http://schemas.microsoft.com/office/drawing/2014/main" val="1109576401"/>
                  </a:ext>
                </a:extLst>
              </a:tr>
              <a:tr h="773075">
                <a:tc>
                  <a:txBody>
                    <a:bodyPr/>
                    <a:lstStyle/>
                    <a:p>
                      <a:r>
                        <a:rPr lang="en-US" sz="1800" dirty="0"/>
                        <a:t>Emotional Clarity</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dirty="0"/>
                        <a:t>The extent to which you are accurately describing and understanding the emotions you are feeling and the reasons you are feeling them.</a:t>
                      </a:r>
                      <a:endParaRPr lang="en-US" sz="1400" dirty="0">
                        <a:solidFill>
                          <a:schemeClr val="bg1"/>
                        </a:solidFill>
                        <a:cs typeface="Times New Roman" panose="02020603050405020304" pitchFamily="18" charset="0"/>
                      </a:endParaRPr>
                    </a:p>
                    <a:p>
                      <a:endParaRPr lang="en-US" sz="1400" dirty="0"/>
                    </a:p>
                  </a:txBody>
                  <a:tcPr/>
                </a:tc>
                <a:extLst>
                  <a:ext uri="{0D108BD9-81ED-4DB2-BD59-A6C34878D82A}">
                    <a16:rowId xmlns:a16="http://schemas.microsoft.com/office/drawing/2014/main" val="2584494182"/>
                  </a:ext>
                </a:extLst>
              </a:tr>
              <a:tr h="702661">
                <a:tc>
                  <a:txBody>
                    <a:bodyPr/>
                    <a:lstStyle/>
                    <a:p>
                      <a:r>
                        <a:rPr lang="en-US" sz="1800" dirty="0" err="1"/>
                        <a:t>Defusion</a:t>
                      </a:r>
                      <a:r>
                        <a:rPr lang="en-US" sz="1800" baseline="0" dirty="0"/>
                        <a:t> from Thoughts</a:t>
                      </a:r>
                      <a:endParaRPr lang="en-US" sz="1800" dirty="0"/>
                    </a:p>
                  </a:txBody>
                  <a:tcPr/>
                </a:tc>
                <a:tc>
                  <a:txBody>
                    <a:bodyPr/>
                    <a:lstStyle/>
                    <a:p>
                      <a:r>
                        <a:rPr lang="en-US" sz="1400" b="0" dirty="0"/>
                        <a:t>Distancing from, and letting go of, unhelpful thoughts, beliefs, and memories</a:t>
                      </a:r>
                      <a:endParaRPr lang="en-US" sz="1400" dirty="0"/>
                    </a:p>
                  </a:txBody>
                  <a:tcPr/>
                </a:tc>
                <a:extLst>
                  <a:ext uri="{0D108BD9-81ED-4DB2-BD59-A6C34878D82A}">
                    <a16:rowId xmlns:a16="http://schemas.microsoft.com/office/drawing/2014/main" val="1840254208"/>
                  </a:ext>
                </a:extLst>
              </a:tr>
            </a:tbl>
          </a:graphicData>
        </a:graphic>
      </p:graphicFrame>
      <p:sp>
        <p:nvSpPr>
          <p:cNvPr id="5" name="TextBox 4"/>
          <p:cNvSpPr txBox="1"/>
          <p:nvPr/>
        </p:nvSpPr>
        <p:spPr>
          <a:xfrm>
            <a:off x="581192" y="1916469"/>
            <a:ext cx="9389173" cy="369332"/>
          </a:xfrm>
          <a:prstGeom prst="rect">
            <a:avLst/>
          </a:prstGeom>
          <a:noFill/>
        </p:spPr>
        <p:txBody>
          <a:bodyPr wrap="none" rtlCol="0">
            <a:spAutoFit/>
          </a:bodyPr>
          <a:lstStyle/>
          <a:p>
            <a:r>
              <a:rPr lang="en-US" dirty="0"/>
              <a:t>An overview of the concepts measured in the Teen Meta and Mindful Emotion Interview is below.  </a:t>
            </a:r>
          </a:p>
        </p:txBody>
      </p:sp>
    </p:spTree>
    <p:extLst>
      <p:ext uri="{BB962C8B-B14F-4D97-AF65-F5344CB8AC3E}">
        <p14:creationId xmlns:p14="http://schemas.microsoft.com/office/powerpoint/2010/main" val="3955386060"/>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1A3260"/>
      </a:accent1>
      <a:accent2>
        <a:srgbClr val="4590B8"/>
      </a:accent2>
      <a:accent3>
        <a:srgbClr val="45CBE8"/>
      </a:accent3>
      <a:accent4>
        <a:srgbClr val="969FA7"/>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TM03457464[[fn=Dividend]]</Template>
  <TotalTime>540</TotalTime>
  <Words>1244</Words>
  <Application>Microsoft Office PowerPoint</Application>
  <PresentationFormat>Widescreen</PresentationFormat>
  <Paragraphs>112</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Gill Sans MT</vt:lpstr>
      <vt:lpstr>Times New Roman</vt:lpstr>
      <vt:lpstr>Wingdings 2</vt:lpstr>
      <vt:lpstr>Dividend</vt:lpstr>
      <vt:lpstr>“We (don’t) talk about it”: Parent’s dismissing strategies and teen’s discomfort with sadness and anger.</vt:lpstr>
      <vt:lpstr>Introduction</vt:lpstr>
      <vt:lpstr>Introduction</vt:lpstr>
      <vt:lpstr>hypotheses</vt:lpstr>
      <vt:lpstr>methods</vt:lpstr>
      <vt:lpstr>Methods</vt:lpstr>
      <vt:lpstr>Methods</vt:lpstr>
      <vt:lpstr>Methods</vt:lpstr>
      <vt:lpstr>Methods</vt:lpstr>
      <vt:lpstr>RESULTS</vt:lpstr>
      <vt:lpstr>Results</vt:lpstr>
      <vt:lpstr>Low  vs. High Dismissing of Sadness and Teen Emotion regulation</vt:lpstr>
      <vt:lpstr>Low  vs. High Dismissing of anger and Teen Emotion regulation</vt:lpstr>
      <vt:lpstr>Discussion</vt:lpstr>
      <vt:lpstr>Limitations &amp; Future directions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Lauren Elizabeth Wright</dc:creator>
  <cp:lastModifiedBy>Lauren Elizabeth Wright</cp:lastModifiedBy>
  <cp:revision>28</cp:revision>
  <dcterms:created xsi:type="dcterms:W3CDTF">2021-04-14T22:36:34Z</dcterms:created>
  <dcterms:modified xsi:type="dcterms:W3CDTF">2021-04-19T20:58:56Z</dcterms:modified>
</cp:coreProperties>
</file>