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39" autoAdjust="0"/>
    <p:restoredTop sz="94660"/>
  </p:normalViewPr>
  <p:slideViewPr>
    <p:cSldViewPr snapToGrid="0">
      <p:cViewPr varScale="1">
        <p:scale>
          <a:sx n="110" d="100"/>
          <a:sy n="110" d="100"/>
        </p:scale>
        <p:origin x="34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A499B-FABA-4DB9-94C0-93283002DD1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71FAF0A-2AEA-472C-8EF2-9D0FA900CA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5C4F385-5E02-4EFA-A471-C43E5780FB1B}"/>
              </a:ext>
            </a:extLst>
          </p:cNvPr>
          <p:cNvSpPr>
            <a:spLocks noGrp="1"/>
          </p:cNvSpPr>
          <p:nvPr>
            <p:ph type="dt" sz="half" idx="10"/>
          </p:nvPr>
        </p:nvSpPr>
        <p:spPr/>
        <p:txBody>
          <a:bodyPr/>
          <a:lstStyle/>
          <a:p>
            <a:fld id="{C4708DC1-7584-4AE1-81B0-4B41B229585B}" type="datetimeFigureOut">
              <a:rPr lang="en-US" smtClean="0"/>
              <a:t>4/16/2021</a:t>
            </a:fld>
            <a:endParaRPr lang="en-US"/>
          </a:p>
        </p:txBody>
      </p:sp>
      <p:sp>
        <p:nvSpPr>
          <p:cNvPr id="5" name="Footer Placeholder 4">
            <a:extLst>
              <a:ext uri="{FF2B5EF4-FFF2-40B4-BE49-F238E27FC236}">
                <a16:creationId xmlns:a16="http://schemas.microsoft.com/office/drawing/2014/main" id="{F36B40DA-24FC-4D39-99AE-B882A2079A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B2EE0C-C379-4336-A13C-0A6713C8B3D3}"/>
              </a:ext>
            </a:extLst>
          </p:cNvPr>
          <p:cNvSpPr>
            <a:spLocks noGrp="1"/>
          </p:cNvSpPr>
          <p:nvPr>
            <p:ph type="sldNum" sz="quarter" idx="12"/>
          </p:nvPr>
        </p:nvSpPr>
        <p:spPr/>
        <p:txBody>
          <a:bodyPr/>
          <a:lstStyle/>
          <a:p>
            <a:fld id="{BADD54F9-431E-4193-A052-C1FA75DB4FEF}" type="slidenum">
              <a:rPr lang="en-US" smtClean="0"/>
              <a:t>‹#›</a:t>
            </a:fld>
            <a:endParaRPr lang="en-US"/>
          </a:p>
        </p:txBody>
      </p:sp>
    </p:spTree>
    <p:extLst>
      <p:ext uri="{BB962C8B-B14F-4D97-AF65-F5344CB8AC3E}">
        <p14:creationId xmlns:p14="http://schemas.microsoft.com/office/powerpoint/2010/main" val="25017697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92238-7915-42CF-83B6-08C4E55DD26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30CE12D-C0AF-451D-A7D9-62B6E4498DF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F3AAAE5-9B6F-40A1-9663-BED86B16BB2C}"/>
              </a:ext>
            </a:extLst>
          </p:cNvPr>
          <p:cNvSpPr>
            <a:spLocks noGrp="1"/>
          </p:cNvSpPr>
          <p:nvPr>
            <p:ph type="dt" sz="half" idx="10"/>
          </p:nvPr>
        </p:nvSpPr>
        <p:spPr/>
        <p:txBody>
          <a:bodyPr/>
          <a:lstStyle/>
          <a:p>
            <a:fld id="{C4708DC1-7584-4AE1-81B0-4B41B229585B}" type="datetimeFigureOut">
              <a:rPr lang="en-US" smtClean="0"/>
              <a:t>4/16/2021</a:t>
            </a:fld>
            <a:endParaRPr lang="en-US"/>
          </a:p>
        </p:txBody>
      </p:sp>
      <p:sp>
        <p:nvSpPr>
          <p:cNvPr id="5" name="Footer Placeholder 4">
            <a:extLst>
              <a:ext uri="{FF2B5EF4-FFF2-40B4-BE49-F238E27FC236}">
                <a16:creationId xmlns:a16="http://schemas.microsoft.com/office/drawing/2014/main" id="{46015A86-F558-411A-ADBA-12FC4EADE8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55BC73-AE7C-41B6-9376-7A880608AC1D}"/>
              </a:ext>
            </a:extLst>
          </p:cNvPr>
          <p:cNvSpPr>
            <a:spLocks noGrp="1"/>
          </p:cNvSpPr>
          <p:nvPr>
            <p:ph type="sldNum" sz="quarter" idx="12"/>
          </p:nvPr>
        </p:nvSpPr>
        <p:spPr/>
        <p:txBody>
          <a:bodyPr/>
          <a:lstStyle/>
          <a:p>
            <a:fld id="{BADD54F9-431E-4193-A052-C1FA75DB4FEF}" type="slidenum">
              <a:rPr lang="en-US" smtClean="0"/>
              <a:t>‹#›</a:t>
            </a:fld>
            <a:endParaRPr lang="en-US"/>
          </a:p>
        </p:txBody>
      </p:sp>
    </p:spTree>
    <p:extLst>
      <p:ext uri="{BB962C8B-B14F-4D97-AF65-F5344CB8AC3E}">
        <p14:creationId xmlns:p14="http://schemas.microsoft.com/office/powerpoint/2010/main" val="2677863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95A2ED-6786-47E6-8876-D88EFD7163A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7A9967C-B89A-4118-93CA-F7BF6562239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53A6AA-C948-4F9C-BE8D-0D2851EE82DC}"/>
              </a:ext>
            </a:extLst>
          </p:cNvPr>
          <p:cNvSpPr>
            <a:spLocks noGrp="1"/>
          </p:cNvSpPr>
          <p:nvPr>
            <p:ph type="dt" sz="half" idx="10"/>
          </p:nvPr>
        </p:nvSpPr>
        <p:spPr/>
        <p:txBody>
          <a:bodyPr/>
          <a:lstStyle/>
          <a:p>
            <a:fld id="{C4708DC1-7584-4AE1-81B0-4B41B229585B}" type="datetimeFigureOut">
              <a:rPr lang="en-US" smtClean="0"/>
              <a:t>4/16/2021</a:t>
            </a:fld>
            <a:endParaRPr lang="en-US"/>
          </a:p>
        </p:txBody>
      </p:sp>
      <p:sp>
        <p:nvSpPr>
          <p:cNvPr id="5" name="Footer Placeholder 4">
            <a:extLst>
              <a:ext uri="{FF2B5EF4-FFF2-40B4-BE49-F238E27FC236}">
                <a16:creationId xmlns:a16="http://schemas.microsoft.com/office/drawing/2014/main" id="{40CD3FE8-394F-4970-99EB-BFFE20B434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CC224C-C764-41DF-A68B-D82342B7500B}"/>
              </a:ext>
            </a:extLst>
          </p:cNvPr>
          <p:cNvSpPr>
            <a:spLocks noGrp="1"/>
          </p:cNvSpPr>
          <p:nvPr>
            <p:ph type="sldNum" sz="quarter" idx="12"/>
          </p:nvPr>
        </p:nvSpPr>
        <p:spPr/>
        <p:txBody>
          <a:bodyPr/>
          <a:lstStyle/>
          <a:p>
            <a:fld id="{BADD54F9-431E-4193-A052-C1FA75DB4FEF}" type="slidenum">
              <a:rPr lang="en-US" smtClean="0"/>
              <a:t>‹#›</a:t>
            </a:fld>
            <a:endParaRPr lang="en-US"/>
          </a:p>
        </p:txBody>
      </p:sp>
    </p:spTree>
    <p:extLst>
      <p:ext uri="{BB962C8B-B14F-4D97-AF65-F5344CB8AC3E}">
        <p14:creationId xmlns:p14="http://schemas.microsoft.com/office/powerpoint/2010/main" val="2970433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CAEC9-D187-424D-BB99-8077781CCF4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E4EB86E-8807-4DAC-A0B6-8DDF16FE2A5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B050AA-2224-4793-AE3E-1185F5E8C37F}"/>
              </a:ext>
            </a:extLst>
          </p:cNvPr>
          <p:cNvSpPr>
            <a:spLocks noGrp="1"/>
          </p:cNvSpPr>
          <p:nvPr>
            <p:ph type="dt" sz="half" idx="10"/>
          </p:nvPr>
        </p:nvSpPr>
        <p:spPr/>
        <p:txBody>
          <a:bodyPr/>
          <a:lstStyle/>
          <a:p>
            <a:fld id="{C4708DC1-7584-4AE1-81B0-4B41B229585B}" type="datetimeFigureOut">
              <a:rPr lang="en-US" smtClean="0"/>
              <a:t>4/16/2021</a:t>
            </a:fld>
            <a:endParaRPr lang="en-US"/>
          </a:p>
        </p:txBody>
      </p:sp>
      <p:sp>
        <p:nvSpPr>
          <p:cNvPr id="5" name="Footer Placeholder 4">
            <a:extLst>
              <a:ext uri="{FF2B5EF4-FFF2-40B4-BE49-F238E27FC236}">
                <a16:creationId xmlns:a16="http://schemas.microsoft.com/office/drawing/2014/main" id="{20DF0B75-F667-4E7B-A733-ADA94291CB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21CDFE-4009-450B-B8A6-0645114F3B7C}"/>
              </a:ext>
            </a:extLst>
          </p:cNvPr>
          <p:cNvSpPr>
            <a:spLocks noGrp="1"/>
          </p:cNvSpPr>
          <p:nvPr>
            <p:ph type="sldNum" sz="quarter" idx="12"/>
          </p:nvPr>
        </p:nvSpPr>
        <p:spPr/>
        <p:txBody>
          <a:bodyPr/>
          <a:lstStyle/>
          <a:p>
            <a:fld id="{BADD54F9-431E-4193-A052-C1FA75DB4FEF}" type="slidenum">
              <a:rPr lang="en-US" smtClean="0"/>
              <a:t>‹#›</a:t>
            </a:fld>
            <a:endParaRPr lang="en-US"/>
          </a:p>
        </p:txBody>
      </p:sp>
    </p:spTree>
    <p:extLst>
      <p:ext uri="{BB962C8B-B14F-4D97-AF65-F5344CB8AC3E}">
        <p14:creationId xmlns:p14="http://schemas.microsoft.com/office/powerpoint/2010/main" val="1598547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48AD7-FE07-447A-9F42-035A522892A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8DBB8E5-58DE-472F-8D74-6799A97EFA3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BBAA24E-91EB-44D1-8CEE-339657E3DD80}"/>
              </a:ext>
            </a:extLst>
          </p:cNvPr>
          <p:cNvSpPr>
            <a:spLocks noGrp="1"/>
          </p:cNvSpPr>
          <p:nvPr>
            <p:ph type="dt" sz="half" idx="10"/>
          </p:nvPr>
        </p:nvSpPr>
        <p:spPr/>
        <p:txBody>
          <a:bodyPr/>
          <a:lstStyle/>
          <a:p>
            <a:fld id="{C4708DC1-7584-4AE1-81B0-4B41B229585B}" type="datetimeFigureOut">
              <a:rPr lang="en-US" smtClean="0"/>
              <a:t>4/16/2021</a:t>
            </a:fld>
            <a:endParaRPr lang="en-US"/>
          </a:p>
        </p:txBody>
      </p:sp>
      <p:sp>
        <p:nvSpPr>
          <p:cNvPr id="5" name="Footer Placeholder 4">
            <a:extLst>
              <a:ext uri="{FF2B5EF4-FFF2-40B4-BE49-F238E27FC236}">
                <a16:creationId xmlns:a16="http://schemas.microsoft.com/office/drawing/2014/main" id="{1D5EB2E6-8405-4050-931B-D196C7A32F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05CFD3-BEEC-4AB3-82EE-F42D44E86619}"/>
              </a:ext>
            </a:extLst>
          </p:cNvPr>
          <p:cNvSpPr>
            <a:spLocks noGrp="1"/>
          </p:cNvSpPr>
          <p:nvPr>
            <p:ph type="sldNum" sz="quarter" idx="12"/>
          </p:nvPr>
        </p:nvSpPr>
        <p:spPr/>
        <p:txBody>
          <a:bodyPr/>
          <a:lstStyle/>
          <a:p>
            <a:fld id="{BADD54F9-431E-4193-A052-C1FA75DB4FEF}" type="slidenum">
              <a:rPr lang="en-US" smtClean="0"/>
              <a:t>‹#›</a:t>
            </a:fld>
            <a:endParaRPr lang="en-US"/>
          </a:p>
        </p:txBody>
      </p:sp>
    </p:spTree>
    <p:extLst>
      <p:ext uri="{BB962C8B-B14F-4D97-AF65-F5344CB8AC3E}">
        <p14:creationId xmlns:p14="http://schemas.microsoft.com/office/powerpoint/2010/main" val="2242699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0A455-A632-4CC2-BF46-93B61B7581B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FE6462-92D7-4578-B678-B9322A913C9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9894E32-3F31-45F9-9A22-08CF1FEBBF7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844C922-A8FE-4A2F-A71D-ED5AB057BBD5}"/>
              </a:ext>
            </a:extLst>
          </p:cNvPr>
          <p:cNvSpPr>
            <a:spLocks noGrp="1"/>
          </p:cNvSpPr>
          <p:nvPr>
            <p:ph type="dt" sz="half" idx="10"/>
          </p:nvPr>
        </p:nvSpPr>
        <p:spPr/>
        <p:txBody>
          <a:bodyPr/>
          <a:lstStyle/>
          <a:p>
            <a:fld id="{C4708DC1-7584-4AE1-81B0-4B41B229585B}" type="datetimeFigureOut">
              <a:rPr lang="en-US" smtClean="0"/>
              <a:t>4/16/2021</a:t>
            </a:fld>
            <a:endParaRPr lang="en-US"/>
          </a:p>
        </p:txBody>
      </p:sp>
      <p:sp>
        <p:nvSpPr>
          <p:cNvPr id="6" name="Footer Placeholder 5">
            <a:extLst>
              <a:ext uri="{FF2B5EF4-FFF2-40B4-BE49-F238E27FC236}">
                <a16:creationId xmlns:a16="http://schemas.microsoft.com/office/drawing/2014/main" id="{136E8005-768C-420E-A458-C346BA036E2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7B4DAE-51E2-4D21-A7EE-07B18FDDE728}"/>
              </a:ext>
            </a:extLst>
          </p:cNvPr>
          <p:cNvSpPr>
            <a:spLocks noGrp="1"/>
          </p:cNvSpPr>
          <p:nvPr>
            <p:ph type="sldNum" sz="quarter" idx="12"/>
          </p:nvPr>
        </p:nvSpPr>
        <p:spPr/>
        <p:txBody>
          <a:bodyPr/>
          <a:lstStyle/>
          <a:p>
            <a:fld id="{BADD54F9-431E-4193-A052-C1FA75DB4FEF}" type="slidenum">
              <a:rPr lang="en-US" smtClean="0"/>
              <a:t>‹#›</a:t>
            </a:fld>
            <a:endParaRPr lang="en-US"/>
          </a:p>
        </p:txBody>
      </p:sp>
    </p:spTree>
    <p:extLst>
      <p:ext uri="{BB962C8B-B14F-4D97-AF65-F5344CB8AC3E}">
        <p14:creationId xmlns:p14="http://schemas.microsoft.com/office/powerpoint/2010/main" val="2612019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156BAD-C6AC-47E8-AB09-C5573D1DF56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740DEAF-5153-4010-887F-9355D5FEDDF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FC9E3CF-EED1-4264-9FA4-FFD863A2444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A3082D6-5C23-4F25-B13D-7C34A46E5DE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072E234-2735-4E8A-9018-FC22DDDFE2D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640136A-565D-4745-9C2B-0BADEE1EEBDC}"/>
              </a:ext>
            </a:extLst>
          </p:cNvPr>
          <p:cNvSpPr>
            <a:spLocks noGrp="1"/>
          </p:cNvSpPr>
          <p:nvPr>
            <p:ph type="dt" sz="half" idx="10"/>
          </p:nvPr>
        </p:nvSpPr>
        <p:spPr/>
        <p:txBody>
          <a:bodyPr/>
          <a:lstStyle/>
          <a:p>
            <a:fld id="{C4708DC1-7584-4AE1-81B0-4B41B229585B}" type="datetimeFigureOut">
              <a:rPr lang="en-US" smtClean="0"/>
              <a:t>4/16/2021</a:t>
            </a:fld>
            <a:endParaRPr lang="en-US"/>
          </a:p>
        </p:txBody>
      </p:sp>
      <p:sp>
        <p:nvSpPr>
          <p:cNvPr id="8" name="Footer Placeholder 7">
            <a:extLst>
              <a:ext uri="{FF2B5EF4-FFF2-40B4-BE49-F238E27FC236}">
                <a16:creationId xmlns:a16="http://schemas.microsoft.com/office/drawing/2014/main" id="{50039CE0-9F91-4A1D-A9FD-9849A6A731C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BB32E4C-8FC2-4F75-8D58-8BE2D0AEE3EE}"/>
              </a:ext>
            </a:extLst>
          </p:cNvPr>
          <p:cNvSpPr>
            <a:spLocks noGrp="1"/>
          </p:cNvSpPr>
          <p:nvPr>
            <p:ph type="sldNum" sz="quarter" idx="12"/>
          </p:nvPr>
        </p:nvSpPr>
        <p:spPr/>
        <p:txBody>
          <a:bodyPr/>
          <a:lstStyle/>
          <a:p>
            <a:fld id="{BADD54F9-431E-4193-A052-C1FA75DB4FEF}" type="slidenum">
              <a:rPr lang="en-US" smtClean="0"/>
              <a:t>‹#›</a:t>
            </a:fld>
            <a:endParaRPr lang="en-US"/>
          </a:p>
        </p:txBody>
      </p:sp>
    </p:spTree>
    <p:extLst>
      <p:ext uri="{BB962C8B-B14F-4D97-AF65-F5344CB8AC3E}">
        <p14:creationId xmlns:p14="http://schemas.microsoft.com/office/powerpoint/2010/main" val="3305540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A86E9C-CCC5-450A-BB21-94DB4133876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9DE2D1E-9CD5-47D2-A415-7DBB4A9F0B13}"/>
              </a:ext>
            </a:extLst>
          </p:cNvPr>
          <p:cNvSpPr>
            <a:spLocks noGrp="1"/>
          </p:cNvSpPr>
          <p:nvPr>
            <p:ph type="dt" sz="half" idx="10"/>
          </p:nvPr>
        </p:nvSpPr>
        <p:spPr/>
        <p:txBody>
          <a:bodyPr/>
          <a:lstStyle/>
          <a:p>
            <a:fld id="{C4708DC1-7584-4AE1-81B0-4B41B229585B}" type="datetimeFigureOut">
              <a:rPr lang="en-US" smtClean="0"/>
              <a:t>4/16/2021</a:t>
            </a:fld>
            <a:endParaRPr lang="en-US"/>
          </a:p>
        </p:txBody>
      </p:sp>
      <p:sp>
        <p:nvSpPr>
          <p:cNvPr id="4" name="Footer Placeholder 3">
            <a:extLst>
              <a:ext uri="{FF2B5EF4-FFF2-40B4-BE49-F238E27FC236}">
                <a16:creationId xmlns:a16="http://schemas.microsoft.com/office/drawing/2014/main" id="{B4AE804F-E6BA-41D9-B7AC-62B19C2B6A7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97248F1-6ABA-4E2E-B476-417E545C7263}"/>
              </a:ext>
            </a:extLst>
          </p:cNvPr>
          <p:cNvSpPr>
            <a:spLocks noGrp="1"/>
          </p:cNvSpPr>
          <p:nvPr>
            <p:ph type="sldNum" sz="quarter" idx="12"/>
          </p:nvPr>
        </p:nvSpPr>
        <p:spPr/>
        <p:txBody>
          <a:bodyPr/>
          <a:lstStyle/>
          <a:p>
            <a:fld id="{BADD54F9-431E-4193-A052-C1FA75DB4FEF}" type="slidenum">
              <a:rPr lang="en-US" smtClean="0"/>
              <a:t>‹#›</a:t>
            </a:fld>
            <a:endParaRPr lang="en-US"/>
          </a:p>
        </p:txBody>
      </p:sp>
    </p:spTree>
    <p:extLst>
      <p:ext uri="{BB962C8B-B14F-4D97-AF65-F5344CB8AC3E}">
        <p14:creationId xmlns:p14="http://schemas.microsoft.com/office/powerpoint/2010/main" val="32025025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7B03023-6009-4244-BCB5-46D0809AF427}"/>
              </a:ext>
            </a:extLst>
          </p:cNvPr>
          <p:cNvSpPr>
            <a:spLocks noGrp="1"/>
          </p:cNvSpPr>
          <p:nvPr>
            <p:ph type="dt" sz="half" idx="10"/>
          </p:nvPr>
        </p:nvSpPr>
        <p:spPr/>
        <p:txBody>
          <a:bodyPr/>
          <a:lstStyle/>
          <a:p>
            <a:fld id="{C4708DC1-7584-4AE1-81B0-4B41B229585B}" type="datetimeFigureOut">
              <a:rPr lang="en-US" smtClean="0"/>
              <a:t>4/16/2021</a:t>
            </a:fld>
            <a:endParaRPr lang="en-US"/>
          </a:p>
        </p:txBody>
      </p:sp>
      <p:sp>
        <p:nvSpPr>
          <p:cNvPr id="3" name="Footer Placeholder 2">
            <a:extLst>
              <a:ext uri="{FF2B5EF4-FFF2-40B4-BE49-F238E27FC236}">
                <a16:creationId xmlns:a16="http://schemas.microsoft.com/office/drawing/2014/main" id="{B877110D-F997-42E7-9E8F-0EC90BF454B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80C74F4-C211-464E-83AA-1154075D6A1B}"/>
              </a:ext>
            </a:extLst>
          </p:cNvPr>
          <p:cNvSpPr>
            <a:spLocks noGrp="1"/>
          </p:cNvSpPr>
          <p:nvPr>
            <p:ph type="sldNum" sz="quarter" idx="12"/>
          </p:nvPr>
        </p:nvSpPr>
        <p:spPr/>
        <p:txBody>
          <a:bodyPr/>
          <a:lstStyle/>
          <a:p>
            <a:fld id="{BADD54F9-431E-4193-A052-C1FA75DB4FEF}" type="slidenum">
              <a:rPr lang="en-US" smtClean="0"/>
              <a:t>‹#›</a:t>
            </a:fld>
            <a:endParaRPr lang="en-US"/>
          </a:p>
        </p:txBody>
      </p:sp>
    </p:spTree>
    <p:extLst>
      <p:ext uri="{BB962C8B-B14F-4D97-AF65-F5344CB8AC3E}">
        <p14:creationId xmlns:p14="http://schemas.microsoft.com/office/powerpoint/2010/main" val="393276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AAD73D-2B98-4072-B38C-9ACF96257F2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BC8177C-ABE8-4F70-9D50-6B030E6FA6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76CB78E-79C2-440F-83EC-3080B3976E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D837D0F-CF9E-4EEC-A202-FB7D9845494E}"/>
              </a:ext>
            </a:extLst>
          </p:cNvPr>
          <p:cNvSpPr>
            <a:spLocks noGrp="1"/>
          </p:cNvSpPr>
          <p:nvPr>
            <p:ph type="dt" sz="half" idx="10"/>
          </p:nvPr>
        </p:nvSpPr>
        <p:spPr/>
        <p:txBody>
          <a:bodyPr/>
          <a:lstStyle/>
          <a:p>
            <a:fld id="{C4708DC1-7584-4AE1-81B0-4B41B229585B}" type="datetimeFigureOut">
              <a:rPr lang="en-US" smtClean="0"/>
              <a:t>4/16/2021</a:t>
            </a:fld>
            <a:endParaRPr lang="en-US"/>
          </a:p>
        </p:txBody>
      </p:sp>
      <p:sp>
        <p:nvSpPr>
          <p:cNvPr id="6" name="Footer Placeholder 5">
            <a:extLst>
              <a:ext uri="{FF2B5EF4-FFF2-40B4-BE49-F238E27FC236}">
                <a16:creationId xmlns:a16="http://schemas.microsoft.com/office/drawing/2014/main" id="{33FF8FDB-382F-45C4-A34D-005EF568E3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0A3B6D-5020-4513-9D64-9EB46D782AF9}"/>
              </a:ext>
            </a:extLst>
          </p:cNvPr>
          <p:cNvSpPr>
            <a:spLocks noGrp="1"/>
          </p:cNvSpPr>
          <p:nvPr>
            <p:ph type="sldNum" sz="quarter" idx="12"/>
          </p:nvPr>
        </p:nvSpPr>
        <p:spPr/>
        <p:txBody>
          <a:bodyPr/>
          <a:lstStyle/>
          <a:p>
            <a:fld id="{BADD54F9-431E-4193-A052-C1FA75DB4FEF}" type="slidenum">
              <a:rPr lang="en-US" smtClean="0"/>
              <a:t>‹#›</a:t>
            </a:fld>
            <a:endParaRPr lang="en-US"/>
          </a:p>
        </p:txBody>
      </p:sp>
    </p:spTree>
    <p:extLst>
      <p:ext uri="{BB962C8B-B14F-4D97-AF65-F5344CB8AC3E}">
        <p14:creationId xmlns:p14="http://schemas.microsoft.com/office/powerpoint/2010/main" val="2098002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73CC9C-F963-4C06-8D1B-8961FCC156C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2878932-2594-403B-B096-9168D9538F2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B7BAC22-936C-48F4-9C34-F56B44FF41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60568EE-A6F0-4CCF-ADDB-4638A6218BC8}"/>
              </a:ext>
            </a:extLst>
          </p:cNvPr>
          <p:cNvSpPr>
            <a:spLocks noGrp="1"/>
          </p:cNvSpPr>
          <p:nvPr>
            <p:ph type="dt" sz="half" idx="10"/>
          </p:nvPr>
        </p:nvSpPr>
        <p:spPr/>
        <p:txBody>
          <a:bodyPr/>
          <a:lstStyle/>
          <a:p>
            <a:fld id="{C4708DC1-7584-4AE1-81B0-4B41B229585B}" type="datetimeFigureOut">
              <a:rPr lang="en-US" smtClean="0"/>
              <a:t>4/16/2021</a:t>
            </a:fld>
            <a:endParaRPr lang="en-US"/>
          </a:p>
        </p:txBody>
      </p:sp>
      <p:sp>
        <p:nvSpPr>
          <p:cNvPr id="6" name="Footer Placeholder 5">
            <a:extLst>
              <a:ext uri="{FF2B5EF4-FFF2-40B4-BE49-F238E27FC236}">
                <a16:creationId xmlns:a16="http://schemas.microsoft.com/office/drawing/2014/main" id="{395C4437-46B6-429B-9BFF-56F0E6BF8A5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6AE6FA-6399-46BC-A7C0-C5F4BF56734A}"/>
              </a:ext>
            </a:extLst>
          </p:cNvPr>
          <p:cNvSpPr>
            <a:spLocks noGrp="1"/>
          </p:cNvSpPr>
          <p:nvPr>
            <p:ph type="sldNum" sz="quarter" idx="12"/>
          </p:nvPr>
        </p:nvSpPr>
        <p:spPr/>
        <p:txBody>
          <a:bodyPr/>
          <a:lstStyle/>
          <a:p>
            <a:fld id="{BADD54F9-431E-4193-A052-C1FA75DB4FEF}" type="slidenum">
              <a:rPr lang="en-US" smtClean="0"/>
              <a:t>‹#›</a:t>
            </a:fld>
            <a:endParaRPr lang="en-US"/>
          </a:p>
        </p:txBody>
      </p:sp>
    </p:spTree>
    <p:extLst>
      <p:ext uri="{BB962C8B-B14F-4D97-AF65-F5344CB8AC3E}">
        <p14:creationId xmlns:p14="http://schemas.microsoft.com/office/powerpoint/2010/main" val="1493468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34BF3C3-87F7-4FB8-AF2B-17B4B2D47F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1E815FD-8834-4039-881E-C835157BFBC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EDD550-C948-49EA-BBBA-DFF7029472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708DC1-7584-4AE1-81B0-4B41B229585B}" type="datetimeFigureOut">
              <a:rPr lang="en-US" smtClean="0"/>
              <a:t>4/16/2021</a:t>
            </a:fld>
            <a:endParaRPr lang="en-US"/>
          </a:p>
        </p:txBody>
      </p:sp>
      <p:sp>
        <p:nvSpPr>
          <p:cNvPr id="5" name="Footer Placeholder 4">
            <a:extLst>
              <a:ext uri="{FF2B5EF4-FFF2-40B4-BE49-F238E27FC236}">
                <a16:creationId xmlns:a16="http://schemas.microsoft.com/office/drawing/2014/main" id="{B2840C91-7F25-44B4-9E3B-2D68555652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A5D3DC6-4F8E-4AFF-B028-84030D450C1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DD54F9-431E-4193-A052-C1FA75DB4FEF}" type="slidenum">
              <a:rPr lang="en-US" smtClean="0"/>
              <a:t>‹#›</a:t>
            </a:fld>
            <a:endParaRPr lang="en-US"/>
          </a:p>
        </p:txBody>
      </p:sp>
    </p:spTree>
    <p:extLst>
      <p:ext uri="{BB962C8B-B14F-4D97-AF65-F5344CB8AC3E}">
        <p14:creationId xmlns:p14="http://schemas.microsoft.com/office/powerpoint/2010/main" val="28056753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4.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image" Target="../media/image2.jp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AA6918B-224B-4994-87F3-B02A6F2AE291}"/>
              </a:ext>
            </a:extLst>
          </p:cNvPr>
          <p:cNvSpPr txBox="1"/>
          <p:nvPr/>
        </p:nvSpPr>
        <p:spPr>
          <a:xfrm>
            <a:off x="173686" y="16943"/>
            <a:ext cx="10624019" cy="954107"/>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EKAP Update: Rethinking the Presentation of Historic Sites</a:t>
            </a:r>
          </a:p>
          <a:p>
            <a:pPr algn="ctr"/>
            <a:r>
              <a:rPr lang="en-US" sz="1400" dirty="0">
                <a:latin typeface="Arial" panose="020B0604020202020204" pitchFamily="34" charset="0"/>
                <a:cs typeface="Arial" panose="020B0604020202020204" pitchFamily="34" charset="0"/>
              </a:rPr>
              <a:t>Elizabeth DeBord  </a:t>
            </a:r>
          </a:p>
          <a:p>
            <a:pPr algn="ctr"/>
            <a:r>
              <a:rPr lang="en-US" sz="1400" dirty="0">
                <a:latin typeface="Arial" panose="020B0604020202020204" pitchFamily="34" charset="0"/>
                <a:cs typeface="Arial" panose="020B0604020202020204" pitchFamily="34" charset="0"/>
              </a:rPr>
              <a:t>Dr. Joy Gritton</a:t>
            </a:r>
          </a:p>
        </p:txBody>
      </p:sp>
      <p:sp>
        <p:nvSpPr>
          <p:cNvPr id="7" name="Content Placeholder 6">
            <a:extLst>
              <a:ext uri="{FF2B5EF4-FFF2-40B4-BE49-F238E27FC236}">
                <a16:creationId xmlns:a16="http://schemas.microsoft.com/office/drawing/2014/main" id="{A836BDEB-B031-47C0-85F3-0A07D9910582}"/>
              </a:ext>
            </a:extLst>
          </p:cNvPr>
          <p:cNvSpPr>
            <a:spLocks noGrp="1"/>
          </p:cNvSpPr>
          <p:nvPr>
            <p:ph idx="1"/>
          </p:nvPr>
        </p:nvSpPr>
        <p:spPr>
          <a:xfrm>
            <a:off x="8275645" y="828996"/>
            <a:ext cx="3634861" cy="5790589"/>
          </a:xfrm>
          <a:noFill/>
        </p:spPr>
        <p:txBody>
          <a:bodyPr>
            <a:normAutofit/>
          </a:bodyPr>
          <a:lstStyle/>
          <a:p>
            <a:pPr marL="0" indent="0">
              <a:buNone/>
            </a:pPr>
            <a:r>
              <a:rPr lang="en-US" sz="1100" b="0" i="0" dirty="0">
                <a:solidFill>
                  <a:srgbClr val="000000"/>
                </a:solidFill>
                <a:effectLst/>
                <a:latin typeface="Arial" panose="020B0604020202020204" pitchFamily="34" charset="0"/>
                <a:cs typeface="Arial" panose="020B0604020202020204" pitchFamily="34" charset="0"/>
              </a:rPr>
              <a:t>Some groups are using social media but may not be utilizing them to the full extent, or don’t understand what generates user interaction and interest. An examination of successful preservation or cultural heritage accounts displays the merits of a personal tone and policy of digital storytelling.</a:t>
            </a:r>
          </a:p>
          <a:p>
            <a:pPr marL="0" indent="0">
              <a:buNone/>
            </a:pPr>
            <a:endParaRPr lang="en-US" sz="1400" b="1" dirty="0">
              <a:latin typeface="Arial" panose="020B0604020202020204" pitchFamily="34" charset="0"/>
              <a:cs typeface="Arial" panose="020B0604020202020204" pitchFamily="34" charset="0"/>
            </a:endParaRPr>
          </a:p>
          <a:p>
            <a:pPr marL="0" indent="0">
              <a:buNone/>
            </a:pPr>
            <a:endParaRPr lang="en-US" sz="1400" b="1" dirty="0">
              <a:latin typeface="Arial" panose="020B0604020202020204" pitchFamily="34" charset="0"/>
              <a:cs typeface="Arial" panose="020B0604020202020204" pitchFamily="34" charset="0"/>
            </a:endParaRPr>
          </a:p>
          <a:p>
            <a:pPr marL="0" indent="0">
              <a:buNone/>
            </a:pPr>
            <a:endParaRPr lang="en-US" sz="1400" b="1" dirty="0">
              <a:latin typeface="Arial" panose="020B0604020202020204" pitchFamily="34" charset="0"/>
              <a:cs typeface="Arial" panose="020B0604020202020204" pitchFamily="34" charset="0"/>
            </a:endParaRPr>
          </a:p>
          <a:p>
            <a:pPr marL="0" indent="0">
              <a:buNone/>
            </a:pPr>
            <a:endParaRPr lang="en-US" sz="1400" b="1" dirty="0">
              <a:latin typeface="Arial" panose="020B0604020202020204" pitchFamily="34" charset="0"/>
              <a:cs typeface="Arial" panose="020B0604020202020204" pitchFamily="34" charset="0"/>
            </a:endParaRPr>
          </a:p>
          <a:p>
            <a:pPr marL="0" indent="0">
              <a:buNone/>
            </a:pPr>
            <a:endParaRPr lang="en-US" sz="1400" b="1" dirty="0">
              <a:latin typeface="Arial" panose="020B0604020202020204" pitchFamily="34" charset="0"/>
              <a:cs typeface="Arial" panose="020B0604020202020204" pitchFamily="34" charset="0"/>
            </a:endParaRPr>
          </a:p>
          <a:p>
            <a:pPr marL="0" indent="0">
              <a:buNone/>
            </a:pPr>
            <a:endParaRPr lang="en-US" sz="1400" b="1" dirty="0">
              <a:latin typeface="Arial" panose="020B0604020202020204" pitchFamily="34" charset="0"/>
              <a:cs typeface="Arial" panose="020B0604020202020204" pitchFamily="34" charset="0"/>
            </a:endParaRPr>
          </a:p>
          <a:p>
            <a:pPr marL="0" indent="0">
              <a:buNone/>
            </a:pPr>
            <a:endParaRPr lang="en-US" sz="1400" b="1" dirty="0">
              <a:latin typeface="Arial" panose="020B0604020202020204" pitchFamily="34" charset="0"/>
              <a:cs typeface="Arial" panose="020B0604020202020204" pitchFamily="34" charset="0"/>
            </a:endParaRPr>
          </a:p>
          <a:p>
            <a:pPr marL="0" indent="0">
              <a:buNone/>
            </a:pPr>
            <a:endParaRPr lang="en-US" sz="1400" b="1" dirty="0">
              <a:latin typeface="Arial" panose="020B0604020202020204" pitchFamily="34" charset="0"/>
              <a:cs typeface="Arial" panose="020B0604020202020204" pitchFamily="34" charset="0"/>
            </a:endParaRPr>
          </a:p>
          <a:p>
            <a:pPr marL="0" indent="0">
              <a:buNone/>
            </a:pPr>
            <a:endParaRPr lang="en-US" sz="1400" b="1" dirty="0">
              <a:latin typeface="Arial" panose="020B0604020202020204" pitchFamily="34" charset="0"/>
              <a:cs typeface="Arial" panose="020B0604020202020204" pitchFamily="34" charset="0"/>
            </a:endParaRPr>
          </a:p>
          <a:p>
            <a:pPr marL="0" indent="0">
              <a:buNone/>
            </a:pPr>
            <a:endParaRPr lang="en-US" sz="1400" b="1" dirty="0">
              <a:latin typeface="Arial" panose="020B0604020202020204" pitchFamily="34" charset="0"/>
              <a:cs typeface="Arial" panose="020B0604020202020204" pitchFamily="34" charset="0"/>
            </a:endParaRPr>
          </a:p>
          <a:p>
            <a:pPr marL="0" indent="0">
              <a:buNone/>
            </a:pPr>
            <a:r>
              <a:rPr lang="en-US" sz="1400" b="1" dirty="0">
                <a:latin typeface="Arial" panose="020B0604020202020204" pitchFamily="34" charset="0"/>
                <a:cs typeface="Arial" panose="020B0604020202020204" pitchFamily="34" charset="0"/>
              </a:rPr>
              <a:t>References: </a:t>
            </a:r>
            <a:r>
              <a:rPr lang="en-US" sz="2000" dirty="0">
                <a:latin typeface="Arial" panose="020B0604020202020204" pitchFamily="34" charset="0"/>
                <a:cs typeface="Arial" panose="020B0604020202020204" pitchFamily="34" charset="0"/>
              </a:rPr>
              <a:t>		</a:t>
            </a:r>
            <a:endParaRPr lang="en-US" sz="2000" b="1" dirty="0">
              <a:latin typeface="Arial" panose="020B0604020202020204" pitchFamily="34" charset="0"/>
              <a:cs typeface="Arial" panose="020B0604020202020204" pitchFamily="34" charset="0"/>
            </a:endParaRPr>
          </a:p>
        </p:txBody>
      </p:sp>
      <p:sp>
        <p:nvSpPr>
          <p:cNvPr id="8" name="Text Placeholder 7">
            <a:extLst>
              <a:ext uri="{FF2B5EF4-FFF2-40B4-BE49-F238E27FC236}">
                <a16:creationId xmlns:a16="http://schemas.microsoft.com/office/drawing/2014/main" id="{126A5EA4-3A89-472D-B6DA-54A9DE52A1FE}"/>
              </a:ext>
            </a:extLst>
          </p:cNvPr>
          <p:cNvSpPr>
            <a:spLocks noGrp="1"/>
          </p:cNvSpPr>
          <p:nvPr>
            <p:ph type="body" sz="half" idx="2"/>
          </p:nvPr>
        </p:nvSpPr>
        <p:spPr>
          <a:xfrm>
            <a:off x="332916" y="1320646"/>
            <a:ext cx="4002534" cy="5186170"/>
          </a:xfrm>
          <a:noFill/>
        </p:spPr>
        <p:txBody>
          <a:bodyPr>
            <a:noAutofit/>
          </a:bodyPr>
          <a:lstStyle/>
          <a:p>
            <a:pPr algn="just"/>
            <a:r>
              <a:rPr lang="en-US" sz="1100" dirty="0">
                <a:latin typeface="Arial" panose="020B0604020202020204" pitchFamily="34" charset="0"/>
                <a:cs typeface="Arial" panose="020B0604020202020204" pitchFamily="34" charset="0"/>
              </a:rPr>
              <a:t>The Eastern Kentucky Arts Project was founded in 2007 as a way to connect communities with resources pertaining to visual arts and music in Eastern Kentucky.  A significant portion of these resources were information on historic architecture in Eastern Kentucky communities. This was directly based on the National Register of Historic Places listings. Through the process of updating the links for historic architecture, several issues with the resources available became apparent. </a:t>
            </a:r>
            <a:endParaRPr lang="en-US" sz="1100" b="1" dirty="0">
              <a:latin typeface="Arial" panose="020B0604020202020204" pitchFamily="34" charset="0"/>
              <a:cs typeface="Arial" panose="020B0604020202020204" pitchFamily="34" charset="0"/>
            </a:endParaRPr>
          </a:p>
          <a:p>
            <a:r>
              <a:rPr lang="en-US" sz="1100" b="1" dirty="0">
                <a:latin typeface="Arial" panose="020B0604020202020204" pitchFamily="34" charset="0"/>
                <a:cs typeface="Arial" panose="020B0604020202020204" pitchFamily="34" charset="0"/>
              </a:rPr>
              <a:t>Issues Found: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Dead Links</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Website redesigns that rendered information inaccessible</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Complicated language</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Ineffective search and database functions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Low visibility for projects and fundraising </a:t>
            </a:r>
          </a:p>
          <a:p>
            <a:pPr algn="just"/>
            <a:endParaRPr lang="en-US" sz="1100" dirty="0">
              <a:latin typeface="Arial" panose="020B0604020202020204" pitchFamily="34" charset="0"/>
              <a:cs typeface="Arial" panose="020B0604020202020204" pitchFamily="34" charset="0"/>
            </a:endParaRPr>
          </a:p>
          <a:p>
            <a:pPr algn="just"/>
            <a:r>
              <a:rPr lang="en-US" sz="1100" dirty="0">
                <a:latin typeface="Arial" panose="020B0604020202020204" pitchFamily="34" charset="0"/>
                <a:cs typeface="Arial" panose="020B0604020202020204" pitchFamily="34" charset="0"/>
              </a:rPr>
              <a:t>The update of these resources for EKAP  led to an awareness of broader concerns in the preservation field with regards to the interface between organizations and the public. It became clear that these issues have serious effects on the success of preservation efforts. Most resources on preservation of historic sites are nearly inaccessible and this discourages community involvement in preservation projects among those not in the preservation field.  Recently, more organizations have become aware of the impact and importance of community action and are stepping up outreach and promotion of projects on social media. </a:t>
            </a:r>
          </a:p>
        </p:txBody>
      </p:sp>
      <p:pic>
        <p:nvPicPr>
          <p:cNvPr id="12" name="Picture 11" descr="Graphical user interface, text&#10;&#10;Description automatically generated">
            <a:extLst>
              <a:ext uri="{FF2B5EF4-FFF2-40B4-BE49-F238E27FC236}">
                <a16:creationId xmlns:a16="http://schemas.microsoft.com/office/drawing/2014/main" id="{08459188-81EB-48FA-86AB-F1384A7268B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4655" y="989315"/>
            <a:ext cx="2831226" cy="1737344"/>
          </a:xfrm>
          <a:prstGeom prst="rect">
            <a:avLst/>
          </a:prstGeom>
        </p:spPr>
      </p:pic>
      <p:sp>
        <p:nvSpPr>
          <p:cNvPr id="13" name="TextBox 12">
            <a:extLst>
              <a:ext uri="{FF2B5EF4-FFF2-40B4-BE49-F238E27FC236}">
                <a16:creationId xmlns:a16="http://schemas.microsoft.com/office/drawing/2014/main" id="{BD2B0129-9CEE-49E7-A292-1D91FDCE7702}"/>
              </a:ext>
            </a:extLst>
          </p:cNvPr>
          <p:cNvSpPr txBox="1"/>
          <p:nvPr/>
        </p:nvSpPr>
        <p:spPr>
          <a:xfrm>
            <a:off x="4479686" y="3091136"/>
            <a:ext cx="3629282" cy="3631763"/>
          </a:xfrm>
          <a:prstGeom prst="rect">
            <a:avLst/>
          </a:prstGeom>
          <a:noFill/>
        </p:spPr>
        <p:txBody>
          <a:bodyPr wrap="square" rtlCol="0">
            <a:spAutoFit/>
          </a:bodyPr>
          <a:lstStyle/>
          <a:p>
            <a:pPr algn="ctr"/>
            <a:r>
              <a:rPr lang="en-US" b="1" dirty="0"/>
              <a:t>Why Social Media?</a:t>
            </a:r>
          </a:p>
          <a:p>
            <a:pPr marL="285750" indent="-285750">
              <a:buFont typeface="Arial" panose="020B0604020202020204" pitchFamily="34" charset="0"/>
              <a:buChar char="•"/>
            </a:pPr>
            <a:r>
              <a:rPr lang="en-US" sz="1100" dirty="0">
                <a:latin typeface="Arial" panose="020B0604020202020204" pitchFamily="34" charset="0"/>
                <a:cs typeface="Arial" panose="020B0604020202020204" pitchFamily="34" charset="0"/>
              </a:rPr>
              <a:t>People use Social Media for a variety of reasons from shopping, to organizing events, or even receiving news. </a:t>
            </a:r>
          </a:p>
          <a:p>
            <a:pPr marL="285750" indent="-285750">
              <a:buFont typeface="Arial" panose="020B0604020202020204" pitchFamily="34" charset="0"/>
              <a:buChar char="•"/>
            </a:pPr>
            <a:r>
              <a:rPr lang="en-US" sz="1100" dirty="0">
                <a:latin typeface="Arial" panose="020B0604020202020204" pitchFamily="34" charset="0"/>
                <a:cs typeface="Arial" panose="020B0604020202020204" pitchFamily="34" charset="0"/>
              </a:rPr>
              <a:t>Millennials and Gen Z are very active on social media, and studies show they are highly service driven--- they want to back organizations with a strong mission and values. This makes them more open to educational or community driven projects and provides opportunities for crowdfunding.</a:t>
            </a:r>
          </a:p>
          <a:p>
            <a:pPr marL="285750" indent="-285750">
              <a:buFont typeface="Arial" panose="020B0604020202020204" pitchFamily="34" charset="0"/>
              <a:buChar char="•"/>
            </a:pPr>
            <a:r>
              <a:rPr lang="en-US" sz="1100" dirty="0">
                <a:latin typeface="Arial" panose="020B0604020202020204" pitchFamily="34" charset="0"/>
                <a:cs typeface="Arial" panose="020B0604020202020204" pitchFamily="34" charset="0"/>
              </a:rPr>
              <a:t>Social media allows for global connections and allow for instant feedback to improve or adjust content. This improves the experience for many, and widens the pool of potential audiences, volunteers and donors. </a:t>
            </a:r>
          </a:p>
          <a:p>
            <a:pPr marL="285750" indent="-285750">
              <a:buFont typeface="Arial" panose="020B0604020202020204" pitchFamily="34" charset="0"/>
              <a:buChar char="•"/>
            </a:pPr>
            <a:r>
              <a:rPr lang="en-US" sz="1100" dirty="0">
                <a:latin typeface="Arial" panose="020B0604020202020204" pitchFamily="34" charset="0"/>
                <a:cs typeface="Arial" panose="020B0604020202020204" pitchFamily="34" charset="0"/>
              </a:rPr>
              <a:t>A focus on a narrative, “storytelling” style of posting, combined with a personal and relaxed tone allows for audiences to feel personally connected with a group or project. </a:t>
            </a:r>
          </a:p>
          <a:p>
            <a:pPr marL="285750" indent="-285750">
              <a:buFont typeface="Arial" panose="020B0604020202020204" pitchFamily="34" charset="0"/>
              <a:buChar char="•"/>
            </a:pPr>
            <a:endParaRPr lang="en-US" sz="1400" dirty="0"/>
          </a:p>
        </p:txBody>
      </p:sp>
      <p:sp>
        <p:nvSpPr>
          <p:cNvPr id="15" name="TextBox 14">
            <a:extLst>
              <a:ext uri="{FF2B5EF4-FFF2-40B4-BE49-F238E27FC236}">
                <a16:creationId xmlns:a16="http://schemas.microsoft.com/office/drawing/2014/main" id="{7E41E437-A16D-4488-9E6A-79E8125E69AA}"/>
              </a:ext>
            </a:extLst>
          </p:cNvPr>
          <p:cNvSpPr txBox="1"/>
          <p:nvPr/>
        </p:nvSpPr>
        <p:spPr>
          <a:xfrm>
            <a:off x="8211658" y="5290633"/>
            <a:ext cx="3780805" cy="646331"/>
          </a:xfrm>
          <a:prstGeom prst="rect">
            <a:avLst/>
          </a:prstGeom>
          <a:noFill/>
        </p:spPr>
        <p:txBody>
          <a:bodyPr wrap="square">
            <a:spAutoFit/>
          </a:bodyPr>
          <a:lstStyle/>
          <a:p>
            <a:r>
              <a:rPr lang="en-US" sz="900" b="0" i="0" dirty="0" err="1">
                <a:solidFill>
                  <a:srgbClr val="000000"/>
                </a:solidFill>
                <a:effectLst/>
                <a:latin typeface="Arial" panose="020B0604020202020204" pitchFamily="34" charset="0"/>
                <a:cs typeface="Arial" panose="020B0604020202020204" pitchFamily="34" charset="0"/>
              </a:rPr>
              <a:t>Wosh</a:t>
            </a:r>
            <a:r>
              <a:rPr lang="en-US" sz="900" b="0" i="0" dirty="0">
                <a:solidFill>
                  <a:srgbClr val="000000"/>
                </a:solidFill>
                <a:effectLst/>
                <a:latin typeface="Arial" panose="020B0604020202020204" pitchFamily="34" charset="0"/>
                <a:cs typeface="Arial" panose="020B0604020202020204" pitchFamily="34" charset="0"/>
              </a:rPr>
              <a:t>, Peter J., Cathy Moran </a:t>
            </a:r>
            <a:r>
              <a:rPr lang="en-US" sz="900" b="0" i="0" dirty="0" err="1">
                <a:solidFill>
                  <a:srgbClr val="000000"/>
                </a:solidFill>
                <a:effectLst/>
                <a:latin typeface="Arial" panose="020B0604020202020204" pitchFamily="34" charset="0"/>
                <a:cs typeface="Arial" panose="020B0604020202020204" pitchFamily="34" charset="0"/>
              </a:rPr>
              <a:t>Hajo</a:t>
            </a:r>
            <a:r>
              <a:rPr lang="en-US" sz="900" b="0" i="0" dirty="0">
                <a:solidFill>
                  <a:srgbClr val="000000"/>
                </a:solidFill>
                <a:effectLst/>
                <a:latin typeface="Arial" panose="020B0604020202020204" pitchFamily="34" charset="0"/>
                <a:cs typeface="Arial" panose="020B0604020202020204" pitchFamily="34" charset="0"/>
              </a:rPr>
              <a:t>, and Esther Katz. "Teaching Digital Skills in an Archives and Public History Curriculum." In Digital Humanities Pedagogy: Practices, Principles and Politics, edited by Hirsch Brett D., 79-96. Cambridge, UK: Open Book Publishers, 2012. </a:t>
            </a:r>
            <a:endParaRPr lang="en-US" sz="900"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11B9646D-E4B8-4FD9-9A64-5EFF851696E9}"/>
              </a:ext>
            </a:extLst>
          </p:cNvPr>
          <p:cNvSpPr txBox="1"/>
          <p:nvPr/>
        </p:nvSpPr>
        <p:spPr>
          <a:xfrm>
            <a:off x="8211658" y="5842337"/>
            <a:ext cx="3780805" cy="369332"/>
          </a:xfrm>
          <a:prstGeom prst="rect">
            <a:avLst/>
          </a:prstGeom>
          <a:noFill/>
        </p:spPr>
        <p:txBody>
          <a:bodyPr wrap="square">
            <a:spAutoFit/>
          </a:bodyPr>
          <a:lstStyle/>
          <a:p>
            <a:r>
              <a:rPr lang="en-US" sz="900" b="0" i="0" dirty="0" err="1">
                <a:solidFill>
                  <a:srgbClr val="000000"/>
                </a:solidFill>
                <a:effectLst/>
                <a:latin typeface="Arial" panose="020B0604020202020204" pitchFamily="34" charset="0"/>
                <a:cs typeface="Arial" panose="020B0604020202020204" pitchFamily="34" charset="0"/>
              </a:rPr>
              <a:t>Haltiwanger</a:t>
            </a:r>
            <a:r>
              <a:rPr lang="en-US" sz="900" b="0" i="0" dirty="0">
                <a:solidFill>
                  <a:srgbClr val="000000"/>
                </a:solidFill>
                <a:effectLst/>
                <a:latin typeface="Arial" panose="020B0604020202020204" pitchFamily="34" charset="0"/>
                <a:cs typeface="Arial" panose="020B0604020202020204" pitchFamily="34" charset="0"/>
              </a:rPr>
              <a:t>, Shannon. "Embracing Social Media AS PART OF A Storyteller's Toolkit." History News 69, no. 4 (2014): 7-10</a:t>
            </a:r>
            <a:endParaRPr lang="en-US" sz="900"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00B08A36-1DD7-4E5B-91C9-122BEA98988A}"/>
              </a:ext>
            </a:extLst>
          </p:cNvPr>
          <p:cNvSpPr txBox="1"/>
          <p:nvPr/>
        </p:nvSpPr>
        <p:spPr>
          <a:xfrm>
            <a:off x="8247314" y="6211669"/>
            <a:ext cx="3826464" cy="646331"/>
          </a:xfrm>
          <a:prstGeom prst="rect">
            <a:avLst/>
          </a:prstGeom>
          <a:noFill/>
        </p:spPr>
        <p:txBody>
          <a:bodyPr wrap="square">
            <a:spAutoFit/>
          </a:bodyPr>
          <a:lstStyle/>
          <a:p>
            <a:r>
              <a:rPr lang="en-US" sz="900" b="0" i="0" dirty="0">
                <a:solidFill>
                  <a:srgbClr val="000000"/>
                </a:solidFill>
                <a:effectLst/>
                <a:latin typeface="Arial" panose="020B0604020202020204" pitchFamily="34" charset="0"/>
                <a:cs typeface="Arial" panose="020B0604020202020204" pitchFamily="34" charset="0"/>
              </a:rPr>
              <a:t>Dilenschneider, Colleen. "Reaching the Next Generation(s): Three Millennial Characteristics That Challenge Business as Usual for Museums and History Organizations." History News 69, no. 3 (2014): 5-6</a:t>
            </a:r>
            <a:endParaRPr lang="en-US" sz="900" dirty="0">
              <a:latin typeface="Arial" panose="020B0604020202020204" pitchFamily="34" charset="0"/>
              <a:cs typeface="Arial" panose="020B0604020202020204" pitchFamily="34" charset="0"/>
            </a:endParaRPr>
          </a:p>
        </p:txBody>
      </p:sp>
      <p:sp>
        <p:nvSpPr>
          <p:cNvPr id="23" name="Rectangle 22">
            <a:extLst>
              <a:ext uri="{FF2B5EF4-FFF2-40B4-BE49-F238E27FC236}">
                <a16:creationId xmlns:a16="http://schemas.microsoft.com/office/drawing/2014/main" id="{DC1FD5B5-33A5-4FBE-8B5E-4E81CC230ED2}"/>
              </a:ext>
            </a:extLst>
          </p:cNvPr>
          <p:cNvSpPr/>
          <p:nvPr/>
        </p:nvSpPr>
        <p:spPr>
          <a:xfrm>
            <a:off x="343360" y="1292628"/>
            <a:ext cx="4002535" cy="1457388"/>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8396432-8F37-4D6B-999D-4D0F74FC54F0}"/>
              </a:ext>
            </a:extLst>
          </p:cNvPr>
          <p:cNvSpPr/>
          <p:nvPr/>
        </p:nvSpPr>
        <p:spPr>
          <a:xfrm>
            <a:off x="343361" y="4706034"/>
            <a:ext cx="4002534" cy="1828800"/>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descr="Graphical user interface, text&#10;&#10;Description automatically generated">
            <a:extLst>
              <a:ext uri="{FF2B5EF4-FFF2-40B4-BE49-F238E27FC236}">
                <a16:creationId xmlns:a16="http://schemas.microsoft.com/office/drawing/2014/main" id="{76C48632-BA27-4321-AFE8-C184BE28500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35750" y="2508074"/>
            <a:ext cx="1641117" cy="1983928"/>
          </a:xfrm>
          <a:prstGeom prst="rect">
            <a:avLst/>
          </a:prstGeom>
        </p:spPr>
      </p:pic>
      <p:pic>
        <p:nvPicPr>
          <p:cNvPr id="1028" name="Picture 4" descr="Morehead State University – Logos Download">
            <a:extLst>
              <a:ext uri="{FF2B5EF4-FFF2-40B4-BE49-F238E27FC236}">
                <a16:creationId xmlns:a16="http://schemas.microsoft.com/office/drawing/2014/main" id="{EF89A3DE-E44A-423A-B9E6-49889FDD7E5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32769" y="285211"/>
            <a:ext cx="2241009" cy="456663"/>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27">
            <a:extLst>
              <a:ext uri="{FF2B5EF4-FFF2-40B4-BE49-F238E27FC236}">
                <a16:creationId xmlns:a16="http://schemas.microsoft.com/office/drawing/2014/main" id="{699FB410-8C07-49D5-9BC5-34B0D75520BA}"/>
              </a:ext>
            </a:extLst>
          </p:cNvPr>
          <p:cNvSpPr/>
          <p:nvPr/>
        </p:nvSpPr>
        <p:spPr>
          <a:xfrm>
            <a:off x="8193587" y="792367"/>
            <a:ext cx="3768778" cy="1056558"/>
          </a:xfrm>
          <a:prstGeom prst="rect">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77C1F93F-B46C-4604-82A3-44AF20FD6048}"/>
              </a:ext>
            </a:extLst>
          </p:cNvPr>
          <p:cNvSpPr txBox="1"/>
          <p:nvPr/>
        </p:nvSpPr>
        <p:spPr>
          <a:xfrm>
            <a:off x="4524480" y="2750016"/>
            <a:ext cx="3653661"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 screenshot of the EKAP website. The resources on the EKAP website are mostly dead links, hindered by poor internet literacy and planning regarding preservation information. </a:t>
            </a:r>
          </a:p>
        </p:txBody>
      </p:sp>
      <p:sp>
        <p:nvSpPr>
          <p:cNvPr id="30" name="TextBox 29">
            <a:extLst>
              <a:ext uri="{FF2B5EF4-FFF2-40B4-BE49-F238E27FC236}">
                <a16:creationId xmlns:a16="http://schemas.microsoft.com/office/drawing/2014/main" id="{E4F8D690-8A60-4978-B3E6-08023CFB6FE0}"/>
              </a:ext>
            </a:extLst>
          </p:cNvPr>
          <p:cNvSpPr txBox="1"/>
          <p:nvPr/>
        </p:nvSpPr>
        <p:spPr>
          <a:xfrm>
            <a:off x="8262707" y="4578523"/>
            <a:ext cx="3329344"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 screenshot of the Metropolitan Museum of Art’s Instagram page. Although a larger institution The Met, is an excellent example of post engagement and digital storytelling. </a:t>
            </a:r>
          </a:p>
        </p:txBody>
      </p:sp>
      <p:sp>
        <p:nvSpPr>
          <p:cNvPr id="3" name="TextBox 2">
            <a:extLst>
              <a:ext uri="{FF2B5EF4-FFF2-40B4-BE49-F238E27FC236}">
                <a16:creationId xmlns:a16="http://schemas.microsoft.com/office/drawing/2014/main" id="{408FC5C2-33F6-452A-8721-1166ACFA7CF0}"/>
              </a:ext>
            </a:extLst>
          </p:cNvPr>
          <p:cNvSpPr txBox="1"/>
          <p:nvPr/>
        </p:nvSpPr>
        <p:spPr>
          <a:xfrm>
            <a:off x="8160862" y="2225179"/>
            <a:ext cx="3779520" cy="2215991"/>
          </a:xfrm>
          <a:prstGeom prst="rect">
            <a:avLst/>
          </a:prstGeom>
          <a:noFill/>
        </p:spPr>
        <p:txBody>
          <a:bodyPr wrap="square" rtlCol="0">
            <a:spAutoFit/>
          </a:bodyPr>
          <a:lstStyle/>
          <a:p>
            <a:pPr marL="0" indent="0">
              <a:buNone/>
            </a:pPr>
            <a:r>
              <a:rPr lang="en-US" sz="1200" b="1" dirty="0">
                <a:latin typeface="Arial" panose="020B0604020202020204" pitchFamily="34" charset="0"/>
                <a:cs typeface="Arial" panose="020B0604020202020204" pitchFamily="34" charset="0"/>
              </a:rPr>
              <a:t>Characteristics of Successful Preservation/Public History Accounts: </a:t>
            </a:r>
          </a:p>
          <a:p>
            <a:pPr marL="0" indent="0">
              <a:buNone/>
            </a:pPr>
            <a:endParaRPr lang="en-US" sz="1200" b="1"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200" dirty="0">
                <a:latin typeface="Arial" panose="020B0604020202020204" pitchFamily="34" charset="0"/>
                <a:cs typeface="Arial" panose="020B0604020202020204" pitchFamily="34" charset="0"/>
              </a:rPr>
              <a:t>Emphasis on Visual </a:t>
            </a:r>
          </a:p>
          <a:p>
            <a:r>
              <a:rPr lang="en-US" sz="1200" dirty="0">
                <a:latin typeface="Arial" panose="020B0604020202020204" pitchFamily="34" charset="0"/>
                <a:cs typeface="Arial" panose="020B0604020202020204" pitchFamily="34" charset="0"/>
              </a:rPr>
              <a:t>Storytelling</a:t>
            </a:r>
          </a:p>
          <a:p>
            <a:pPr marL="171450" indent="-171450">
              <a:buFont typeface="Arial" panose="020B0604020202020204" pitchFamily="34" charset="0"/>
              <a:buChar char="•"/>
            </a:pPr>
            <a:r>
              <a:rPr lang="en-US" sz="1200" dirty="0">
                <a:latin typeface="Arial" panose="020B0604020202020204" pitchFamily="34" charset="0"/>
                <a:cs typeface="Arial" panose="020B0604020202020204" pitchFamily="34" charset="0"/>
              </a:rPr>
              <a:t>Keeping an eye on trends</a:t>
            </a:r>
          </a:p>
          <a:p>
            <a:pPr marL="171450" indent="-171450">
              <a:buFont typeface="Arial" panose="020B0604020202020204" pitchFamily="34" charset="0"/>
              <a:buChar char="•"/>
            </a:pPr>
            <a:r>
              <a:rPr lang="en-US" sz="1200" dirty="0">
                <a:latin typeface="Arial" panose="020B0604020202020204" pitchFamily="34" charset="0"/>
                <a:cs typeface="Arial" panose="020B0604020202020204" pitchFamily="34" charset="0"/>
              </a:rPr>
              <a:t>Making frequent posts, with </a:t>
            </a:r>
          </a:p>
          <a:p>
            <a:r>
              <a:rPr lang="en-US" sz="1200" dirty="0">
                <a:latin typeface="Arial" panose="020B0604020202020204" pitchFamily="34" charset="0"/>
                <a:cs typeface="Arial" panose="020B0604020202020204" pitchFamily="34" charset="0"/>
              </a:rPr>
              <a:t>a variety of post styles. </a:t>
            </a:r>
          </a:p>
          <a:p>
            <a:pPr marL="171450" indent="-171450">
              <a:buFont typeface="Arial" panose="020B0604020202020204" pitchFamily="34" charset="0"/>
              <a:buChar char="•"/>
            </a:pPr>
            <a:r>
              <a:rPr lang="en-US" sz="1200" dirty="0">
                <a:latin typeface="Arial" panose="020B0604020202020204" pitchFamily="34" charset="0"/>
                <a:cs typeface="Arial" panose="020B0604020202020204" pitchFamily="34" charset="0"/>
              </a:rPr>
              <a:t>Encouraging post interaction </a:t>
            </a:r>
          </a:p>
          <a:p>
            <a:pPr marL="171450" indent="-171450">
              <a:buFont typeface="Arial" panose="020B0604020202020204" pitchFamily="34" charset="0"/>
              <a:buChar char="•"/>
            </a:pPr>
            <a:r>
              <a:rPr lang="en-US" sz="1200" dirty="0">
                <a:latin typeface="Arial" panose="020B0604020202020204" pitchFamily="34" charset="0"/>
                <a:cs typeface="Arial" panose="020B0604020202020204" pitchFamily="34" charset="0"/>
              </a:rPr>
              <a:t>Using a personal Tone </a:t>
            </a:r>
          </a:p>
          <a:p>
            <a:endParaRPr lang="en-US" dirty="0"/>
          </a:p>
        </p:txBody>
      </p:sp>
      <p:pic>
        <p:nvPicPr>
          <p:cNvPr id="6" name="Audio 5">
            <a:hlinkClick r:id="" action="ppaction://media"/>
            <a:extLst>
              <a:ext uri="{FF2B5EF4-FFF2-40B4-BE49-F238E27FC236}">
                <a16:creationId xmlns:a16="http://schemas.microsoft.com/office/drawing/2014/main" id="{10A76E59-42EE-45B3-9C6F-B670C5B47217}"/>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430000" y="6096000"/>
            <a:ext cx="609600" cy="609600"/>
          </a:xfrm>
          <a:prstGeom prst="rect">
            <a:avLst/>
          </a:prstGeom>
        </p:spPr>
      </p:pic>
    </p:spTree>
    <p:extLst>
      <p:ext uri="{BB962C8B-B14F-4D97-AF65-F5344CB8AC3E}">
        <p14:creationId xmlns:p14="http://schemas.microsoft.com/office/powerpoint/2010/main" val="3610126213"/>
      </p:ext>
    </p:extLst>
  </p:cSld>
  <p:clrMapOvr>
    <a:masterClrMapping/>
  </p:clrMapOvr>
  <mc:AlternateContent xmlns:mc="http://schemas.openxmlformats.org/markup-compatibility/2006" xmlns:p14="http://schemas.microsoft.com/office/powerpoint/2010/main">
    <mc:Choice Requires="p14">
      <p:transition spd="slow" p14:dur="2000" advTm="121908"/>
    </mc:Choice>
    <mc:Fallback xmlns="">
      <p:transition spd="slow" advTm="1219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3398</TotalTime>
  <Words>625</Words>
  <Application>Microsoft Office PowerPoint</Application>
  <PresentationFormat>Widescreen</PresentationFormat>
  <Paragraphs>43</Paragraphs>
  <Slides>1</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Elizabeth</dc:creator>
  <cp:lastModifiedBy>Elizabeth</cp:lastModifiedBy>
  <cp:revision>43</cp:revision>
  <dcterms:created xsi:type="dcterms:W3CDTF">2021-02-25T09:54:46Z</dcterms:created>
  <dcterms:modified xsi:type="dcterms:W3CDTF">2021-04-16T19:47:54Z</dcterms:modified>
</cp:coreProperties>
</file>