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5" r:id="rId1"/>
    <p:sldMasterId id="2147483676" r:id="rId2"/>
    <p:sldMasterId id="2147483678" r:id="rId3"/>
  </p:sldMasterIdLst>
  <p:notesMasterIdLst>
    <p:notesMasterId r:id="rId23"/>
  </p:notesMasterIdLst>
  <p:handoutMasterIdLst>
    <p:handoutMasterId r:id="rId24"/>
  </p:handoutMasterIdLst>
  <p:sldIdLst>
    <p:sldId id="256" r:id="rId4"/>
    <p:sldId id="260" r:id="rId5"/>
    <p:sldId id="273" r:id="rId6"/>
    <p:sldId id="276" r:id="rId7"/>
    <p:sldId id="275" r:id="rId8"/>
    <p:sldId id="274" r:id="rId9"/>
    <p:sldId id="277" r:id="rId10"/>
    <p:sldId id="278" r:id="rId11"/>
    <p:sldId id="286" r:id="rId12"/>
    <p:sldId id="279" r:id="rId13"/>
    <p:sldId id="280" r:id="rId14"/>
    <p:sldId id="282" r:id="rId15"/>
    <p:sldId id="283" r:id="rId16"/>
    <p:sldId id="281" r:id="rId17"/>
    <p:sldId id="287" r:id="rId18"/>
    <p:sldId id="288" r:id="rId19"/>
    <p:sldId id="298" r:id="rId20"/>
    <p:sldId id="295" r:id="rId21"/>
    <p:sldId id="296" r:id="rId2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17" autoAdjust="0"/>
    <p:restoredTop sz="94660"/>
  </p:normalViewPr>
  <p:slideViewPr>
    <p:cSldViewPr snapToGrid="0">
      <p:cViewPr varScale="1">
        <p:scale>
          <a:sx n="108" d="100"/>
          <a:sy n="108" d="100"/>
        </p:scale>
        <p:origin x="178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39515BE-4AA5-49A0-91E9-4CA9D2301F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B415E19-FFCD-4F5E-ABE8-7DD4DED676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64C697-FED6-4E70-BD67-A766372CC660}" type="datetimeFigureOut">
              <a:rPr lang="en-US" smtClean="0"/>
              <a:t>4/19/2021</a:t>
            </a:fld>
            <a:endParaRPr lang="en-US"/>
          </a:p>
        </p:txBody>
      </p:sp>
      <p:sp>
        <p:nvSpPr>
          <p:cNvPr id="4" name="Footer Placeholder 3">
            <a:extLst>
              <a:ext uri="{FF2B5EF4-FFF2-40B4-BE49-F238E27FC236}">
                <a16:creationId xmlns:a16="http://schemas.microsoft.com/office/drawing/2014/main" id="{DCA49CEF-70B2-4455-BB05-7EFD3537A7C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5C49C41-5AF8-4974-8B5A-3E317B2E99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B2597F-BB84-4DFF-ABAF-590F780B0AC0}" type="slidenum">
              <a:rPr lang="en-US" smtClean="0"/>
              <a:t>‹#›</a:t>
            </a:fld>
            <a:endParaRPr lang="en-US"/>
          </a:p>
        </p:txBody>
      </p:sp>
    </p:spTree>
    <p:extLst>
      <p:ext uri="{BB962C8B-B14F-4D97-AF65-F5344CB8AC3E}">
        <p14:creationId xmlns:p14="http://schemas.microsoft.com/office/powerpoint/2010/main" val="317526146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0004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0082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898969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091875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6345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12315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94049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5964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07082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5521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8582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93542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75269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8750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2736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48466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42251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7"/>
            <a:ext cx="8520600" cy="27369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474833"/>
            <a:ext cx="8520600" cy="26181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4202967"/>
            <a:ext cx="8520600" cy="17343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lide w Images">
    <p:spTree>
      <p:nvGrpSpPr>
        <p:cNvPr id="1" name="Shape 56"/>
        <p:cNvGrpSpPr/>
        <p:nvPr/>
      </p:nvGrpSpPr>
      <p:grpSpPr>
        <a:xfrm>
          <a:off x="0" y="0"/>
          <a:ext cx="0" cy="0"/>
          <a:chOff x="0" y="0"/>
          <a:chExt cx="0" cy="0"/>
        </a:xfrm>
      </p:grpSpPr>
      <p:sp>
        <p:nvSpPr>
          <p:cNvPr id="57" name="Shape 57"/>
          <p:cNvSpPr txBox="1">
            <a:spLocks noGrp="1"/>
          </p:cNvSpPr>
          <p:nvPr>
            <p:ph type="ctrTitle"/>
          </p:nvPr>
        </p:nvSpPr>
        <p:spPr>
          <a:xfrm>
            <a:off x="694118" y="1666155"/>
            <a:ext cx="7772400" cy="903922"/>
          </a:xfrm>
          <a:prstGeom prst="rect">
            <a:avLst/>
          </a:prstGeom>
          <a:noFill/>
          <a:ln>
            <a:noFill/>
          </a:ln>
        </p:spPr>
        <p:txBody>
          <a:bodyPr wrap="square" lIns="91425" tIns="91425" rIns="91425" bIns="91425" anchor="t" anchorCtr="0"/>
          <a:lstStyle>
            <a:lvl1pPr marL="0" marR="0" lvl="0" indent="0" algn="l" rtl="0">
              <a:lnSpc>
                <a:spcPct val="90000"/>
              </a:lnSpc>
              <a:spcBef>
                <a:spcPts val="0"/>
              </a:spcBef>
              <a:buClr>
                <a:srgbClr val="0066A1"/>
              </a:buClr>
              <a:buSzPct val="100000"/>
              <a:buFont typeface="Calibri"/>
              <a:buNone/>
              <a:defRPr sz="4400" b="1" i="0" u="none" strike="noStrike" cap="none">
                <a:solidFill>
                  <a:srgbClr val="0066A1"/>
                </a:solidFill>
                <a:latin typeface="Calibri"/>
                <a:ea typeface="Calibri"/>
                <a:cs typeface="Calibri"/>
                <a:sym typeface="Calibri"/>
              </a:defRPr>
            </a:lvl1pPr>
            <a:lvl2pPr lvl="1" indent="0">
              <a:spcBef>
                <a:spcPts val="0"/>
              </a:spcBef>
              <a:buSzPct val="77777"/>
              <a:buNone/>
              <a:defRPr sz="1800"/>
            </a:lvl2pPr>
            <a:lvl3pPr lvl="2" indent="0">
              <a:spcBef>
                <a:spcPts val="0"/>
              </a:spcBef>
              <a:buSzPct val="77777"/>
              <a:buNone/>
              <a:defRPr sz="1800"/>
            </a:lvl3pPr>
            <a:lvl4pPr lvl="3" indent="0">
              <a:spcBef>
                <a:spcPts val="0"/>
              </a:spcBef>
              <a:buSzPct val="77777"/>
              <a:buNone/>
              <a:defRPr sz="1800"/>
            </a:lvl4pPr>
            <a:lvl5pPr lvl="4" indent="0">
              <a:spcBef>
                <a:spcPts val="0"/>
              </a:spcBef>
              <a:buSzPct val="77777"/>
              <a:buNone/>
              <a:defRPr sz="1800"/>
            </a:lvl5pPr>
            <a:lvl6pPr lvl="5" indent="0">
              <a:spcBef>
                <a:spcPts val="0"/>
              </a:spcBef>
              <a:buSzPct val="77777"/>
              <a:buNone/>
              <a:defRPr sz="1800"/>
            </a:lvl6pPr>
            <a:lvl7pPr lvl="6" indent="0">
              <a:spcBef>
                <a:spcPts val="0"/>
              </a:spcBef>
              <a:buSzPct val="77777"/>
              <a:buNone/>
              <a:defRPr sz="1800"/>
            </a:lvl7pPr>
            <a:lvl8pPr lvl="7" indent="0">
              <a:spcBef>
                <a:spcPts val="0"/>
              </a:spcBef>
              <a:buSzPct val="77777"/>
              <a:buNone/>
              <a:defRPr sz="1800"/>
            </a:lvl8pPr>
            <a:lvl9pPr lvl="8" indent="0">
              <a:spcBef>
                <a:spcPts val="0"/>
              </a:spcBef>
              <a:buSzPct val="77777"/>
              <a:buNone/>
              <a:defRPr sz="1800"/>
            </a:lvl9pPr>
          </a:lstStyle>
          <a:p>
            <a:endParaRPr dirty="0"/>
          </a:p>
        </p:txBody>
      </p:sp>
      <p:pic>
        <p:nvPicPr>
          <p:cNvPr id="3" name="Picture 2">
            <a:extLst>
              <a:ext uri="{FF2B5EF4-FFF2-40B4-BE49-F238E27FC236}">
                <a16:creationId xmlns:a16="http://schemas.microsoft.com/office/drawing/2014/main" id="{47DBC30F-9FB2-4BB0-ACA9-2F3C504FFEE9}"/>
              </a:ext>
            </a:extLst>
          </p:cNvPr>
          <p:cNvPicPr>
            <a:picLocks noChangeAspect="1"/>
          </p:cNvPicPr>
          <p:nvPr userDrawn="1"/>
        </p:nvPicPr>
        <p:blipFill>
          <a:blip r:embed="rId2"/>
          <a:stretch>
            <a:fillRect/>
          </a:stretch>
        </p:blipFill>
        <p:spPr>
          <a:xfrm>
            <a:off x="4572000" y="366457"/>
            <a:ext cx="1130530" cy="1299697"/>
          </a:xfrm>
          <a:prstGeom prst="rect">
            <a:avLst/>
          </a:prstGeom>
        </p:spPr>
      </p:pic>
      <p:sp>
        <p:nvSpPr>
          <p:cNvPr id="58" name="Shape 58"/>
          <p:cNvSpPr txBox="1">
            <a:spLocks noGrp="1"/>
          </p:cNvSpPr>
          <p:nvPr>
            <p:ph type="subTitle" idx="1"/>
          </p:nvPr>
        </p:nvSpPr>
        <p:spPr>
          <a:xfrm>
            <a:off x="685800" y="4425316"/>
            <a:ext cx="7772400" cy="1244282"/>
          </a:xfrm>
          <a:prstGeom prst="rect">
            <a:avLst/>
          </a:prstGeom>
          <a:noFill/>
          <a:ln>
            <a:noFill/>
          </a:ln>
        </p:spPr>
        <p:txBody>
          <a:bodyPr wrap="square" lIns="91425" tIns="91425" rIns="91425" bIns="91425" anchor="t" anchorCtr="0"/>
          <a:lstStyle>
            <a:lvl1pPr marL="0" marR="0" lvl="0" indent="0" algn="l" rtl="0">
              <a:lnSpc>
                <a:spcPct val="90000"/>
              </a:lnSpc>
              <a:spcBef>
                <a:spcPts val="1000"/>
              </a:spcBef>
              <a:buClr>
                <a:srgbClr val="0066A1"/>
              </a:buClr>
              <a:buSzPct val="100000"/>
              <a:buFont typeface="Noto Sans Symbols"/>
              <a:buNone/>
              <a:defRPr sz="2800" b="1" i="1" u="none" strike="noStrike" cap="none">
                <a:solidFill>
                  <a:srgbClr val="7F7F7F"/>
                </a:solidFill>
                <a:latin typeface="Calibri"/>
                <a:ea typeface="Calibri"/>
                <a:cs typeface="Calibri"/>
                <a:sym typeface="Calibri"/>
              </a:defRPr>
            </a:lvl1pPr>
            <a:lvl2pPr marL="457200" marR="0" lvl="1" indent="0" algn="ctr" rtl="0">
              <a:lnSpc>
                <a:spcPct val="90000"/>
              </a:lnSpc>
              <a:spcBef>
                <a:spcPts val="500"/>
              </a:spcBef>
              <a:buClr>
                <a:srgbClr val="0066A1"/>
              </a:buClr>
              <a:buSzPct val="100000"/>
              <a:buFont typeface="Noto Sans Symbols"/>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rgbClr val="0066A1"/>
              </a:buClr>
              <a:buSzPct val="100000"/>
              <a:buFont typeface="Noto Sans Symbols"/>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endParaRPr dirty="0"/>
          </a:p>
        </p:txBody>
      </p:sp>
      <p:pic>
        <p:nvPicPr>
          <p:cNvPr id="4" name="Picture 3">
            <a:extLst>
              <a:ext uri="{FF2B5EF4-FFF2-40B4-BE49-F238E27FC236}">
                <a16:creationId xmlns:a16="http://schemas.microsoft.com/office/drawing/2014/main" id="{CC839A91-D566-4149-B6D9-09581462D4BA}"/>
              </a:ext>
            </a:extLst>
          </p:cNvPr>
          <p:cNvPicPr>
            <a:picLocks noChangeAspect="1"/>
          </p:cNvPicPr>
          <p:nvPr userDrawn="1"/>
        </p:nvPicPr>
        <p:blipFill>
          <a:blip r:embed="rId3"/>
          <a:stretch>
            <a:fillRect/>
          </a:stretch>
        </p:blipFill>
        <p:spPr>
          <a:xfrm>
            <a:off x="3233740" y="366457"/>
            <a:ext cx="1130530" cy="129969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ontent Slide_OneColumnBullets">
    <p:spTree>
      <p:nvGrpSpPr>
        <p:cNvPr id="1" name="Shape 81"/>
        <p:cNvGrpSpPr/>
        <p:nvPr/>
      </p:nvGrpSpPr>
      <p:grpSpPr>
        <a:xfrm>
          <a:off x="0" y="0"/>
          <a:ext cx="0" cy="0"/>
          <a:chOff x="0" y="0"/>
          <a:chExt cx="0" cy="0"/>
        </a:xfrm>
      </p:grpSpPr>
      <p:sp>
        <p:nvSpPr>
          <p:cNvPr id="82" name="Shape 82"/>
          <p:cNvSpPr txBox="1">
            <a:spLocks noGrp="1"/>
          </p:cNvSpPr>
          <p:nvPr>
            <p:ph type="ctrTitle"/>
          </p:nvPr>
        </p:nvSpPr>
        <p:spPr>
          <a:xfrm>
            <a:off x="396815" y="565421"/>
            <a:ext cx="8419381" cy="521507"/>
          </a:xfrm>
          <a:prstGeom prst="rect">
            <a:avLst/>
          </a:prstGeom>
          <a:noFill/>
          <a:ln>
            <a:noFill/>
          </a:ln>
        </p:spPr>
        <p:txBody>
          <a:bodyPr wrap="square" lIns="91425" tIns="91425" rIns="91425" bIns="91425" anchor="t" anchorCtr="0"/>
          <a:lstStyle>
            <a:lvl1pPr marL="0" marR="0" lvl="0" indent="0" algn="l" rtl="0">
              <a:lnSpc>
                <a:spcPct val="90000"/>
              </a:lnSpc>
              <a:spcBef>
                <a:spcPts val="0"/>
              </a:spcBef>
              <a:buClr>
                <a:srgbClr val="0066A1"/>
              </a:buClr>
              <a:buSzPct val="100000"/>
              <a:buFont typeface="Calibri"/>
              <a:buNone/>
              <a:defRPr sz="3400" b="1" i="0" u="none" strike="noStrike" cap="none">
                <a:solidFill>
                  <a:srgbClr val="0066A1"/>
                </a:solidFill>
                <a:latin typeface="Calibri"/>
                <a:ea typeface="Calibri"/>
                <a:cs typeface="Calibri"/>
                <a:sym typeface="Calibri"/>
              </a:defRPr>
            </a:lvl1pPr>
            <a:lvl2pPr lvl="1" indent="0">
              <a:spcBef>
                <a:spcPts val="0"/>
              </a:spcBef>
              <a:buSzPct val="77777"/>
              <a:buNone/>
              <a:defRPr sz="1800"/>
            </a:lvl2pPr>
            <a:lvl3pPr lvl="2" indent="0">
              <a:spcBef>
                <a:spcPts val="0"/>
              </a:spcBef>
              <a:buSzPct val="77777"/>
              <a:buNone/>
              <a:defRPr sz="1800"/>
            </a:lvl3pPr>
            <a:lvl4pPr lvl="3" indent="0">
              <a:spcBef>
                <a:spcPts val="0"/>
              </a:spcBef>
              <a:buSzPct val="77777"/>
              <a:buNone/>
              <a:defRPr sz="1800"/>
            </a:lvl4pPr>
            <a:lvl5pPr lvl="4" indent="0">
              <a:spcBef>
                <a:spcPts val="0"/>
              </a:spcBef>
              <a:buSzPct val="77777"/>
              <a:buNone/>
              <a:defRPr sz="1800"/>
            </a:lvl5pPr>
            <a:lvl6pPr lvl="5" indent="0">
              <a:spcBef>
                <a:spcPts val="0"/>
              </a:spcBef>
              <a:buSzPct val="77777"/>
              <a:buNone/>
              <a:defRPr sz="1800"/>
            </a:lvl6pPr>
            <a:lvl7pPr lvl="6" indent="0">
              <a:spcBef>
                <a:spcPts val="0"/>
              </a:spcBef>
              <a:buSzPct val="77777"/>
              <a:buNone/>
              <a:defRPr sz="1800"/>
            </a:lvl7pPr>
            <a:lvl8pPr lvl="7" indent="0">
              <a:spcBef>
                <a:spcPts val="0"/>
              </a:spcBef>
              <a:buSzPct val="77777"/>
              <a:buNone/>
              <a:defRPr sz="1800"/>
            </a:lvl8pPr>
            <a:lvl9pPr lvl="8" indent="0">
              <a:spcBef>
                <a:spcPts val="0"/>
              </a:spcBef>
              <a:buSzPct val="77777"/>
              <a:buNone/>
              <a:defRPr sz="1800"/>
            </a:lvl9pPr>
          </a:lstStyle>
          <a:p>
            <a:endParaRPr/>
          </a:p>
        </p:txBody>
      </p:sp>
      <p:sp>
        <p:nvSpPr>
          <p:cNvPr id="83" name="Shape 83"/>
          <p:cNvSpPr txBox="1">
            <a:spLocks noGrp="1"/>
          </p:cNvSpPr>
          <p:nvPr>
            <p:ph type="subTitle" idx="1"/>
          </p:nvPr>
        </p:nvSpPr>
        <p:spPr>
          <a:xfrm>
            <a:off x="396815" y="1199109"/>
            <a:ext cx="8419381" cy="422657"/>
          </a:xfrm>
          <a:prstGeom prst="rect">
            <a:avLst/>
          </a:prstGeom>
          <a:noFill/>
          <a:ln>
            <a:noFill/>
          </a:ln>
        </p:spPr>
        <p:txBody>
          <a:bodyPr wrap="square" lIns="91425" tIns="91425" rIns="91425" bIns="91425" anchor="t" anchorCtr="0"/>
          <a:lstStyle>
            <a:lvl1pPr marL="0" marR="0" lvl="0" indent="0" algn="l" rtl="0">
              <a:lnSpc>
                <a:spcPct val="90000"/>
              </a:lnSpc>
              <a:spcBef>
                <a:spcPts val="1000"/>
              </a:spcBef>
              <a:buClr>
                <a:srgbClr val="7F7F7F"/>
              </a:buClr>
              <a:buSzPct val="100000"/>
              <a:buFont typeface="Arial"/>
              <a:buNone/>
              <a:defRPr sz="2400" b="1" i="1" u="none" strike="noStrike" cap="none">
                <a:solidFill>
                  <a:srgbClr val="7F7F7F"/>
                </a:solidFill>
                <a:latin typeface="Calibri"/>
                <a:ea typeface="Calibri"/>
                <a:cs typeface="Calibri"/>
                <a:sym typeface="Calibri"/>
              </a:defRPr>
            </a:lvl1pPr>
            <a:lvl2pPr marL="457200" marR="0" lvl="1" indent="0" algn="ctr" rtl="0">
              <a:lnSpc>
                <a:spcPct val="90000"/>
              </a:lnSpc>
              <a:spcBef>
                <a:spcPts val="500"/>
              </a:spcBef>
              <a:buClr>
                <a:schemeClr val="dk1"/>
              </a:buClr>
              <a:buSzPct val="100000"/>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chemeClr val="dk1"/>
              </a:buClr>
              <a:buSzPct val="100000"/>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body" idx="2"/>
          </p:nvPr>
        </p:nvSpPr>
        <p:spPr>
          <a:xfrm>
            <a:off x="396815" y="1825625"/>
            <a:ext cx="8419381" cy="4143854"/>
          </a:xfrm>
          <a:prstGeom prst="rect">
            <a:avLst/>
          </a:prstGeom>
          <a:noFill/>
          <a:ln>
            <a:noFill/>
          </a:ln>
        </p:spPr>
        <p:txBody>
          <a:bodyPr wrap="square" lIns="91425" tIns="91425" rIns="91425" bIns="91425" anchor="t" anchorCtr="0"/>
          <a:lstStyle>
            <a:lvl1pPr marL="457200" marR="0" lvl="0" indent="-381000" algn="l" rtl="0">
              <a:lnSpc>
                <a:spcPct val="90000"/>
              </a:lnSpc>
              <a:spcBef>
                <a:spcPts val="1000"/>
              </a:spcBef>
              <a:buClr>
                <a:srgbClr val="0066A1"/>
              </a:buClr>
              <a:buSzPct val="60000"/>
              <a:buFont typeface="Merriweather Sans"/>
              <a:buChar char="▶"/>
              <a:defRPr sz="2000" b="0" i="0" u="none" strike="noStrike" cap="none">
                <a:solidFill>
                  <a:schemeClr val="dk1"/>
                </a:solidFill>
                <a:latin typeface="Calibri"/>
                <a:ea typeface="Calibri"/>
                <a:cs typeface="Calibri"/>
                <a:sym typeface="Calibri"/>
              </a:defRPr>
            </a:lvl1pPr>
            <a:lvl2pPr marL="800100" marR="0" lvl="1" indent="-228600" algn="l" rtl="0">
              <a:lnSpc>
                <a:spcPct val="90000"/>
              </a:lnSpc>
              <a:spcBef>
                <a:spcPts val="500"/>
              </a:spcBef>
              <a:buClr>
                <a:srgbClr val="0066A1"/>
              </a:buClr>
              <a:buSzPct val="100000"/>
              <a:buFont typeface="Noto Sans Symbols"/>
              <a:buChar char="▪"/>
              <a:defRPr sz="1800" b="0" i="0" u="none" strike="noStrike" cap="none">
                <a:solidFill>
                  <a:schemeClr val="dk1"/>
                </a:solidFill>
                <a:latin typeface="Calibri"/>
                <a:ea typeface="Calibri"/>
                <a:cs typeface="Calibri"/>
                <a:sym typeface="Calibri"/>
              </a:defRPr>
            </a:lvl2pPr>
            <a:lvl3pPr marL="1257300" marR="0" lvl="2" indent="-241300" algn="l" rtl="0">
              <a:lnSpc>
                <a:spcPct val="90000"/>
              </a:lnSpc>
              <a:spcBef>
                <a:spcPts val="500"/>
              </a:spcBef>
              <a:buClr>
                <a:srgbClr val="0066A1"/>
              </a:buClr>
              <a:buSzPct val="100000"/>
              <a:buFont typeface="Noto Sans Symbols"/>
              <a:buChar char="▪"/>
              <a:defRPr sz="1600" b="0" i="0" u="none" strike="noStrike" cap="none">
                <a:solidFill>
                  <a:schemeClr val="dk1"/>
                </a:solidFill>
                <a:latin typeface="Calibri"/>
                <a:ea typeface="Calibri"/>
                <a:cs typeface="Calibri"/>
                <a:sym typeface="Calibri"/>
              </a:defRPr>
            </a:lvl3pPr>
            <a:lvl4pPr marL="1657350" marR="0" lvl="3" indent="-196850" algn="l" rtl="0">
              <a:lnSpc>
                <a:spcPct val="90000"/>
              </a:lnSpc>
              <a:spcBef>
                <a:spcPts val="5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4pPr>
            <a:lvl5pPr marL="2114550" marR="0" lvl="4" indent="-196850" algn="l" rtl="0">
              <a:lnSpc>
                <a:spcPct val="90000"/>
              </a:lnSpc>
              <a:spcBef>
                <a:spcPts val="5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7"/>
            <a:ext cx="8520600" cy="7635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7"/>
            <a:ext cx="8520600" cy="7635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536633"/>
            <a:ext cx="3999900" cy="45552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536633"/>
            <a:ext cx="3999900" cy="45552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593367"/>
            <a:ext cx="8520600" cy="7635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740800"/>
            <a:ext cx="2808000" cy="1007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852800"/>
            <a:ext cx="2808000" cy="42393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600200"/>
            <a:ext cx="6367800" cy="54543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644233"/>
            <a:ext cx="4045200" cy="19764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3737433"/>
            <a:ext cx="4045200" cy="16467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965433"/>
            <a:ext cx="3837000" cy="49269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5640767"/>
            <a:ext cx="5998800" cy="8067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6217622"/>
            <a:ext cx="548700" cy="5247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image" Target="../media/image2.gi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theme" Target="../theme/theme3.xml"/><Relationship Id="rId1" Type="http://schemas.openxmlformats.org/officeDocument/2006/relationships/slideLayout" Target="../slideLayouts/slideLayout13.xml"/><Relationship Id="rId5" Type="http://schemas.openxmlformats.org/officeDocument/2006/relationships/image" Target="../media/image9.gif"/><Relationship Id="rId4" Type="http://schemas.openxmlformats.org/officeDocument/2006/relationships/image" Target="../media/image8.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7"/>
            <a:ext cx="8520600" cy="7635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6217622"/>
            <a:ext cx="548700" cy="5247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pic>
        <p:nvPicPr>
          <p:cNvPr id="51" name="Shape 51"/>
          <p:cNvPicPr preferRelativeResize="0"/>
          <p:nvPr/>
        </p:nvPicPr>
        <p:blipFill rotWithShape="1">
          <a:blip r:embed="rId3">
            <a:alphaModFix/>
          </a:blip>
          <a:srcRect/>
          <a:stretch/>
        </p:blipFill>
        <p:spPr>
          <a:xfrm>
            <a:off x="-3750" y="-13772"/>
            <a:ext cx="9144002" cy="6854998"/>
          </a:xfrm>
          <a:prstGeom prst="rect">
            <a:avLst/>
          </a:prstGeom>
          <a:noFill/>
          <a:ln>
            <a:noFill/>
          </a:ln>
        </p:spPr>
      </p:pic>
      <p:pic>
        <p:nvPicPr>
          <p:cNvPr id="52" name="Shape 52"/>
          <p:cNvPicPr preferRelativeResize="0"/>
          <p:nvPr/>
        </p:nvPicPr>
        <p:blipFill rotWithShape="1">
          <a:blip r:embed="rId4">
            <a:alphaModFix/>
          </a:blip>
          <a:srcRect/>
          <a:stretch/>
        </p:blipFill>
        <p:spPr>
          <a:xfrm>
            <a:off x="-3750" y="5021485"/>
            <a:ext cx="9143998" cy="1841341"/>
          </a:xfrm>
          <a:prstGeom prst="rect">
            <a:avLst/>
          </a:prstGeom>
          <a:noFill/>
          <a:ln>
            <a:noFill/>
          </a:ln>
        </p:spPr>
      </p:pic>
      <p:pic>
        <p:nvPicPr>
          <p:cNvPr id="53" name="Shape 53"/>
          <p:cNvPicPr preferRelativeResize="0"/>
          <p:nvPr/>
        </p:nvPicPr>
        <p:blipFill rotWithShape="1">
          <a:blip r:embed="rId5">
            <a:alphaModFix/>
          </a:blip>
          <a:srcRect/>
          <a:stretch/>
        </p:blipFill>
        <p:spPr>
          <a:xfrm>
            <a:off x="-3750" y="-13775"/>
            <a:ext cx="9144000" cy="927415"/>
          </a:xfrm>
          <a:prstGeom prst="rect">
            <a:avLst/>
          </a:prstGeom>
          <a:noFill/>
          <a:ln>
            <a:noFill/>
          </a:ln>
        </p:spPr>
      </p:pic>
      <p:pic>
        <p:nvPicPr>
          <p:cNvPr id="54" name="Shape 54"/>
          <p:cNvPicPr preferRelativeResize="0"/>
          <p:nvPr/>
        </p:nvPicPr>
        <p:blipFill rotWithShape="1">
          <a:blip r:embed="rId6">
            <a:alphaModFix/>
          </a:blip>
          <a:srcRect r="2161"/>
          <a:stretch/>
        </p:blipFill>
        <p:spPr>
          <a:xfrm>
            <a:off x="7676211" y="6080769"/>
            <a:ext cx="1143673" cy="665889"/>
          </a:xfrm>
          <a:prstGeom prst="rect">
            <a:avLst/>
          </a:prstGeom>
          <a:noFill/>
          <a:ln>
            <a:noFill/>
          </a:ln>
        </p:spPr>
      </p:pic>
      <p:sp>
        <p:nvSpPr>
          <p:cNvPr id="55" name="Shape 55"/>
          <p:cNvSpPr txBox="1"/>
          <p:nvPr/>
        </p:nvSpPr>
        <p:spPr>
          <a:xfrm>
            <a:off x="385256" y="6194523"/>
            <a:ext cx="2291441" cy="365125"/>
          </a:xfrm>
          <a:prstGeom prst="rect">
            <a:avLst/>
          </a:prstGeom>
          <a:noFill/>
          <a:ln>
            <a:noFill/>
          </a:ln>
        </p:spPr>
        <p:txBody>
          <a:bodyPr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Tx/>
              <a:buSzPct val="25000"/>
              <a:buFontTx/>
              <a:buNone/>
              <a:tabLst/>
              <a:defRPr/>
            </a:pPr>
            <a:r>
              <a:rPr lang="en-US" sz="2000" b="1" dirty="0">
                <a:solidFill>
                  <a:schemeClr val="bg1"/>
                </a:solidFill>
              </a:rPr>
              <a:t>IEEE CCWC 2019</a:t>
            </a: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6"/>
        <p:cNvGrpSpPr/>
        <p:nvPr/>
      </p:nvGrpSpPr>
      <p:grpSpPr>
        <a:xfrm>
          <a:off x="0" y="0"/>
          <a:ext cx="0" cy="0"/>
          <a:chOff x="0" y="0"/>
          <a:chExt cx="0" cy="0"/>
        </a:xfrm>
      </p:grpSpPr>
      <p:pic>
        <p:nvPicPr>
          <p:cNvPr id="77" name="Shape 77"/>
          <p:cNvPicPr preferRelativeResize="0"/>
          <p:nvPr/>
        </p:nvPicPr>
        <p:blipFill rotWithShape="1">
          <a:blip r:embed="rId3">
            <a:alphaModFix/>
          </a:blip>
          <a:srcRect/>
          <a:stretch/>
        </p:blipFill>
        <p:spPr>
          <a:xfrm>
            <a:off x="0" y="5941775"/>
            <a:ext cx="9144220" cy="922725"/>
          </a:xfrm>
          <a:prstGeom prst="rect">
            <a:avLst/>
          </a:prstGeom>
          <a:noFill/>
          <a:ln>
            <a:noFill/>
          </a:ln>
        </p:spPr>
      </p:pic>
      <p:sp>
        <p:nvSpPr>
          <p:cNvPr id="78" name="Shape 78"/>
          <p:cNvSpPr txBox="1"/>
          <p:nvPr/>
        </p:nvSpPr>
        <p:spPr>
          <a:xfrm>
            <a:off x="385257" y="6194523"/>
            <a:ext cx="2057400" cy="365125"/>
          </a:xfrm>
          <a:prstGeom prst="rect">
            <a:avLst/>
          </a:prstGeom>
          <a:noFill/>
          <a:ln>
            <a:noFill/>
          </a:ln>
        </p:spPr>
        <p:txBody>
          <a:bodyPr wrap="square" lIns="91425" tIns="45700" rIns="91425" bIns="45700" anchor="ctr" anchorCtr="0">
            <a:noAutofit/>
          </a:bodyPr>
          <a:lstStyle/>
          <a:p>
            <a:pPr marL="0" marR="0" lvl="0" indent="0" algn="l" rtl="0">
              <a:spcBef>
                <a:spcPts val="0"/>
              </a:spcBef>
              <a:buSzPct val="25000"/>
              <a:buNone/>
            </a:pPr>
            <a:fld id="{00000000-1234-1234-1234-123412341234}" type="slidenum">
              <a:rPr lang="en" sz="1200" b="0" i="0" u="none" strike="noStrike" cap="none">
                <a:solidFill>
                  <a:srgbClr val="0066A1"/>
                </a:solidFill>
                <a:latin typeface="Calibri"/>
                <a:ea typeface="Calibri"/>
                <a:cs typeface="Calibri"/>
                <a:sym typeface="Calibri"/>
              </a:rPr>
              <a:t>‹#›</a:t>
            </a:fld>
            <a:endParaRPr lang="en" sz="1200" b="0" i="0" u="none" strike="noStrike" cap="none">
              <a:solidFill>
                <a:srgbClr val="0066A1"/>
              </a:solidFill>
              <a:latin typeface="Calibri"/>
              <a:ea typeface="Calibri"/>
              <a:cs typeface="Calibri"/>
              <a:sym typeface="Calibri"/>
            </a:endParaRPr>
          </a:p>
        </p:txBody>
      </p:sp>
      <p:pic>
        <p:nvPicPr>
          <p:cNvPr id="79" name="Shape 79"/>
          <p:cNvPicPr preferRelativeResize="0"/>
          <p:nvPr/>
        </p:nvPicPr>
        <p:blipFill rotWithShape="1">
          <a:blip r:embed="rId4">
            <a:alphaModFix/>
          </a:blip>
          <a:srcRect/>
          <a:stretch/>
        </p:blipFill>
        <p:spPr>
          <a:xfrm>
            <a:off x="0" y="-9950"/>
            <a:ext cx="9143998" cy="922727"/>
          </a:xfrm>
          <a:prstGeom prst="rect">
            <a:avLst/>
          </a:prstGeom>
          <a:noFill/>
          <a:ln>
            <a:noFill/>
          </a:ln>
        </p:spPr>
      </p:pic>
      <p:pic>
        <p:nvPicPr>
          <p:cNvPr id="80" name="Shape 80"/>
          <p:cNvPicPr preferRelativeResize="0"/>
          <p:nvPr/>
        </p:nvPicPr>
        <p:blipFill rotWithShape="1">
          <a:blip r:embed="rId5">
            <a:alphaModFix/>
          </a:blip>
          <a:srcRect/>
          <a:stretch/>
        </p:blipFill>
        <p:spPr>
          <a:xfrm>
            <a:off x="7802096" y="6078746"/>
            <a:ext cx="1145704" cy="355587"/>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cjenkins2@moreehadstate.edu" TargetMode="External"/><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hyperlink" Target="mailto:s.rashad@moreheadstate.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1.jp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25.jp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ctrTitle"/>
          </p:nvPr>
        </p:nvSpPr>
        <p:spPr>
          <a:xfrm>
            <a:off x="79897" y="2058128"/>
            <a:ext cx="9064101" cy="1550573"/>
          </a:xfrm>
          <a:prstGeom prst="rect">
            <a:avLst/>
          </a:prstGeom>
          <a:noFill/>
          <a:ln>
            <a:noFill/>
          </a:ln>
        </p:spPr>
        <p:txBody>
          <a:bodyPr wrap="square" lIns="91425" tIns="45700" rIns="91425" bIns="45700" anchor="t" anchorCtr="0">
            <a:noAutofit/>
          </a:bodyPr>
          <a:lstStyle/>
          <a:p>
            <a:pPr lvl="0" indent="-279400" algn="ctr"/>
            <a:r>
              <a:rPr lang="en-US" sz="3200" dirty="0">
                <a:effectLst>
                  <a:outerShdw blurRad="38100" dist="38100" dir="2700000" algn="tl">
                    <a:srgbClr val="000000">
                      <a:alpha val="43137"/>
                    </a:srgbClr>
                  </a:outerShdw>
                </a:effectLst>
              </a:rPr>
              <a:t>Design and Implementation of an Innovative System for Automatic Recognition of ASL using Machine Learning</a:t>
            </a:r>
            <a:br>
              <a:rPr lang="en-US" sz="3200" dirty="0">
                <a:effectLst>
                  <a:outerShdw blurRad="38100" dist="38100" dir="2700000" algn="tl">
                    <a:srgbClr val="000000">
                      <a:alpha val="43137"/>
                    </a:srgbClr>
                  </a:outerShdw>
                </a:effectLst>
              </a:rPr>
            </a:br>
            <a:endParaRPr sz="3200" i="0" u="none" strike="noStrike" cap="none" dirty="0">
              <a:solidFill>
                <a:srgbClr val="0066A1"/>
              </a:solidFill>
              <a:effectLst>
                <a:outerShdw blurRad="38100" dist="38100" dir="2700000" algn="tl">
                  <a:srgbClr val="000000">
                    <a:alpha val="43137"/>
                  </a:srgbClr>
                </a:outerShdw>
              </a:effectLst>
              <a:sym typeface="Calibri"/>
            </a:endParaRPr>
          </a:p>
        </p:txBody>
      </p:sp>
      <p:sp>
        <p:nvSpPr>
          <p:cNvPr id="155" name="Shape 155"/>
          <p:cNvSpPr txBox="1">
            <a:spLocks noGrp="1"/>
          </p:cNvSpPr>
          <p:nvPr>
            <p:ph type="subTitle" idx="1"/>
          </p:nvPr>
        </p:nvSpPr>
        <p:spPr>
          <a:xfrm>
            <a:off x="1284305" y="3898479"/>
            <a:ext cx="3176727" cy="1227540"/>
          </a:xfrm>
          <a:prstGeom prst="rect">
            <a:avLst/>
          </a:prstGeom>
          <a:noFill/>
          <a:ln>
            <a:noFill/>
          </a:ln>
        </p:spPr>
        <p:txBody>
          <a:bodyPr wrap="square" lIns="91425" tIns="45700" rIns="91425" bIns="45700" anchor="t" anchorCtr="0">
            <a:noAutofit/>
          </a:bodyPr>
          <a:lstStyle/>
          <a:p>
            <a:pPr lvl="0" indent="-177800" algn="ctr">
              <a:spcBef>
                <a:spcPts val="0"/>
              </a:spcBef>
            </a:pPr>
            <a:r>
              <a:rPr lang="en-US" sz="1500" dirty="0">
                <a:solidFill>
                  <a:schemeClr val="tx1">
                    <a:lumMod val="65000"/>
                    <a:lumOff val="35000"/>
                  </a:schemeClr>
                </a:solidFill>
              </a:rPr>
              <a:t>Jon Jenkins</a:t>
            </a:r>
            <a:br>
              <a:rPr lang="en-US" sz="1500" dirty="0">
                <a:solidFill>
                  <a:schemeClr val="tx1">
                    <a:lumMod val="65000"/>
                    <a:lumOff val="35000"/>
                  </a:schemeClr>
                </a:solidFill>
              </a:rPr>
            </a:br>
            <a:r>
              <a:rPr lang="en-US" sz="1500" dirty="0">
                <a:solidFill>
                  <a:schemeClr val="tx1">
                    <a:lumMod val="65000"/>
                    <a:lumOff val="35000"/>
                  </a:schemeClr>
                </a:solidFill>
              </a:rPr>
              <a:t>College of Business and Technology</a:t>
            </a:r>
          </a:p>
          <a:p>
            <a:pPr lvl="0" indent="-177800" algn="ctr">
              <a:spcBef>
                <a:spcPts val="0"/>
              </a:spcBef>
            </a:pPr>
            <a:r>
              <a:rPr lang="en-US" sz="1500" dirty="0">
                <a:solidFill>
                  <a:schemeClr val="tx1">
                    <a:lumMod val="65000"/>
                    <a:lumOff val="35000"/>
                  </a:schemeClr>
                </a:solidFill>
              </a:rPr>
              <a:t>Morehead State university</a:t>
            </a:r>
            <a:br>
              <a:rPr lang="en-US" sz="1500" dirty="0">
                <a:solidFill>
                  <a:schemeClr val="tx1">
                    <a:lumMod val="65000"/>
                    <a:lumOff val="35000"/>
                  </a:schemeClr>
                </a:solidFill>
              </a:rPr>
            </a:br>
            <a:r>
              <a:rPr lang="en-US" sz="1500" dirty="0">
                <a:solidFill>
                  <a:schemeClr val="tx1">
                    <a:lumMod val="65000"/>
                    <a:lumOff val="35000"/>
                  </a:schemeClr>
                </a:solidFill>
              </a:rPr>
              <a:t>Morehead, KY, USA</a:t>
            </a:r>
          </a:p>
          <a:p>
            <a:pPr lvl="0" indent="-177800" algn="ctr">
              <a:spcBef>
                <a:spcPts val="0"/>
              </a:spcBef>
            </a:pPr>
            <a:r>
              <a:rPr lang="en-US" sz="1500" dirty="0">
                <a:hlinkClick r:id="rId3"/>
              </a:rPr>
              <a:t>jcjenkins2@moreehadstate.edu</a:t>
            </a:r>
            <a:endParaRPr lang="en-US" sz="1500" dirty="0"/>
          </a:p>
          <a:p>
            <a:pPr lvl="0" indent="-177800" algn="ctr">
              <a:spcBef>
                <a:spcPts val="0"/>
              </a:spcBef>
            </a:pPr>
            <a:br>
              <a:rPr lang="en-US" sz="1500" dirty="0"/>
            </a:br>
            <a:endParaRPr sz="1500" b="1" i="1" u="none" strike="noStrike" cap="none" dirty="0">
              <a:solidFill>
                <a:srgbClr val="7F7F7F"/>
              </a:solidFill>
              <a:latin typeface="Calibri"/>
              <a:ea typeface="Calibri"/>
              <a:cs typeface="Calibri"/>
              <a:sym typeface="Calibri"/>
            </a:endParaRPr>
          </a:p>
        </p:txBody>
      </p:sp>
      <p:sp>
        <p:nvSpPr>
          <p:cNvPr id="6" name="Shape 155">
            <a:extLst>
              <a:ext uri="{FF2B5EF4-FFF2-40B4-BE49-F238E27FC236}">
                <a16:creationId xmlns:a16="http://schemas.microsoft.com/office/drawing/2014/main" id="{813625CB-4FE7-4062-9AC0-8A4C56CC548E}"/>
              </a:ext>
            </a:extLst>
          </p:cNvPr>
          <p:cNvSpPr txBox="1">
            <a:spLocks/>
          </p:cNvSpPr>
          <p:nvPr/>
        </p:nvSpPr>
        <p:spPr>
          <a:xfrm>
            <a:off x="4682969" y="3898479"/>
            <a:ext cx="3176727" cy="996721"/>
          </a:xfrm>
          <a:prstGeom prst="rect">
            <a:avLst/>
          </a:prstGeom>
          <a:noFill/>
          <a:ln>
            <a:noFill/>
          </a:ln>
        </p:spPr>
        <p:txBody>
          <a:bodyPr wrap="square" lIns="91425" tIns="45700" rIns="91425" bIns="45700" anchor="t" anchorCtr="0">
            <a:noAutofit/>
          </a:bodyPr>
          <a:lstStyle>
            <a:defPPr marR="0" lvl="0" algn="l" rtl="0">
              <a:lnSpc>
                <a:spcPct val="100000"/>
              </a:lnSpc>
              <a:spcBef>
                <a:spcPts val="0"/>
              </a:spcBef>
              <a:spcAft>
                <a:spcPts val="0"/>
              </a:spcAft>
            </a:defPPr>
            <a:lvl1pPr marL="0" marR="0" lvl="0" indent="0" algn="l" rtl="0">
              <a:lnSpc>
                <a:spcPct val="90000"/>
              </a:lnSpc>
              <a:spcBef>
                <a:spcPts val="1000"/>
              </a:spcBef>
              <a:spcAft>
                <a:spcPts val="0"/>
              </a:spcAft>
              <a:buClr>
                <a:srgbClr val="0066A1"/>
              </a:buClr>
              <a:buSzPct val="100000"/>
              <a:buFont typeface="Noto Sans Symbols"/>
              <a:buNone/>
              <a:defRPr sz="2800" b="1" i="1" u="none" strike="noStrike" cap="none">
                <a:solidFill>
                  <a:srgbClr val="7F7F7F"/>
                </a:solidFill>
                <a:latin typeface="Calibri"/>
                <a:ea typeface="Calibri"/>
                <a:cs typeface="Calibri"/>
                <a:sym typeface="Calibri"/>
              </a:defRPr>
            </a:lvl1pPr>
            <a:lvl2pPr marL="457200" marR="0" lvl="1" indent="0" algn="ctr" rtl="0">
              <a:lnSpc>
                <a:spcPct val="90000"/>
              </a:lnSpc>
              <a:spcBef>
                <a:spcPts val="500"/>
              </a:spcBef>
              <a:spcAft>
                <a:spcPts val="0"/>
              </a:spcAft>
              <a:buClr>
                <a:srgbClr val="0066A1"/>
              </a:buClr>
              <a:buSzPct val="100000"/>
              <a:buFont typeface="Noto Sans Symbols"/>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spcAft>
                <a:spcPts val="0"/>
              </a:spcAft>
              <a:buClr>
                <a:srgbClr val="0066A1"/>
              </a:buClr>
              <a:buSzPct val="100000"/>
              <a:buFont typeface="Noto Sans Symbols"/>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spcAft>
                <a:spcPts val="0"/>
              </a:spcAft>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spcAft>
                <a:spcPts val="0"/>
              </a:spcAft>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pPr indent="-177800" algn="ctr">
              <a:spcBef>
                <a:spcPts val="0"/>
              </a:spcBef>
            </a:pPr>
            <a:r>
              <a:rPr lang="en-US" sz="1500" dirty="0">
                <a:solidFill>
                  <a:schemeClr val="tx1">
                    <a:lumMod val="65000"/>
                    <a:lumOff val="35000"/>
                  </a:schemeClr>
                </a:solidFill>
              </a:rPr>
              <a:t>Sherif Rashad</a:t>
            </a:r>
          </a:p>
          <a:p>
            <a:pPr indent="-177800" algn="ctr">
              <a:spcBef>
                <a:spcPts val="0"/>
              </a:spcBef>
            </a:pPr>
            <a:r>
              <a:rPr lang="en-US" sz="1500" dirty="0">
                <a:solidFill>
                  <a:schemeClr val="tx1">
                    <a:lumMod val="65000"/>
                    <a:lumOff val="35000"/>
                  </a:schemeClr>
                </a:solidFill>
              </a:rPr>
              <a:t>College of Business and Technology Morehead State University</a:t>
            </a:r>
          </a:p>
          <a:p>
            <a:pPr indent="-177800" algn="ctr">
              <a:spcBef>
                <a:spcPts val="0"/>
              </a:spcBef>
            </a:pPr>
            <a:r>
              <a:rPr lang="en-US" sz="1500" dirty="0">
                <a:solidFill>
                  <a:schemeClr val="tx1">
                    <a:lumMod val="65000"/>
                    <a:lumOff val="35000"/>
                  </a:schemeClr>
                </a:solidFill>
              </a:rPr>
              <a:t>Morehead, KY, USA</a:t>
            </a:r>
          </a:p>
          <a:p>
            <a:pPr indent="-177800" algn="ctr">
              <a:spcBef>
                <a:spcPts val="0"/>
              </a:spcBef>
            </a:pPr>
            <a:r>
              <a:rPr lang="en-US" sz="1500" dirty="0">
                <a:hlinkClick r:id="rId4"/>
              </a:rPr>
              <a:t>s.rashad@moreheadstate.edu</a:t>
            </a:r>
            <a:r>
              <a:rPr lang="en-US" sz="1500" dirty="0"/>
              <a:t> </a:t>
            </a:r>
          </a:p>
        </p:txBody>
      </p:sp>
      <p:pic>
        <p:nvPicPr>
          <p:cNvPr id="1026" name="Picture 2" descr="https://libapps.s3.amazonaws.com/accounts/84497/images/M_Logo_Transparent_bg.PNG">
            <a:extLst>
              <a:ext uri="{FF2B5EF4-FFF2-40B4-BE49-F238E27FC236}">
                <a16:creationId xmlns:a16="http://schemas.microsoft.com/office/drawing/2014/main" id="{A071ACB5-3E60-44F0-A3E3-65EB0661C4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622" y="523588"/>
            <a:ext cx="1510062" cy="107015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DE11BCE3-7373-4132-9872-721A5B061DD5}"/>
              </a:ext>
            </a:extLst>
          </p:cNvPr>
          <p:cNvSpPr/>
          <p:nvPr/>
        </p:nvSpPr>
        <p:spPr>
          <a:xfrm>
            <a:off x="363983" y="6036816"/>
            <a:ext cx="8602463" cy="821183"/>
          </a:xfrm>
          <a:prstGeom prst="rect">
            <a:avLst/>
          </a:prstGeom>
          <a:solidFill>
            <a:srgbClr val="0064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85A8E12-2306-4D95-9530-F7E973831E31}"/>
              </a:ext>
            </a:extLst>
          </p:cNvPr>
          <p:cNvPicPr>
            <a:picLocks noChangeAspect="1"/>
          </p:cNvPicPr>
          <p:nvPr/>
        </p:nvPicPr>
        <p:blipFill rotWithShape="1">
          <a:blip r:embed="rId6"/>
          <a:srcRect t="28088" b="25174"/>
          <a:stretch/>
        </p:blipFill>
        <p:spPr>
          <a:xfrm>
            <a:off x="2942580" y="348978"/>
            <a:ext cx="3036904" cy="1419372"/>
          </a:xfrm>
          <a:prstGeom prst="rect">
            <a:avLst/>
          </a:prstGeom>
        </p:spPr>
      </p:pic>
      <p:pic>
        <p:nvPicPr>
          <p:cNvPr id="10" name="Picture 9">
            <a:extLst>
              <a:ext uri="{FF2B5EF4-FFF2-40B4-BE49-F238E27FC236}">
                <a16:creationId xmlns:a16="http://schemas.microsoft.com/office/drawing/2014/main" id="{102C32ED-C551-47F0-B11A-EC27FD12B770}"/>
              </a:ext>
            </a:extLst>
          </p:cNvPr>
          <p:cNvPicPr>
            <a:picLocks noChangeAspect="1"/>
          </p:cNvPicPr>
          <p:nvPr/>
        </p:nvPicPr>
        <p:blipFill rotWithShape="1">
          <a:blip r:embed="rId7"/>
          <a:srcRect l="1817" r="28234"/>
          <a:stretch/>
        </p:blipFill>
        <p:spPr>
          <a:xfrm>
            <a:off x="6649380" y="348978"/>
            <a:ext cx="1647067" cy="141937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96814" y="1758094"/>
            <a:ext cx="5006459" cy="4143854"/>
          </a:xfrm>
          <a:prstGeom prst="rect">
            <a:avLst/>
          </a:prstGeom>
          <a:noFill/>
          <a:ln>
            <a:noFill/>
          </a:ln>
        </p:spPr>
        <p:txBody>
          <a:bodyPr wrap="square" lIns="91425" tIns="45700" rIns="91425" bIns="45700" anchor="t" anchorCtr="0">
            <a:noAutofit/>
          </a:bodyPr>
          <a:lstStyle/>
          <a:p>
            <a:pPr indent="-457200">
              <a:lnSpc>
                <a:spcPct val="100000"/>
              </a:lnSpc>
              <a:spcBef>
                <a:spcPts val="0"/>
              </a:spcBef>
            </a:pPr>
            <a:r>
              <a:rPr lang="en-US" dirty="0"/>
              <a:t>Gather same set of data from both hands 10 times per second.</a:t>
            </a:r>
          </a:p>
          <a:p>
            <a:pPr indent="-457200">
              <a:lnSpc>
                <a:spcPct val="100000"/>
              </a:lnSpc>
              <a:spcBef>
                <a:spcPts val="0"/>
              </a:spcBef>
            </a:pPr>
            <a:endParaRPr lang="en-US" dirty="0"/>
          </a:p>
          <a:p>
            <a:pPr indent="-457200">
              <a:lnSpc>
                <a:spcPct val="100000"/>
              </a:lnSpc>
              <a:spcBef>
                <a:spcPts val="0"/>
              </a:spcBef>
            </a:pPr>
            <a:r>
              <a:rPr lang="en-US" dirty="0"/>
              <a:t>Format data in csv file for classification and model creation.</a:t>
            </a:r>
          </a:p>
          <a:p>
            <a:pPr indent="-457200">
              <a:lnSpc>
                <a:spcPct val="100000"/>
              </a:lnSpc>
              <a:spcBef>
                <a:spcPts val="0"/>
              </a:spcBef>
            </a:pPr>
            <a:endParaRPr lang="en-US" dirty="0"/>
          </a:p>
          <a:p>
            <a:pPr indent="-457200">
              <a:lnSpc>
                <a:spcPct val="100000"/>
              </a:lnSpc>
              <a:spcBef>
                <a:spcPts val="0"/>
              </a:spcBef>
            </a:pPr>
            <a:r>
              <a:rPr lang="en-US" dirty="0"/>
              <a:t>Gather information directly provided by the leap motion sensor’s built in unity functionality.</a:t>
            </a:r>
          </a:p>
          <a:p>
            <a:pPr indent="-457200">
              <a:lnSpc>
                <a:spcPct val="100000"/>
              </a:lnSpc>
              <a:spcBef>
                <a:spcPts val="0"/>
              </a:spcBef>
            </a:pPr>
            <a:endParaRPr lang="en-US" dirty="0"/>
          </a:p>
          <a:p>
            <a:pPr indent="-457200">
              <a:lnSpc>
                <a:spcPct val="100000"/>
              </a:lnSpc>
              <a:spcBef>
                <a:spcPts val="0"/>
              </a:spcBef>
            </a:pPr>
            <a:r>
              <a:rPr lang="en-US" dirty="0"/>
              <a:t>Number of times per second data is gathered is directly alterable to increase performance.</a:t>
            </a:r>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Proposed Method</a:t>
            </a:r>
            <a:endParaRPr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Data Collection</a:t>
            </a:r>
            <a:endParaRPr sz="2400" b="1" i="1" u="none" strike="noStrike" cap="none" dirty="0">
              <a:solidFill>
                <a:srgbClr val="7F7F7F"/>
              </a:solidFill>
              <a:latin typeface="Calibri"/>
              <a:ea typeface="Calibri"/>
              <a:cs typeface="Calibri"/>
              <a:sym typeface="Calibri"/>
            </a:endParaRPr>
          </a:p>
        </p:txBody>
      </p:sp>
      <p:pic>
        <p:nvPicPr>
          <p:cNvPr id="3" name="Picture 2" descr="Table&#10;&#10;Description automatically generated">
            <a:extLst>
              <a:ext uri="{FF2B5EF4-FFF2-40B4-BE49-F238E27FC236}">
                <a16:creationId xmlns:a16="http://schemas.microsoft.com/office/drawing/2014/main" id="{FB565582-D51B-454E-B5C4-09B49461A0FD}"/>
              </a:ext>
            </a:extLst>
          </p:cNvPr>
          <p:cNvPicPr>
            <a:picLocks noChangeAspect="1"/>
          </p:cNvPicPr>
          <p:nvPr/>
        </p:nvPicPr>
        <p:blipFill rotWithShape="1">
          <a:blip r:embed="rId3"/>
          <a:srcRect l="46727"/>
          <a:stretch/>
        </p:blipFill>
        <p:spPr>
          <a:xfrm>
            <a:off x="5604000" y="1954684"/>
            <a:ext cx="3212196" cy="3704207"/>
          </a:xfrm>
          <a:prstGeom prst="rect">
            <a:avLst/>
          </a:prstGeom>
        </p:spPr>
      </p:pic>
      <p:sp>
        <p:nvSpPr>
          <p:cNvPr id="8" name="Rectangle 7">
            <a:extLst>
              <a:ext uri="{FF2B5EF4-FFF2-40B4-BE49-F238E27FC236}">
                <a16:creationId xmlns:a16="http://schemas.microsoft.com/office/drawing/2014/main" id="{CA126A8C-4ECD-4EEF-A73A-5729F3DCDD0A}"/>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04884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lgn="ctr"/>
            <a:r>
              <a:rPr lang="en-US" sz="3200" dirty="0"/>
              <a:t>Proposed Method</a:t>
            </a:r>
            <a:endParaRPr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lgn="ctr">
              <a:spcBef>
                <a:spcPts val="0"/>
              </a:spcBef>
            </a:pPr>
            <a:r>
              <a:rPr lang="en-US" dirty="0"/>
              <a:t>Data Collection</a:t>
            </a:r>
            <a:endParaRPr sz="2400" b="1" i="1" u="none" strike="noStrike" cap="none" dirty="0">
              <a:solidFill>
                <a:srgbClr val="7F7F7F"/>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66AA799C-2D1F-457F-A484-B427881032C1}"/>
              </a:ext>
            </a:extLst>
          </p:cNvPr>
          <p:cNvPicPr>
            <a:picLocks noChangeAspect="1"/>
          </p:cNvPicPr>
          <p:nvPr/>
        </p:nvPicPr>
        <p:blipFill>
          <a:blip r:embed="rId3"/>
          <a:stretch>
            <a:fillRect/>
          </a:stretch>
        </p:blipFill>
        <p:spPr>
          <a:xfrm>
            <a:off x="1595022" y="1621766"/>
            <a:ext cx="5953956" cy="4677428"/>
          </a:xfrm>
          <a:prstGeom prst="rect">
            <a:avLst/>
          </a:prstGeom>
        </p:spPr>
      </p:pic>
      <p:sp>
        <p:nvSpPr>
          <p:cNvPr id="6" name="Rectangle 5">
            <a:extLst>
              <a:ext uri="{FF2B5EF4-FFF2-40B4-BE49-F238E27FC236}">
                <a16:creationId xmlns:a16="http://schemas.microsoft.com/office/drawing/2014/main" id="{E9157A77-5003-4265-94E0-AC586BC89123}"/>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5373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228140" y="1723696"/>
            <a:ext cx="4343860" cy="4143854"/>
          </a:xfrm>
          <a:prstGeom prst="rect">
            <a:avLst/>
          </a:prstGeom>
          <a:noFill/>
          <a:ln>
            <a:noFill/>
          </a:ln>
        </p:spPr>
        <p:txBody>
          <a:bodyPr wrap="square" lIns="91425" tIns="45700" rIns="91425" bIns="45700" anchor="t" anchorCtr="0">
            <a:noAutofit/>
          </a:bodyPr>
          <a:lstStyle/>
          <a:p>
            <a:pPr indent="-457200">
              <a:lnSpc>
                <a:spcPct val="100000"/>
              </a:lnSpc>
              <a:spcBef>
                <a:spcPts val="0"/>
              </a:spcBef>
            </a:pPr>
            <a:r>
              <a:rPr lang="en-US" sz="1800" dirty="0"/>
              <a:t>Artificial Neural Networks (ANN) compared to:</a:t>
            </a:r>
          </a:p>
          <a:p>
            <a:pPr lvl="1" indent="-457200">
              <a:lnSpc>
                <a:spcPct val="100000"/>
              </a:lnSpc>
              <a:spcBef>
                <a:spcPts val="0"/>
              </a:spcBef>
            </a:pPr>
            <a:r>
              <a:rPr lang="en-US" sz="1600" dirty="0"/>
              <a:t>SVM (Support Vector Machine)</a:t>
            </a:r>
          </a:p>
          <a:p>
            <a:pPr lvl="1" indent="-457200">
              <a:lnSpc>
                <a:spcPct val="100000"/>
              </a:lnSpc>
              <a:spcBef>
                <a:spcPts val="0"/>
              </a:spcBef>
            </a:pPr>
            <a:r>
              <a:rPr lang="en-US" sz="1600" dirty="0" err="1"/>
              <a:t>kNN</a:t>
            </a:r>
            <a:r>
              <a:rPr lang="en-US" sz="1600" dirty="0"/>
              <a:t> (k Nearest Neighbors)</a:t>
            </a:r>
          </a:p>
          <a:p>
            <a:pPr lvl="1" indent="-457200">
              <a:lnSpc>
                <a:spcPct val="100000"/>
              </a:lnSpc>
              <a:spcBef>
                <a:spcPts val="0"/>
              </a:spcBef>
            </a:pPr>
            <a:r>
              <a:rPr lang="en-US" sz="1600" dirty="0"/>
              <a:t>Tree Classification</a:t>
            </a:r>
          </a:p>
          <a:p>
            <a:pPr lvl="1" indent="-457200">
              <a:lnSpc>
                <a:spcPct val="100000"/>
              </a:lnSpc>
              <a:spcBef>
                <a:spcPts val="0"/>
              </a:spcBef>
            </a:pPr>
            <a:r>
              <a:rPr lang="en-US" sz="1600" dirty="0"/>
              <a:t>Naïve Bayes</a:t>
            </a:r>
          </a:p>
          <a:p>
            <a:pPr lvl="1" indent="-457200">
              <a:lnSpc>
                <a:spcPct val="100000"/>
              </a:lnSpc>
              <a:spcBef>
                <a:spcPts val="0"/>
              </a:spcBef>
            </a:pPr>
            <a:endParaRPr lang="en-US" sz="1600" dirty="0"/>
          </a:p>
          <a:p>
            <a:pPr indent="-457200">
              <a:lnSpc>
                <a:spcPct val="100000"/>
              </a:lnSpc>
              <a:spcBef>
                <a:spcPts val="0"/>
              </a:spcBef>
            </a:pPr>
            <a:r>
              <a:rPr lang="en-US" sz="1800" dirty="0"/>
              <a:t>Neural Network Shows highest accuracy on set of ASL data compared to all other common techniques for this kind of application</a:t>
            </a:r>
          </a:p>
          <a:p>
            <a:pPr indent="-457200">
              <a:lnSpc>
                <a:spcPct val="100000"/>
              </a:lnSpc>
              <a:spcBef>
                <a:spcPts val="0"/>
              </a:spcBef>
            </a:pPr>
            <a:endParaRPr lang="en-US" sz="1800" dirty="0"/>
          </a:p>
          <a:p>
            <a:pPr indent="-457200">
              <a:lnSpc>
                <a:spcPct val="100000"/>
              </a:lnSpc>
              <a:spcBef>
                <a:spcPts val="0"/>
              </a:spcBef>
            </a:pPr>
            <a:r>
              <a:rPr lang="en-US" sz="1800" dirty="0"/>
              <a:t>Main downside of Neural Network is the speed of model creation, but once the model is created new data can be fed through quickly</a:t>
            </a:r>
          </a:p>
          <a:p>
            <a:pPr marL="0" indent="0">
              <a:lnSpc>
                <a:spcPct val="100000"/>
              </a:lnSpc>
              <a:spcBef>
                <a:spcPts val="0"/>
              </a:spcBef>
              <a:buNone/>
            </a:pPr>
            <a:endParaRPr lang="en-US" sz="1800" dirty="0"/>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Proposed Method</a:t>
            </a:r>
            <a:endParaRPr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Machine Learning Techniques</a:t>
            </a:r>
            <a:endParaRPr sz="2400" b="1" i="1" u="none" strike="noStrike" cap="none" dirty="0">
              <a:solidFill>
                <a:srgbClr val="7F7F7F"/>
              </a:solidFill>
              <a:latin typeface="Calibri"/>
              <a:ea typeface="Calibri"/>
              <a:cs typeface="Calibri"/>
              <a:sym typeface="Calibri"/>
            </a:endParaRPr>
          </a:p>
        </p:txBody>
      </p:sp>
      <p:sp>
        <p:nvSpPr>
          <p:cNvPr id="5" name="Rectangle 4">
            <a:extLst>
              <a:ext uri="{FF2B5EF4-FFF2-40B4-BE49-F238E27FC236}">
                <a16:creationId xmlns:a16="http://schemas.microsoft.com/office/drawing/2014/main" id="{B8C4AE6A-5DCA-4E96-8C3B-99126FE53CB6}"/>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Chart, bar chart&#10;&#10;Description automatically generated">
            <a:extLst>
              <a:ext uri="{FF2B5EF4-FFF2-40B4-BE49-F238E27FC236}">
                <a16:creationId xmlns:a16="http://schemas.microsoft.com/office/drawing/2014/main" id="{5EB27E39-25DD-4A02-B65B-3A56C3F82ACA}"/>
              </a:ext>
            </a:extLst>
          </p:cNvPr>
          <p:cNvPicPr>
            <a:picLocks noChangeAspect="1"/>
          </p:cNvPicPr>
          <p:nvPr/>
        </p:nvPicPr>
        <p:blipFill>
          <a:blip r:embed="rId3"/>
          <a:stretch>
            <a:fillRect/>
          </a:stretch>
        </p:blipFill>
        <p:spPr>
          <a:xfrm>
            <a:off x="4572000" y="2093849"/>
            <a:ext cx="4572000" cy="2670302"/>
          </a:xfrm>
          <a:prstGeom prst="rect">
            <a:avLst/>
          </a:prstGeom>
        </p:spPr>
      </p:pic>
    </p:spTree>
    <p:extLst>
      <p:ext uri="{BB962C8B-B14F-4D97-AF65-F5344CB8AC3E}">
        <p14:creationId xmlns:p14="http://schemas.microsoft.com/office/powerpoint/2010/main" val="1639614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96815" y="1758093"/>
            <a:ext cx="4316894" cy="4172189"/>
          </a:xfrm>
          <a:prstGeom prst="rect">
            <a:avLst/>
          </a:prstGeom>
          <a:noFill/>
          <a:ln>
            <a:noFill/>
          </a:ln>
        </p:spPr>
        <p:txBody>
          <a:bodyPr wrap="square" lIns="91425" tIns="45700" rIns="91425" bIns="45700" anchor="t" anchorCtr="0">
            <a:noAutofit/>
          </a:bodyPr>
          <a:lstStyle/>
          <a:p>
            <a:pPr marL="342900" indent="-342900">
              <a:lnSpc>
                <a:spcPct val="100000"/>
              </a:lnSpc>
              <a:spcBef>
                <a:spcPts val="0"/>
              </a:spcBef>
            </a:pPr>
            <a:r>
              <a:rPr lang="en-US" sz="1600" dirty="0"/>
              <a:t>Neural networks composed of 3 individual layers:</a:t>
            </a:r>
          </a:p>
          <a:p>
            <a:pPr lvl="1" indent="-457200">
              <a:lnSpc>
                <a:spcPct val="100000"/>
              </a:lnSpc>
              <a:spcBef>
                <a:spcPts val="0"/>
              </a:spcBef>
            </a:pPr>
            <a:r>
              <a:rPr lang="en-US" sz="1400" dirty="0"/>
              <a:t>Input Layer</a:t>
            </a:r>
          </a:p>
          <a:p>
            <a:pPr lvl="1" indent="-457200">
              <a:lnSpc>
                <a:spcPct val="100000"/>
              </a:lnSpc>
              <a:spcBef>
                <a:spcPts val="0"/>
              </a:spcBef>
            </a:pPr>
            <a:r>
              <a:rPr lang="en-US" sz="1400" dirty="0"/>
              <a:t>Hidden Layers</a:t>
            </a:r>
          </a:p>
          <a:p>
            <a:pPr lvl="1" indent="-457200">
              <a:lnSpc>
                <a:spcPct val="100000"/>
              </a:lnSpc>
              <a:spcBef>
                <a:spcPts val="0"/>
              </a:spcBef>
            </a:pPr>
            <a:r>
              <a:rPr lang="en-US" sz="1400" dirty="0"/>
              <a:t>Output layer </a:t>
            </a:r>
            <a:endParaRPr lang="en-US" sz="1600" dirty="0"/>
          </a:p>
          <a:p>
            <a:pPr marL="342900" indent="-342900">
              <a:lnSpc>
                <a:spcPct val="100000"/>
              </a:lnSpc>
              <a:spcBef>
                <a:spcPts val="0"/>
              </a:spcBef>
            </a:pPr>
            <a:r>
              <a:rPr lang="en-US" sz="1600" dirty="0"/>
              <a:t>Input layers are the raw data, which are then fed into the hidden layers which take each piece of data and compute an ASL sign from them.</a:t>
            </a:r>
          </a:p>
          <a:p>
            <a:pPr marL="342900" indent="-342900">
              <a:lnSpc>
                <a:spcPct val="100000"/>
              </a:lnSpc>
              <a:spcBef>
                <a:spcPts val="0"/>
              </a:spcBef>
            </a:pPr>
            <a:r>
              <a:rPr lang="en-US" sz="1600" dirty="0"/>
              <a:t>Each iteration of the Neural Network, the amount of change each hidden layer applies to the data is altered to reduce the error until satisfactory accuracy is achieved</a:t>
            </a:r>
          </a:p>
          <a:p>
            <a:pPr marL="342900" indent="-342900">
              <a:lnSpc>
                <a:spcPct val="100000"/>
              </a:lnSpc>
              <a:spcBef>
                <a:spcPts val="0"/>
              </a:spcBef>
            </a:pPr>
            <a:r>
              <a:rPr lang="en-US" sz="1600" dirty="0"/>
              <a:t>Model creation and testing of new data points can be automated using the Orange Data Mining API and Python implementation</a:t>
            </a:r>
          </a:p>
          <a:p>
            <a:pPr marL="0" indent="0">
              <a:lnSpc>
                <a:spcPct val="100000"/>
              </a:lnSpc>
              <a:spcBef>
                <a:spcPts val="0"/>
              </a:spcBef>
              <a:buNone/>
            </a:pPr>
            <a:endParaRPr lang="en-US" sz="1600" dirty="0"/>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Proposed Method</a:t>
            </a:r>
            <a:endParaRPr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ANN</a:t>
            </a:r>
            <a:endParaRPr sz="2400" b="1" i="1" u="none" strike="noStrike" cap="none" dirty="0">
              <a:solidFill>
                <a:srgbClr val="7F7F7F"/>
              </a:solidFill>
              <a:latin typeface="Calibri"/>
              <a:ea typeface="Calibri"/>
              <a:cs typeface="Calibri"/>
              <a:sym typeface="Calibri"/>
            </a:endParaRPr>
          </a:p>
        </p:txBody>
      </p:sp>
      <p:grpSp>
        <p:nvGrpSpPr>
          <p:cNvPr id="8" name="Group 7">
            <a:extLst>
              <a:ext uri="{FF2B5EF4-FFF2-40B4-BE49-F238E27FC236}">
                <a16:creationId xmlns:a16="http://schemas.microsoft.com/office/drawing/2014/main" id="{031614AF-2C17-4EC1-9AE5-39665C7103C0}"/>
              </a:ext>
            </a:extLst>
          </p:cNvPr>
          <p:cNvGrpSpPr/>
          <p:nvPr/>
        </p:nvGrpSpPr>
        <p:grpSpPr>
          <a:xfrm>
            <a:off x="4281258" y="927718"/>
            <a:ext cx="4741783" cy="3538420"/>
            <a:chOff x="4290136" y="1898160"/>
            <a:chExt cx="4741783" cy="3538420"/>
          </a:xfrm>
        </p:grpSpPr>
        <p:pic>
          <p:nvPicPr>
            <p:cNvPr id="9" name="Picture 8">
              <a:extLst>
                <a:ext uri="{FF2B5EF4-FFF2-40B4-BE49-F238E27FC236}">
                  <a16:creationId xmlns:a16="http://schemas.microsoft.com/office/drawing/2014/main" id="{963F2FD5-2578-45A6-85DE-1C7229126CB7}"/>
                </a:ext>
              </a:extLst>
            </p:cNvPr>
            <p:cNvPicPr>
              <a:picLocks noChangeAspect="1"/>
            </p:cNvPicPr>
            <p:nvPr/>
          </p:nvPicPr>
          <p:blipFill>
            <a:blip r:embed="rId3"/>
            <a:stretch>
              <a:fillRect/>
            </a:stretch>
          </p:blipFill>
          <p:spPr>
            <a:xfrm>
              <a:off x="5362113" y="1898160"/>
              <a:ext cx="3669806" cy="3314099"/>
            </a:xfrm>
            <a:prstGeom prst="rect">
              <a:avLst/>
            </a:prstGeom>
          </p:spPr>
        </p:pic>
        <p:sp>
          <p:nvSpPr>
            <p:cNvPr id="10" name="TextBox 9">
              <a:extLst>
                <a:ext uri="{FF2B5EF4-FFF2-40B4-BE49-F238E27FC236}">
                  <a16:creationId xmlns:a16="http://schemas.microsoft.com/office/drawing/2014/main" id="{8A0B3E41-7A91-4AAF-B90F-769580C22D4E}"/>
                </a:ext>
              </a:extLst>
            </p:cNvPr>
            <p:cNvSpPr txBox="1"/>
            <p:nvPr/>
          </p:nvSpPr>
          <p:spPr>
            <a:xfrm>
              <a:off x="4290136" y="2204926"/>
              <a:ext cx="1194046" cy="3231654"/>
            </a:xfrm>
            <a:prstGeom prst="rect">
              <a:avLst/>
            </a:prstGeom>
            <a:noFill/>
          </p:spPr>
          <p:txBody>
            <a:bodyPr wrap="square" rtlCol="0">
              <a:spAutoFit/>
            </a:bodyPr>
            <a:lstStyle/>
            <a:p>
              <a:pPr algn="ctr"/>
              <a:r>
                <a:rPr lang="en-US" sz="2000" dirty="0"/>
                <a:t>.</a:t>
              </a:r>
            </a:p>
            <a:p>
              <a:pPr algn="ctr"/>
              <a:r>
                <a:rPr lang="en-US" sz="2000" dirty="0"/>
                <a:t>.</a:t>
              </a:r>
            </a:p>
            <a:p>
              <a:pPr algn="ctr"/>
              <a:r>
                <a:rPr lang="en-US" sz="2000" dirty="0"/>
                <a:t>.</a:t>
              </a:r>
            </a:p>
            <a:p>
              <a:pPr algn="ctr"/>
              <a:endParaRPr lang="en-US" dirty="0"/>
            </a:p>
            <a:p>
              <a:pPr algn="ctr"/>
              <a:endParaRPr lang="en-US" sz="1100" dirty="0"/>
            </a:p>
            <a:p>
              <a:pPr algn="ctr"/>
              <a:r>
                <a:rPr lang="en-US" dirty="0"/>
                <a:t>INPUT FEATURES</a:t>
              </a:r>
            </a:p>
            <a:p>
              <a:pPr algn="ctr"/>
              <a:r>
                <a:rPr lang="en-US" sz="2000" dirty="0"/>
                <a:t>.</a:t>
              </a:r>
            </a:p>
            <a:p>
              <a:pPr algn="ctr"/>
              <a:r>
                <a:rPr lang="en-US" sz="2000" dirty="0"/>
                <a:t>.</a:t>
              </a:r>
            </a:p>
            <a:p>
              <a:pPr algn="ctr"/>
              <a:r>
                <a:rPr lang="en-US" sz="2000" dirty="0"/>
                <a:t>.</a:t>
              </a:r>
            </a:p>
            <a:p>
              <a:pPr algn="ctr"/>
              <a:endParaRPr lang="en-US" dirty="0"/>
            </a:p>
            <a:p>
              <a:pPr marL="285750" indent="-285750" algn="ctr">
                <a:buFont typeface="Arial" panose="020B0604020202020204" pitchFamily="34" charset="0"/>
                <a:buChar char="•"/>
              </a:pPr>
              <a:endParaRPr lang="en-US" dirty="0"/>
            </a:p>
          </p:txBody>
        </p:sp>
      </p:grpSp>
      <p:sp>
        <p:nvSpPr>
          <p:cNvPr id="13" name="Rectangle 12">
            <a:extLst>
              <a:ext uri="{FF2B5EF4-FFF2-40B4-BE49-F238E27FC236}">
                <a16:creationId xmlns:a16="http://schemas.microsoft.com/office/drawing/2014/main" id="{D7FDC8A3-EC45-49E0-8C6F-26D77BEA692F}"/>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C271074-2B83-4510-BAAE-3332B3B04375}"/>
              </a:ext>
            </a:extLst>
          </p:cNvPr>
          <p:cNvSpPr/>
          <p:nvPr/>
        </p:nvSpPr>
        <p:spPr>
          <a:xfrm>
            <a:off x="8247355" y="1878992"/>
            <a:ext cx="896645" cy="1411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E2390CE-E33F-44ED-88C0-BF67E1FED097}"/>
              </a:ext>
            </a:extLst>
          </p:cNvPr>
          <p:cNvPicPr>
            <a:picLocks noChangeAspect="1"/>
          </p:cNvPicPr>
          <p:nvPr/>
        </p:nvPicPr>
        <p:blipFill>
          <a:blip r:embed="rId4"/>
          <a:stretch>
            <a:fillRect/>
          </a:stretch>
        </p:blipFill>
        <p:spPr>
          <a:xfrm>
            <a:off x="6114830" y="4174724"/>
            <a:ext cx="2061839" cy="2061839"/>
          </a:xfrm>
          <a:prstGeom prst="rect">
            <a:avLst/>
          </a:prstGeom>
        </p:spPr>
      </p:pic>
    </p:spTree>
    <p:extLst>
      <p:ext uri="{BB962C8B-B14F-4D97-AF65-F5344CB8AC3E}">
        <p14:creationId xmlns:p14="http://schemas.microsoft.com/office/powerpoint/2010/main" val="2834821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lgn="ctr"/>
            <a:r>
              <a:rPr lang="en-US" sz="3200" dirty="0"/>
              <a:t>Experimental Results</a:t>
            </a:r>
            <a:endParaRPr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lgn="ctr">
              <a:spcBef>
                <a:spcPts val="0"/>
              </a:spcBef>
            </a:pPr>
            <a:r>
              <a:rPr lang="en-US" dirty="0"/>
              <a:t>ANN</a:t>
            </a:r>
            <a:endParaRPr sz="2400" b="1" i="1" u="none" strike="noStrike" cap="none" dirty="0">
              <a:solidFill>
                <a:srgbClr val="7F7F7F"/>
              </a:solidFill>
              <a:latin typeface="Calibri"/>
              <a:ea typeface="Calibri"/>
              <a:cs typeface="Calibri"/>
              <a:sym typeface="Calibri"/>
            </a:endParaRPr>
          </a:p>
        </p:txBody>
      </p:sp>
      <p:sp>
        <p:nvSpPr>
          <p:cNvPr id="5" name="Rectangle 4">
            <a:extLst>
              <a:ext uri="{FF2B5EF4-FFF2-40B4-BE49-F238E27FC236}">
                <a16:creationId xmlns:a16="http://schemas.microsoft.com/office/drawing/2014/main" id="{8A572153-420B-4AA2-99E7-2659A58C2C3A}"/>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Calendar&#10;&#10;Description automatically generated">
            <a:extLst>
              <a:ext uri="{FF2B5EF4-FFF2-40B4-BE49-F238E27FC236}">
                <a16:creationId xmlns:a16="http://schemas.microsoft.com/office/drawing/2014/main" id="{1F63BAA8-C841-464F-80AC-1A1E96D5C0D1}"/>
              </a:ext>
            </a:extLst>
          </p:cNvPr>
          <p:cNvPicPr>
            <a:picLocks noChangeAspect="1"/>
          </p:cNvPicPr>
          <p:nvPr/>
        </p:nvPicPr>
        <p:blipFill rotWithShape="1">
          <a:blip r:embed="rId3"/>
          <a:srcRect b="8297"/>
          <a:stretch/>
        </p:blipFill>
        <p:spPr>
          <a:xfrm>
            <a:off x="204186" y="1621766"/>
            <a:ext cx="8729875" cy="4415050"/>
          </a:xfrm>
          <a:prstGeom prst="rect">
            <a:avLst/>
          </a:prstGeom>
        </p:spPr>
      </p:pic>
    </p:spTree>
    <p:extLst>
      <p:ext uri="{BB962C8B-B14F-4D97-AF65-F5344CB8AC3E}">
        <p14:creationId xmlns:p14="http://schemas.microsoft.com/office/powerpoint/2010/main" val="1265511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96815" y="1723696"/>
            <a:ext cx="8099115" cy="4172189"/>
          </a:xfrm>
          <a:prstGeom prst="rect">
            <a:avLst/>
          </a:prstGeom>
          <a:noFill/>
          <a:ln>
            <a:noFill/>
          </a:ln>
        </p:spPr>
        <p:txBody>
          <a:bodyPr wrap="square" lIns="91425" tIns="45700" rIns="91425" bIns="45700" anchor="t" anchorCtr="0">
            <a:noAutofit/>
          </a:bodyPr>
          <a:lstStyle/>
          <a:p>
            <a:pPr indent="-457200">
              <a:lnSpc>
                <a:spcPct val="150000"/>
              </a:lnSpc>
              <a:spcBef>
                <a:spcPts val="0"/>
              </a:spcBef>
            </a:pPr>
            <a:r>
              <a:rPr lang="en-US" sz="2400" dirty="0"/>
              <a:t>Benefits of current implementation:</a:t>
            </a:r>
          </a:p>
          <a:p>
            <a:pPr lvl="1" indent="-457200">
              <a:lnSpc>
                <a:spcPct val="150000"/>
              </a:lnSpc>
              <a:spcBef>
                <a:spcPts val="0"/>
              </a:spcBef>
            </a:pPr>
            <a:r>
              <a:rPr lang="en-US" sz="2400" dirty="0"/>
              <a:t>Model customizable to individual user</a:t>
            </a:r>
          </a:p>
          <a:p>
            <a:pPr lvl="1" indent="-457200">
              <a:lnSpc>
                <a:spcPct val="150000"/>
              </a:lnSpc>
              <a:spcBef>
                <a:spcPts val="0"/>
              </a:spcBef>
            </a:pPr>
            <a:r>
              <a:rPr lang="en-US" sz="2400" dirty="0"/>
              <a:t>Can modify general model with own personal data creation</a:t>
            </a:r>
          </a:p>
          <a:p>
            <a:pPr lvl="1" indent="-457200">
              <a:lnSpc>
                <a:spcPct val="150000"/>
              </a:lnSpc>
              <a:spcBef>
                <a:spcPts val="0"/>
              </a:spcBef>
            </a:pPr>
            <a:r>
              <a:rPr lang="en-US" sz="2400" dirty="0"/>
              <a:t>Allows simple implementation of new words into system</a:t>
            </a:r>
          </a:p>
          <a:p>
            <a:pPr lvl="1" indent="-457200">
              <a:lnSpc>
                <a:spcPct val="150000"/>
              </a:lnSpc>
              <a:spcBef>
                <a:spcPts val="0"/>
              </a:spcBef>
            </a:pPr>
            <a:r>
              <a:rPr lang="en-US" sz="2400" dirty="0"/>
              <a:t>New model only created after each new set of training data is added, not after each individual data instance</a:t>
            </a:r>
          </a:p>
          <a:p>
            <a:pPr marL="342900" lvl="1" indent="0">
              <a:lnSpc>
                <a:spcPct val="150000"/>
              </a:lnSpc>
              <a:spcBef>
                <a:spcPts val="0"/>
              </a:spcBef>
              <a:buNone/>
            </a:pPr>
            <a:endParaRPr lang="en-US" sz="2000" dirty="0"/>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Experimental Results</a:t>
            </a:r>
            <a:endParaRPr lang="en-US"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Experiment Setup</a:t>
            </a:r>
            <a:endParaRPr sz="2400" b="1" i="1" u="none" strike="noStrike" cap="none" dirty="0">
              <a:solidFill>
                <a:srgbClr val="7F7F7F"/>
              </a:solidFill>
              <a:latin typeface="Calibri"/>
              <a:ea typeface="Calibri"/>
              <a:cs typeface="Calibri"/>
              <a:sym typeface="Calibri"/>
            </a:endParaRPr>
          </a:p>
        </p:txBody>
      </p:sp>
      <p:sp>
        <p:nvSpPr>
          <p:cNvPr id="5" name="Rectangle 4">
            <a:extLst>
              <a:ext uri="{FF2B5EF4-FFF2-40B4-BE49-F238E27FC236}">
                <a16:creationId xmlns:a16="http://schemas.microsoft.com/office/drawing/2014/main" id="{06BFC1E2-D45E-4C5E-BC0C-42993F186665}"/>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8587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96815" y="1723696"/>
            <a:ext cx="8419381" cy="4172189"/>
          </a:xfrm>
          <a:prstGeom prst="rect">
            <a:avLst/>
          </a:prstGeom>
          <a:noFill/>
          <a:ln>
            <a:noFill/>
          </a:ln>
        </p:spPr>
        <p:txBody>
          <a:bodyPr wrap="square" lIns="91425" tIns="45700" rIns="91425" bIns="45700" anchor="t" anchorCtr="0">
            <a:noAutofit/>
          </a:bodyPr>
          <a:lstStyle/>
          <a:p>
            <a:pPr indent="-457200">
              <a:lnSpc>
                <a:spcPct val="150000"/>
              </a:lnSpc>
              <a:spcBef>
                <a:spcPts val="0"/>
              </a:spcBef>
            </a:pPr>
            <a:r>
              <a:rPr lang="en-US" dirty="0"/>
              <a:t>Implemented through combination of:</a:t>
            </a:r>
          </a:p>
          <a:p>
            <a:pPr lvl="1" indent="-457200">
              <a:lnSpc>
                <a:spcPct val="150000"/>
              </a:lnSpc>
              <a:spcBef>
                <a:spcPts val="0"/>
              </a:spcBef>
            </a:pPr>
            <a:r>
              <a:rPr lang="en-US" dirty="0"/>
              <a:t>C#</a:t>
            </a:r>
          </a:p>
          <a:p>
            <a:pPr lvl="1" indent="-457200">
              <a:lnSpc>
                <a:spcPct val="150000"/>
              </a:lnSpc>
              <a:spcBef>
                <a:spcPts val="0"/>
              </a:spcBef>
            </a:pPr>
            <a:r>
              <a:rPr lang="en-US" dirty="0"/>
              <a:t>Unity</a:t>
            </a:r>
          </a:p>
          <a:p>
            <a:pPr lvl="1" indent="-457200">
              <a:lnSpc>
                <a:spcPct val="150000"/>
              </a:lnSpc>
              <a:spcBef>
                <a:spcPts val="0"/>
              </a:spcBef>
            </a:pPr>
            <a:r>
              <a:rPr lang="en-US" dirty="0"/>
              <a:t>Python</a:t>
            </a:r>
          </a:p>
          <a:p>
            <a:pPr indent="-457200">
              <a:lnSpc>
                <a:spcPct val="150000"/>
              </a:lnSpc>
              <a:spcBef>
                <a:spcPts val="0"/>
              </a:spcBef>
            </a:pPr>
            <a:r>
              <a:rPr lang="en-US" dirty="0"/>
              <a:t>C# is the default programming language of Unity, and the Leap motion sensor has Unity development tools available online for free.</a:t>
            </a:r>
          </a:p>
          <a:p>
            <a:pPr indent="-457200">
              <a:lnSpc>
                <a:spcPct val="150000"/>
              </a:lnSpc>
              <a:spcBef>
                <a:spcPts val="0"/>
              </a:spcBef>
            </a:pPr>
            <a:r>
              <a:rPr lang="en-US" dirty="0"/>
              <a:t>Python allows modular implementation of Artificial Neural Networks, but can be difficult to implement and run alongside C#</a:t>
            </a:r>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Experimental Results</a:t>
            </a:r>
            <a:endParaRPr lang="en-US"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Implementation Details</a:t>
            </a:r>
          </a:p>
        </p:txBody>
      </p:sp>
      <p:sp>
        <p:nvSpPr>
          <p:cNvPr id="6" name="Rectangle 5">
            <a:extLst>
              <a:ext uri="{FF2B5EF4-FFF2-40B4-BE49-F238E27FC236}">
                <a16:creationId xmlns:a16="http://schemas.microsoft.com/office/drawing/2014/main" id="{6E768BFF-6EB9-41CA-BC20-E3478A25D619}"/>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47481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96815" y="1723696"/>
            <a:ext cx="8419381" cy="4172189"/>
          </a:xfrm>
          <a:prstGeom prst="rect">
            <a:avLst/>
          </a:prstGeom>
          <a:noFill/>
          <a:ln>
            <a:noFill/>
          </a:ln>
        </p:spPr>
        <p:txBody>
          <a:bodyPr wrap="square" lIns="91425" tIns="45700" rIns="91425" bIns="45700" anchor="t" anchorCtr="0">
            <a:noAutofit/>
          </a:bodyPr>
          <a:lstStyle/>
          <a:p>
            <a:pPr indent="-457200">
              <a:lnSpc>
                <a:spcPct val="150000"/>
              </a:lnSpc>
              <a:spcBef>
                <a:spcPts val="0"/>
              </a:spcBef>
            </a:pPr>
            <a:r>
              <a:rPr lang="en-US" dirty="0"/>
              <a:t>Currently at point where C# aspect of program can be run with no difficulties</a:t>
            </a:r>
          </a:p>
          <a:p>
            <a:pPr indent="-457200">
              <a:lnSpc>
                <a:spcPct val="150000"/>
              </a:lnSpc>
              <a:spcBef>
                <a:spcPts val="0"/>
              </a:spcBef>
            </a:pPr>
            <a:r>
              <a:rPr lang="en-US" dirty="0"/>
              <a:t>Python aspect of program can be run and accurately guess hand data from classless data</a:t>
            </a:r>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Experimental Results</a:t>
            </a:r>
            <a:endParaRPr lang="en-US"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Implementation Details</a:t>
            </a:r>
          </a:p>
        </p:txBody>
      </p:sp>
      <p:sp>
        <p:nvSpPr>
          <p:cNvPr id="6" name="Rectangle 5">
            <a:extLst>
              <a:ext uri="{FF2B5EF4-FFF2-40B4-BE49-F238E27FC236}">
                <a16:creationId xmlns:a16="http://schemas.microsoft.com/office/drawing/2014/main" id="{6E768BFF-6EB9-41CA-BC20-E3478A25D619}"/>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Icon&#10;&#10;Description automatically generated">
            <a:extLst>
              <a:ext uri="{FF2B5EF4-FFF2-40B4-BE49-F238E27FC236}">
                <a16:creationId xmlns:a16="http://schemas.microsoft.com/office/drawing/2014/main" id="{906C220B-4A92-4DD5-994C-170F0E24428E}"/>
              </a:ext>
            </a:extLst>
          </p:cNvPr>
          <p:cNvPicPr>
            <a:picLocks noChangeAspect="1"/>
          </p:cNvPicPr>
          <p:nvPr/>
        </p:nvPicPr>
        <p:blipFill rotWithShape="1">
          <a:blip r:embed="rId3"/>
          <a:srcRect l="14214" t="15839" r="15700" b="14635"/>
          <a:stretch/>
        </p:blipFill>
        <p:spPr>
          <a:xfrm>
            <a:off x="864715" y="4310451"/>
            <a:ext cx="1484415" cy="1472540"/>
          </a:xfrm>
          <a:prstGeom prst="rect">
            <a:avLst/>
          </a:prstGeom>
        </p:spPr>
      </p:pic>
      <p:sp>
        <p:nvSpPr>
          <p:cNvPr id="4" name="Plus Sign 3">
            <a:extLst>
              <a:ext uri="{FF2B5EF4-FFF2-40B4-BE49-F238E27FC236}">
                <a16:creationId xmlns:a16="http://schemas.microsoft.com/office/drawing/2014/main" id="{880BE811-9CEB-46F1-931D-E01C3789865E}"/>
              </a:ext>
            </a:extLst>
          </p:cNvPr>
          <p:cNvSpPr/>
          <p:nvPr/>
        </p:nvSpPr>
        <p:spPr>
          <a:xfrm>
            <a:off x="2479291" y="4465421"/>
            <a:ext cx="914400" cy="914400"/>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B001EEA8-94E0-45E8-A5C7-92EBB73A4C74}"/>
              </a:ext>
            </a:extLst>
          </p:cNvPr>
          <p:cNvPicPr>
            <a:picLocks noChangeAspect="1"/>
          </p:cNvPicPr>
          <p:nvPr/>
        </p:nvPicPr>
        <p:blipFill>
          <a:blip r:embed="rId4"/>
          <a:stretch>
            <a:fillRect/>
          </a:stretch>
        </p:blipFill>
        <p:spPr>
          <a:xfrm>
            <a:off x="2941206" y="4165778"/>
            <a:ext cx="2654423" cy="1493113"/>
          </a:xfrm>
          <a:prstGeom prst="rect">
            <a:avLst/>
          </a:prstGeom>
        </p:spPr>
      </p:pic>
      <p:sp>
        <p:nvSpPr>
          <p:cNvPr id="18" name="Plus Sign 17">
            <a:extLst>
              <a:ext uri="{FF2B5EF4-FFF2-40B4-BE49-F238E27FC236}">
                <a16:creationId xmlns:a16="http://schemas.microsoft.com/office/drawing/2014/main" id="{FAE4DBAD-4C80-4631-8448-06E1FE434842}"/>
              </a:ext>
            </a:extLst>
          </p:cNvPr>
          <p:cNvSpPr/>
          <p:nvPr/>
        </p:nvSpPr>
        <p:spPr>
          <a:xfrm>
            <a:off x="5138429" y="4472900"/>
            <a:ext cx="914400" cy="914400"/>
          </a:xfrm>
          <a:prstGeom prst="mathPlu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descr="Logo, company name&#10;&#10;Description automatically generated">
            <a:extLst>
              <a:ext uri="{FF2B5EF4-FFF2-40B4-BE49-F238E27FC236}">
                <a16:creationId xmlns:a16="http://schemas.microsoft.com/office/drawing/2014/main" id="{9AC803D9-B8C7-446A-80BF-07F9B79CE60E}"/>
              </a:ext>
            </a:extLst>
          </p:cNvPr>
          <p:cNvPicPr>
            <a:picLocks noChangeAspect="1"/>
          </p:cNvPicPr>
          <p:nvPr/>
        </p:nvPicPr>
        <p:blipFill rotWithShape="1">
          <a:blip r:embed="rId5"/>
          <a:srcRect l="22330" t="26838" r="55243" b="26191"/>
          <a:stretch/>
        </p:blipFill>
        <p:spPr>
          <a:xfrm>
            <a:off x="6201652" y="4077209"/>
            <a:ext cx="1551321" cy="1705782"/>
          </a:xfrm>
          <a:prstGeom prst="rect">
            <a:avLst/>
          </a:prstGeom>
        </p:spPr>
      </p:pic>
    </p:spTree>
    <p:extLst>
      <p:ext uri="{BB962C8B-B14F-4D97-AF65-F5344CB8AC3E}">
        <p14:creationId xmlns:p14="http://schemas.microsoft.com/office/powerpoint/2010/main" val="2563543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27804" y="1823105"/>
            <a:ext cx="8488392" cy="4204833"/>
          </a:xfrm>
          <a:prstGeom prst="rect">
            <a:avLst/>
          </a:prstGeom>
          <a:noFill/>
          <a:ln>
            <a:noFill/>
          </a:ln>
        </p:spPr>
        <p:txBody>
          <a:bodyPr wrap="square" lIns="91425" tIns="45700" rIns="91425" bIns="45700" anchor="t" anchorCtr="0">
            <a:noAutofit/>
          </a:bodyPr>
          <a:lstStyle/>
          <a:p>
            <a:pPr indent="-457200">
              <a:lnSpc>
                <a:spcPct val="100000"/>
              </a:lnSpc>
              <a:spcBef>
                <a:spcPts val="0"/>
              </a:spcBef>
              <a:spcAft>
                <a:spcPts val="1200"/>
              </a:spcAft>
            </a:pPr>
            <a:r>
              <a:rPr lang="en-US" dirty="0"/>
              <a:t>Implement simultaneous running of Unity/C# and Python, allowing for data collection and classification simultaneously.</a:t>
            </a:r>
          </a:p>
          <a:p>
            <a:pPr indent="-457200">
              <a:lnSpc>
                <a:spcPct val="100000"/>
              </a:lnSpc>
              <a:spcBef>
                <a:spcPts val="0"/>
              </a:spcBef>
              <a:spcAft>
                <a:spcPts val="1200"/>
              </a:spcAft>
            </a:pPr>
            <a:r>
              <a:rPr lang="en-US" dirty="0"/>
              <a:t>Creation of communication of data between C# and Python, where C# sends the hand data and receives the identified ASL symbol.</a:t>
            </a:r>
          </a:p>
          <a:p>
            <a:pPr indent="-457200">
              <a:lnSpc>
                <a:spcPct val="100000"/>
              </a:lnSpc>
              <a:spcBef>
                <a:spcPts val="0"/>
              </a:spcBef>
              <a:spcAft>
                <a:spcPts val="1200"/>
              </a:spcAft>
            </a:pPr>
            <a:r>
              <a:rPr lang="en-US" dirty="0"/>
              <a:t>Automated display of ASL sign being preformed along with automated text to speech in real time.</a:t>
            </a:r>
          </a:p>
          <a:p>
            <a:pPr indent="-457200">
              <a:lnSpc>
                <a:spcPct val="100000"/>
              </a:lnSpc>
              <a:spcBef>
                <a:spcPts val="0"/>
              </a:spcBef>
              <a:spcAft>
                <a:spcPts val="1200"/>
              </a:spcAft>
            </a:pPr>
            <a:r>
              <a:rPr lang="en-US" dirty="0"/>
              <a:t>Testing on multiple subjects, allowing for people to create/test personal models, classification testing in multiple environments i.e. outside, in the dark, with others nearby, etc.</a:t>
            </a:r>
          </a:p>
          <a:p>
            <a:pPr indent="-457200">
              <a:lnSpc>
                <a:spcPct val="100000"/>
              </a:lnSpc>
              <a:spcBef>
                <a:spcPts val="0"/>
              </a:spcBef>
              <a:spcAft>
                <a:spcPts val="1200"/>
              </a:spcAft>
            </a:pPr>
            <a:r>
              <a:rPr lang="en-US" dirty="0"/>
              <a:t>Expand dictionary of current system and allow for custom sign input on the user level.</a:t>
            </a:r>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Conclusion and Future Work</a:t>
            </a: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Future Work</a:t>
            </a:r>
          </a:p>
        </p:txBody>
      </p:sp>
      <p:sp>
        <p:nvSpPr>
          <p:cNvPr id="5" name="Rectangle 4">
            <a:extLst>
              <a:ext uri="{FF2B5EF4-FFF2-40B4-BE49-F238E27FC236}">
                <a16:creationId xmlns:a16="http://schemas.microsoft.com/office/drawing/2014/main" id="{C2EECF74-5092-42F9-B9F9-E8F21BEF84F5}"/>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3237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4" name="Rectangle 3">
            <a:extLst>
              <a:ext uri="{FF2B5EF4-FFF2-40B4-BE49-F238E27FC236}">
                <a16:creationId xmlns:a16="http://schemas.microsoft.com/office/drawing/2014/main" id="{94CAEA21-67C9-4E51-B1B9-C7FB5A4C598B}"/>
              </a:ext>
            </a:extLst>
          </p:cNvPr>
          <p:cNvSpPr/>
          <p:nvPr/>
        </p:nvSpPr>
        <p:spPr>
          <a:xfrm>
            <a:off x="1859871" y="1580051"/>
            <a:ext cx="5260020" cy="3083921"/>
          </a:xfrm>
          <a:prstGeom prst="rect">
            <a:avLst/>
          </a:prstGeom>
        </p:spPr>
        <p:txBody>
          <a:bodyPr wrap="square">
            <a:spAutoFit/>
          </a:bodyPr>
          <a:lstStyle/>
          <a:p>
            <a:pPr indent="-194310" algn="ctr">
              <a:lnSpc>
                <a:spcPct val="90000"/>
              </a:lnSpc>
              <a:buClr>
                <a:srgbClr val="0066A1"/>
              </a:buClr>
              <a:buSzPct val="100000"/>
            </a:pPr>
            <a:r>
              <a:rPr lang="en-US" sz="6000" b="1" dirty="0">
                <a:solidFill>
                  <a:srgbClr val="0066A1"/>
                </a:solidFill>
                <a:latin typeface="Calibri"/>
                <a:cs typeface="Calibri"/>
                <a:sym typeface="Calibri"/>
              </a:rPr>
              <a:t>Thank You!</a:t>
            </a:r>
          </a:p>
          <a:p>
            <a:pPr indent="-194310" algn="ctr">
              <a:lnSpc>
                <a:spcPct val="90000"/>
              </a:lnSpc>
              <a:buClr>
                <a:srgbClr val="0066A1"/>
              </a:buClr>
              <a:buSzPct val="100000"/>
            </a:pPr>
            <a:endParaRPr lang="en-US" sz="5400" b="1" dirty="0">
              <a:solidFill>
                <a:srgbClr val="0066A1"/>
              </a:solidFill>
              <a:latin typeface="Calibri"/>
              <a:cs typeface="Calibri"/>
              <a:sym typeface="Calibri"/>
            </a:endParaRPr>
          </a:p>
          <a:p>
            <a:pPr indent="-194310" algn="ctr">
              <a:lnSpc>
                <a:spcPct val="90000"/>
              </a:lnSpc>
              <a:buClr>
                <a:srgbClr val="0066A1"/>
              </a:buClr>
              <a:buSzPct val="100000"/>
            </a:pPr>
            <a:endParaRPr lang="en-US" sz="4000" b="1" dirty="0">
              <a:solidFill>
                <a:srgbClr val="0066A1"/>
              </a:solidFill>
              <a:latin typeface="Calibri"/>
              <a:cs typeface="Calibri"/>
              <a:sym typeface="Calibri"/>
            </a:endParaRPr>
          </a:p>
          <a:p>
            <a:pPr indent="-194310" algn="ctr">
              <a:lnSpc>
                <a:spcPct val="90000"/>
              </a:lnSpc>
              <a:buClr>
                <a:srgbClr val="0066A1"/>
              </a:buClr>
              <a:buSzPct val="100000"/>
            </a:pPr>
            <a:r>
              <a:rPr lang="en-US" sz="5400" dirty="0">
                <a:solidFill>
                  <a:srgbClr val="0066A1"/>
                </a:solidFill>
                <a:latin typeface="Calibri"/>
                <a:cs typeface="Calibri"/>
                <a:sym typeface="Calibri"/>
              </a:rPr>
              <a:t>Questions?</a:t>
            </a:r>
          </a:p>
        </p:txBody>
      </p:sp>
      <p:sp>
        <p:nvSpPr>
          <p:cNvPr id="3" name="Rectangle 2">
            <a:extLst>
              <a:ext uri="{FF2B5EF4-FFF2-40B4-BE49-F238E27FC236}">
                <a16:creationId xmlns:a16="http://schemas.microsoft.com/office/drawing/2014/main" id="{076F69C1-F8DA-4B52-BCB3-AB053DF67BEA}"/>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8742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396815" y="565421"/>
            <a:ext cx="8419381" cy="521507"/>
          </a:xfrm>
          <a:prstGeom prst="rect">
            <a:avLst/>
          </a:prstGeom>
          <a:noFill/>
          <a:ln>
            <a:noFill/>
          </a:ln>
        </p:spPr>
        <p:txBody>
          <a:bodyPr wrap="square" lIns="91425" tIns="45700" rIns="91425" bIns="45700" anchor="t" anchorCtr="0">
            <a:noAutofit/>
          </a:bodyPr>
          <a:lstStyle/>
          <a:p>
            <a:pPr marL="0" marR="0" lvl="0" indent="-194310" algn="l" rtl="0">
              <a:lnSpc>
                <a:spcPct val="90000"/>
              </a:lnSpc>
              <a:spcBef>
                <a:spcPts val="0"/>
              </a:spcBef>
              <a:buClr>
                <a:srgbClr val="0066A1"/>
              </a:buClr>
              <a:buSzPct val="100000"/>
              <a:buFont typeface="Calibri"/>
              <a:buNone/>
            </a:pPr>
            <a:r>
              <a:rPr lang="en-US" sz="3600" b="1" i="0" u="none" strike="noStrike" cap="none" dirty="0">
                <a:solidFill>
                  <a:srgbClr val="0066A1"/>
                </a:solidFill>
                <a:latin typeface="Calibri"/>
                <a:ea typeface="Calibri"/>
                <a:cs typeface="Calibri"/>
                <a:sym typeface="Calibri"/>
              </a:rPr>
              <a:t>Outline</a:t>
            </a:r>
            <a:endParaRPr sz="3600" b="1" i="0" u="none" strike="noStrike" cap="none" dirty="0">
              <a:solidFill>
                <a:srgbClr val="0066A1"/>
              </a:solidFill>
              <a:latin typeface="Calibri"/>
              <a:ea typeface="Calibri"/>
              <a:cs typeface="Calibri"/>
              <a:sym typeface="Calibri"/>
            </a:endParaRPr>
          </a:p>
        </p:txBody>
      </p:sp>
      <p:sp>
        <p:nvSpPr>
          <p:cNvPr id="182" name="Shape 182"/>
          <p:cNvSpPr txBox="1">
            <a:spLocks noGrp="1"/>
          </p:cNvSpPr>
          <p:nvPr>
            <p:ph type="body" idx="2"/>
          </p:nvPr>
        </p:nvSpPr>
        <p:spPr>
          <a:xfrm>
            <a:off x="396814" y="1357073"/>
            <a:ext cx="8419381" cy="4143854"/>
          </a:xfrm>
          <a:prstGeom prst="rect">
            <a:avLst/>
          </a:prstGeom>
          <a:noFill/>
          <a:ln>
            <a:noFill/>
          </a:ln>
        </p:spPr>
        <p:txBody>
          <a:bodyPr wrap="square" lIns="91425" tIns="45700" rIns="91425" bIns="45700" anchor="t" anchorCtr="0">
            <a:noAutofit/>
          </a:bodyPr>
          <a:lstStyle/>
          <a:p>
            <a:pPr lvl="0" indent="-457200">
              <a:lnSpc>
                <a:spcPct val="150000"/>
              </a:lnSpc>
              <a:spcBef>
                <a:spcPts val="0"/>
              </a:spcBef>
              <a:buFont typeface="+mj-lt"/>
              <a:buAutoNum type="arabicPeriod"/>
            </a:pPr>
            <a:r>
              <a:rPr lang="en-US" sz="2400" dirty="0"/>
              <a:t>Introduction</a:t>
            </a:r>
          </a:p>
          <a:p>
            <a:pPr lvl="0" indent="-457200">
              <a:lnSpc>
                <a:spcPct val="150000"/>
              </a:lnSpc>
              <a:spcBef>
                <a:spcPts val="0"/>
              </a:spcBef>
              <a:buFont typeface="+mj-lt"/>
              <a:buAutoNum type="arabicPeriod"/>
            </a:pPr>
            <a:r>
              <a:rPr lang="en-US" sz="2400" dirty="0"/>
              <a:t>Related Work</a:t>
            </a:r>
          </a:p>
          <a:p>
            <a:pPr lvl="0" indent="-457200">
              <a:lnSpc>
                <a:spcPct val="150000"/>
              </a:lnSpc>
              <a:spcBef>
                <a:spcPts val="0"/>
              </a:spcBef>
              <a:buFont typeface="+mj-lt"/>
              <a:buAutoNum type="arabicPeriod"/>
            </a:pPr>
            <a:r>
              <a:rPr lang="en-US" sz="2400" dirty="0"/>
              <a:t>Proposed System</a:t>
            </a:r>
          </a:p>
          <a:p>
            <a:pPr lvl="0" indent="-457200">
              <a:lnSpc>
                <a:spcPct val="150000"/>
              </a:lnSpc>
              <a:spcBef>
                <a:spcPts val="0"/>
              </a:spcBef>
              <a:buFont typeface="+mj-lt"/>
              <a:buAutoNum type="arabicPeriod"/>
            </a:pPr>
            <a:r>
              <a:rPr lang="en-US" sz="2400" dirty="0"/>
              <a:t>Machine Learning Techniques</a:t>
            </a:r>
          </a:p>
          <a:p>
            <a:pPr lvl="0" indent="-457200">
              <a:lnSpc>
                <a:spcPct val="150000"/>
              </a:lnSpc>
              <a:spcBef>
                <a:spcPts val="0"/>
              </a:spcBef>
              <a:buFont typeface="+mj-lt"/>
              <a:buAutoNum type="arabicPeriod"/>
            </a:pPr>
            <a:r>
              <a:rPr lang="en-US" sz="2400" dirty="0"/>
              <a:t>Experimental Results</a:t>
            </a:r>
          </a:p>
          <a:p>
            <a:pPr lvl="0" indent="-457200">
              <a:lnSpc>
                <a:spcPct val="150000"/>
              </a:lnSpc>
              <a:spcBef>
                <a:spcPts val="0"/>
              </a:spcBef>
              <a:buFont typeface="+mj-lt"/>
              <a:buAutoNum type="arabicPeriod"/>
            </a:pPr>
            <a:r>
              <a:rPr lang="en-US" sz="2400" dirty="0"/>
              <a:t>Conclusion and Future Work</a:t>
            </a:r>
          </a:p>
          <a:p>
            <a:pPr marL="457200" marR="0" lvl="0" indent="-457200" algn="l" rtl="0">
              <a:lnSpc>
                <a:spcPct val="90000"/>
              </a:lnSpc>
              <a:spcBef>
                <a:spcPts val="0"/>
              </a:spcBef>
              <a:buClr>
                <a:srgbClr val="0066A1"/>
              </a:buClr>
              <a:buSzPct val="60000"/>
              <a:buFont typeface="Merriweather Sans"/>
              <a:buNone/>
            </a:pPr>
            <a:endParaRPr sz="2000" b="0" i="0" u="none" strike="noStrike" cap="none" dirty="0">
              <a:solidFill>
                <a:schemeClr val="dk1"/>
              </a:solidFill>
              <a:latin typeface="Calibri"/>
              <a:ea typeface="Calibri"/>
              <a:cs typeface="Calibri"/>
              <a:sym typeface="Calibri"/>
            </a:endParaRPr>
          </a:p>
        </p:txBody>
      </p:sp>
      <p:sp>
        <p:nvSpPr>
          <p:cNvPr id="2" name="Rectangle 1">
            <a:extLst>
              <a:ext uri="{FF2B5EF4-FFF2-40B4-BE49-F238E27FC236}">
                <a16:creationId xmlns:a16="http://schemas.microsoft.com/office/drawing/2014/main" id="{BE5A6DB8-B2A7-4EE8-BA2E-A5A085C11A5D}"/>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396815" y="565421"/>
            <a:ext cx="8419381" cy="521507"/>
          </a:xfrm>
          <a:prstGeom prst="rect">
            <a:avLst/>
          </a:prstGeom>
          <a:noFill/>
          <a:ln>
            <a:noFill/>
          </a:ln>
        </p:spPr>
        <p:txBody>
          <a:bodyPr wrap="square" lIns="91425" tIns="45700" rIns="91425" bIns="45700" anchor="t" anchorCtr="0">
            <a:noAutofit/>
          </a:bodyPr>
          <a:lstStyle/>
          <a:p>
            <a:pPr lvl="0" indent="-194310"/>
            <a:r>
              <a:rPr lang="en-US" sz="3600" dirty="0"/>
              <a:t>Introduction</a:t>
            </a:r>
            <a:endParaRPr sz="3600" b="1" i="0" u="none" strike="noStrike" cap="none" dirty="0">
              <a:solidFill>
                <a:srgbClr val="0066A1"/>
              </a:solidFill>
              <a:latin typeface="Calibri"/>
              <a:ea typeface="Calibri"/>
              <a:cs typeface="Calibri"/>
              <a:sym typeface="Calibri"/>
            </a:endParaRPr>
          </a:p>
        </p:txBody>
      </p:sp>
      <p:sp>
        <p:nvSpPr>
          <p:cNvPr id="182" name="Shape 182"/>
          <p:cNvSpPr txBox="1">
            <a:spLocks noGrp="1"/>
          </p:cNvSpPr>
          <p:nvPr>
            <p:ph type="body" idx="2"/>
          </p:nvPr>
        </p:nvSpPr>
        <p:spPr>
          <a:xfrm>
            <a:off x="183750" y="1086927"/>
            <a:ext cx="8001461" cy="5136319"/>
          </a:xfrm>
          <a:prstGeom prst="rect">
            <a:avLst/>
          </a:prstGeom>
          <a:noFill/>
          <a:ln>
            <a:noFill/>
          </a:ln>
        </p:spPr>
        <p:txBody>
          <a:bodyPr wrap="square" lIns="91425" tIns="45700" rIns="91425" bIns="45700" anchor="t" anchorCtr="0">
            <a:noAutofit/>
          </a:bodyPr>
          <a:lstStyle/>
          <a:p>
            <a:pPr indent="-457200">
              <a:lnSpc>
                <a:spcPct val="100000"/>
              </a:lnSpc>
              <a:spcBef>
                <a:spcPts val="0"/>
              </a:spcBef>
            </a:pPr>
            <a:r>
              <a:rPr lang="en-US" sz="2400" b="0" i="0" u="none" strike="noStrike" cap="none" dirty="0">
                <a:solidFill>
                  <a:schemeClr val="dk1"/>
                </a:solidFill>
                <a:latin typeface="Calibri"/>
                <a:ea typeface="Calibri"/>
                <a:cs typeface="Calibri"/>
                <a:sym typeface="Calibri"/>
              </a:rPr>
              <a:t>ASL Interpretation is a very efficient means of communication, allowing the user to perform their regular communication method and still express themselves.</a:t>
            </a:r>
          </a:p>
          <a:p>
            <a:pPr indent="-457200">
              <a:lnSpc>
                <a:spcPct val="100000"/>
              </a:lnSpc>
              <a:spcBef>
                <a:spcPts val="0"/>
              </a:spcBef>
            </a:pPr>
            <a:r>
              <a:rPr lang="en-US" sz="2400" dirty="0"/>
              <a:t>Millions of hearing-impaired people worldwide communicate through sign languages every day.</a:t>
            </a:r>
          </a:p>
          <a:p>
            <a:pPr indent="-457200">
              <a:lnSpc>
                <a:spcPct val="100000"/>
              </a:lnSpc>
              <a:spcBef>
                <a:spcPts val="0"/>
              </a:spcBef>
            </a:pPr>
            <a:r>
              <a:rPr lang="en-US" sz="2400" dirty="0"/>
              <a:t>American Sign Language is the leading method of communication among the speech and hearing impaired population in the United States</a:t>
            </a:r>
          </a:p>
          <a:p>
            <a:pPr indent="-457200">
              <a:lnSpc>
                <a:spcPct val="100000"/>
              </a:lnSpc>
              <a:spcBef>
                <a:spcPts val="0"/>
              </a:spcBef>
            </a:pPr>
            <a:r>
              <a:rPr lang="en-US" sz="2400" dirty="0"/>
              <a:t>Words which are difficult to understand can be made by fingerspelling.</a:t>
            </a:r>
          </a:p>
          <a:p>
            <a:pPr indent="-457200">
              <a:lnSpc>
                <a:spcPct val="100000"/>
              </a:lnSpc>
              <a:spcBef>
                <a:spcPts val="0"/>
              </a:spcBef>
            </a:pPr>
            <a:r>
              <a:rPr lang="en-US" sz="2400" dirty="0"/>
              <a:t>American Sign Language (ASL) is a well-defined collection of gestures.</a:t>
            </a:r>
          </a:p>
          <a:p>
            <a:pPr indent="-457200">
              <a:lnSpc>
                <a:spcPct val="100000"/>
              </a:lnSpc>
              <a:spcBef>
                <a:spcPts val="0"/>
              </a:spcBef>
            </a:pPr>
            <a:r>
              <a:rPr lang="en-US" sz="2400" dirty="0"/>
              <a:t>ASL defines over 6,000 gestures.</a:t>
            </a:r>
          </a:p>
          <a:p>
            <a:pPr indent="-457200">
              <a:lnSpc>
                <a:spcPct val="100000"/>
              </a:lnSpc>
              <a:spcBef>
                <a:spcPts val="0"/>
              </a:spcBef>
            </a:pPr>
            <a:endParaRPr sz="2400" b="0" i="0" u="none" strike="noStrike" cap="none" dirty="0">
              <a:solidFill>
                <a:schemeClr val="dk1"/>
              </a:solidFill>
              <a:latin typeface="Calibri"/>
              <a:ea typeface="Calibri"/>
              <a:cs typeface="Calibri"/>
              <a:sym typeface="Calibri"/>
            </a:endParaRPr>
          </a:p>
        </p:txBody>
      </p:sp>
      <p:sp>
        <p:nvSpPr>
          <p:cNvPr id="4" name="Rectangle 3">
            <a:extLst>
              <a:ext uri="{FF2B5EF4-FFF2-40B4-BE49-F238E27FC236}">
                <a16:creationId xmlns:a16="http://schemas.microsoft.com/office/drawing/2014/main" id="{3EBCC4E4-D90D-45C8-93D9-D276B5274F06}"/>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0875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396815" y="565421"/>
            <a:ext cx="8419381" cy="521507"/>
          </a:xfrm>
          <a:prstGeom prst="rect">
            <a:avLst/>
          </a:prstGeom>
          <a:noFill/>
          <a:ln>
            <a:noFill/>
          </a:ln>
        </p:spPr>
        <p:txBody>
          <a:bodyPr wrap="square" lIns="91425" tIns="45700" rIns="91425" bIns="45700" anchor="t" anchorCtr="0">
            <a:noAutofit/>
          </a:bodyPr>
          <a:lstStyle/>
          <a:p>
            <a:pPr lvl="0" indent="-194310"/>
            <a:r>
              <a:rPr lang="en-US" sz="3600" dirty="0"/>
              <a:t>Related Work</a:t>
            </a:r>
            <a:endParaRPr sz="3600" b="1" i="0" u="none" strike="noStrike" cap="none" dirty="0">
              <a:solidFill>
                <a:srgbClr val="0066A1"/>
              </a:solidFill>
              <a:latin typeface="Calibri"/>
              <a:ea typeface="Calibri"/>
              <a:cs typeface="Calibri"/>
              <a:sym typeface="Calibri"/>
            </a:endParaRPr>
          </a:p>
        </p:txBody>
      </p:sp>
      <p:sp>
        <p:nvSpPr>
          <p:cNvPr id="182" name="Shape 182"/>
          <p:cNvSpPr txBox="1">
            <a:spLocks noGrp="1"/>
          </p:cNvSpPr>
          <p:nvPr>
            <p:ph type="body" idx="2"/>
          </p:nvPr>
        </p:nvSpPr>
        <p:spPr>
          <a:xfrm>
            <a:off x="213064" y="1197861"/>
            <a:ext cx="5863702" cy="4759642"/>
          </a:xfrm>
          <a:prstGeom prst="rect">
            <a:avLst/>
          </a:prstGeom>
          <a:noFill/>
          <a:ln>
            <a:noFill/>
          </a:ln>
        </p:spPr>
        <p:txBody>
          <a:bodyPr wrap="square" lIns="91425" tIns="45700" rIns="91425" bIns="45700" anchor="t" anchorCtr="0">
            <a:noAutofit/>
          </a:bodyPr>
          <a:lstStyle/>
          <a:p>
            <a:pPr indent="-457200">
              <a:lnSpc>
                <a:spcPct val="100000"/>
              </a:lnSpc>
              <a:spcBef>
                <a:spcPts val="0"/>
              </a:spcBef>
            </a:pPr>
            <a:r>
              <a:rPr lang="en-US" sz="1800" dirty="0"/>
              <a:t>Many prior contributions to the field of sign language recognition use image/video-based recognition technique, implementing standard cameras.</a:t>
            </a:r>
          </a:p>
          <a:p>
            <a:pPr indent="-457200">
              <a:lnSpc>
                <a:spcPct val="100000"/>
              </a:lnSpc>
              <a:spcBef>
                <a:spcPts val="0"/>
              </a:spcBef>
            </a:pPr>
            <a:endParaRPr lang="en-US" sz="1800" dirty="0"/>
          </a:p>
          <a:p>
            <a:pPr indent="-457200">
              <a:lnSpc>
                <a:spcPct val="100000"/>
              </a:lnSpc>
              <a:spcBef>
                <a:spcPts val="0"/>
              </a:spcBef>
            </a:pPr>
            <a:r>
              <a:rPr lang="en-US" sz="1800" dirty="0"/>
              <a:t>Glove-based systems: </a:t>
            </a:r>
          </a:p>
          <a:p>
            <a:pPr lvl="1" indent="-457200">
              <a:lnSpc>
                <a:spcPct val="100000"/>
              </a:lnSpc>
              <a:spcBef>
                <a:spcPts val="0"/>
              </a:spcBef>
            </a:pPr>
            <a:r>
              <a:rPr lang="en-US" dirty="0"/>
              <a:t>Sensor gloves used to recognize the hand gestures.</a:t>
            </a:r>
          </a:p>
          <a:p>
            <a:pPr lvl="1" indent="-457200">
              <a:lnSpc>
                <a:spcPct val="100000"/>
              </a:lnSpc>
              <a:spcBef>
                <a:spcPts val="0"/>
              </a:spcBef>
            </a:pPr>
            <a:r>
              <a:rPr lang="en-US" dirty="0"/>
              <a:t>The user needs to wear gloves with several sensors to capture the motions. </a:t>
            </a:r>
          </a:p>
          <a:p>
            <a:pPr marL="342900" lvl="1" indent="0">
              <a:lnSpc>
                <a:spcPct val="100000"/>
              </a:lnSpc>
              <a:spcBef>
                <a:spcPts val="0"/>
              </a:spcBef>
              <a:buNone/>
            </a:pPr>
            <a:endParaRPr lang="en-US" dirty="0"/>
          </a:p>
          <a:p>
            <a:pPr indent="-457200">
              <a:lnSpc>
                <a:spcPct val="100000"/>
              </a:lnSpc>
              <a:spcBef>
                <a:spcPts val="0"/>
              </a:spcBef>
            </a:pPr>
            <a:r>
              <a:rPr lang="en-US" sz="1800" dirty="0"/>
              <a:t>3D depth sensors have also evolved as a means of sign language recognition interfaces:</a:t>
            </a:r>
          </a:p>
          <a:p>
            <a:pPr lvl="1" indent="-457200">
              <a:lnSpc>
                <a:spcPct val="100000"/>
              </a:lnSpc>
              <a:spcBef>
                <a:spcPts val="0"/>
              </a:spcBef>
            </a:pPr>
            <a:r>
              <a:rPr lang="en-US" dirty="0"/>
              <a:t>Microsoft Kinect</a:t>
            </a:r>
          </a:p>
          <a:p>
            <a:pPr lvl="1" indent="-457200">
              <a:lnSpc>
                <a:spcPct val="100000"/>
              </a:lnSpc>
              <a:spcBef>
                <a:spcPts val="0"/>
              </a:spcBef>
            </a:pPr>
            <a:endParaRPr lang="en-US" dirty="0"/>
          </a:p>
          <a:p>
            <a:pPr marL="457200" lvl="1" indent="-457200">
              <a:lnSpc>
                <a:spcPct val="100000"/>
              </a:lnSpc>
              <a:spcBef>
                <a:spcPts val="0"/>
              </a:spcBef>
              <a:buSzPct val="60000"/>
              <a:buFont typeface="Merriweather Sans"/>
              <a:buChar char="▶"/>
            </a:pPr>
            <a:r>
              <a:rPr lang="en-US" dirty="0"/>
              <a:t>EMG and accelerometer-based sensors such as the </a:t>
            </a:r>
            <a:r>
              <a:rPr lang="en-US" dirty="0" err="1"/>
              <a:t>Myo</a:t>
            </a:r>
            <a:r>
              <a:rPr lang="en-US" dirty="0"/>
              <a:t> armband have been developed as ways to understand and interpret hand symbols.</a:t>
            </a:r>
          </a:p>
        </p:txBody>
      </p:sp>
      <p:pic>
        <p:nvPicPr>
          <p:cNvPr id="3" name="Picture 2">
            <a:extLst>
              <a:ext uri="{FF2B5EF4-FFF2-40B4-BE49-F238E27FC236}">
                <a16:creationId xmlns:a16="http://schemas.microsoft.com/office/drawing/2014/main" id="{7097E00D-F57C-4CA1-AE22-90D4C025CD27}"/>
              </a:ext>
            </a:extLst>
          </p:cNvPr>
          <p:cNvPicPr>
            <a:picLocks noChangeAspect="1"/>
          </p:cNvPicPr>
          <p:nvPr/>
        </p:nvPicPr>
        <p:blipFill>
          <a:blip r:embed="rId3"/>
          <a:stretch>
            <a:fillRect/>
          </a:stretch>
        </p:blipFill>
        <p:spPr>
          <a:xfrm>
            <a:off x="6173772" y="1859879"/>
            <a:ext cx="2963019" cy="3679788"/>
          </a:xfrm>
          <a:prstGeom prst="rect">
            <a:avLst/>
          </a:prstGeom>
        </p:spPr>
      </p:pic>
      <p:sp>
        <p:nvSpPr>
          <p:cNvPr id="5" name="Rectangle 4">
            <a:extLst>
              <a:ext uri="{FF2B5EF4-FFF2-40B4-BE49-F238E27FC236}">
                <a16:creationId xmlns:a16="http://schemas.microsoft.com/office/drawing/2014/main" id="{772AEB5F-F5AD-413C-A310-18EDF303C3FE}"/>
              </a:ext>
            </a:extLst>
          </p:cNvPr>
          <p:cNvSpPr/>
          <p:nvPr/>
        </p:nvSpPr>
        <p:spPr>
          <a:xfrm>
            <a:off x="7803472" y="6045694"/>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3930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396815" y="565421"/>
            <a:ext cx="8419381" cy="521507"/>
          </a:xfrm>
          <a:prstGeom prst="rect">
            <a:avLst/>
          </a:prstGeom>
          <a:noFill/>
          <a:ln>
            <a:noFill/>
          </a:ln>
        </p:spPr>
        <p:txBody>
          <a:bodyPr wrap="square" lIns="91425" tIns="45700" rIns="91425" bIns="45700" anchor="t" anchorCtr="0">
            <a:noAutofit/>
          </a:bodyPr>
          <a:lstStyle/>
          <a:p>
            <a:pPr lvl="0" indent="-194310"/>
            <a:r>
              <a:rPr lang="en-US" sz="3600" dirty="0"/>
              <a:t>Related Work</a:t>
            </a:r>
            <a:endParaRPr sz="3600" b="1" i="0" u="none" strike="noStrike" cap="none" dirty="0">
              <a:solidFill>
                <a:srgbClr val="0066A1"/>
              </a:solidFill>
              <a:latin typeface="Calibri"/>
              <a:ea typeface="Calibri"/>
              <a:cs typeface="Calibri"/>
              <a:sym typeface="Calibri"/>
            </a:endParaRPr>
          </a:p>
        </p:txBody>
      </p:sp>
      <p:sp>
        <p:nvSpPr>
          <p:cNvPr id="182" name="Shape 182"/>
          <p:cNvSpPr txBox="1">
            <a:spLocks noGrp="1"/>
          </p:cNvSpPr>
          <p:nvPr>
            <p:ph type="body" idx="2"/>
          </p:nvPr>
        </p:nvSpPr>
        <p:spPr>
          <a:xfrm>
            <a:off x="396815" y="1357073"/>
            <a:ext cx="8419381" cy="5162480"/>
          </a:xfrm>
          <a:prstGeom prst="rect">
            <a:avLst/>
          </a:prstGeom>
          <a:noFill/>
          <a:ln>
            <a:noFill/>
          </a:ln>
        </p:spPr>
        <p:txBody>
          <a:bodyPr wrap="square" lIns="91425" tIns="45700" rIns="91425" bIns="45700" anchor="t" anchorCtr="0">
            <a:noAutofit/>
          </a:bodyPr>
          <a:lstStyle/>
          <a:p>
            <a:pPr indent="-457200">
              <a:lnSpc>
                <a:spcPct val="100000"/>
              </a:lnSpc>
              <a:spcBef>
                <a:spcPts val="0"/>
              </a:spcBef>
            </a:pPr>
            <a:r>
              <a:rPr lang="en-US" dirty="0"/>
              <a:t>A large drawback to image/video-based recognition is the reliance on active video recording/image capture which makes the system quite invasive. The processing power necessary to do active image recognition can also be a limiting factor especially in the situation where one would want a mobile system.</a:t>
            </a:r>
          </a:p>
          <a:p>
            <a:pPr marL="0" indent="0">
              <a:lnSpc>
                <a:spcPct val="100000"/>
              </a:lnSpc>
              <a:spcBef>
                <a:spcPts val="0"/>
              </a:spcBef>
              <a:buNone/>
            </a:pPr>
            <a:endParaRPr lang="en-US" dirty="0"/>
          </a:p>
          <a:p>
            <a:pPr indent="-457200">
              <a:lnSpc>
                <a:spcPct val="100000"/>
              </a:lnSpc>
              <a:spcBef>
                <a:spcPts val="0"/>
              </a:spcBef>
            </a:pPr>
            <a:r>
              <a:rPr lang="en-US" dirty="0"/>
              <a:t>Glove-based approaches </a:t>
            </a:r>
            <a:r>
              <a:rPr lang="en-US"/>
              <a:t>are impractical</a:t>
            </a:r>
            <a:r>
              <a:rPr lang="en-US" dirty="0"/>
              <a:t>, invasive, and difficult to use in a natural setting.</a:t>
            </a:r>
          </a:p>
          <a:p>
            <a:pPr marL="0" indent="0">
              <a:lnSpc>
                <a:spcPct val="100000"/>
              </a:lnSpc>
              <a:spcBef>
                <a:spcPts val="0"/>
              </a:spcBef>
              <a:buNone/>
            </a:pPr>
            <a:endParaRPr lang="en-US" dirty="0"/>
          </a:p>
          <a:p>
            <a:pPr indent="-457200">
              <a:lnSpc>
                <a:spcPct val="100000"/>
              </a:lnSpc>
              <a:spcBef>
                <a:spcPts val="0"/>
              </a:spcBef>
            </a:pPr>
            <a:r>
              <a:rPr lang="en-US" dirty="0"/>
              <a:t>Traditional video-based methods of ASL recognition require the area around the camera to be ready for the system, thus making accuracy lower in systems with lower lighting/camera interference.</a:t>
            </a:r>
          </a:p>
          <a:p>
            <a:pPr indent="-457200">
              <a:lnSpc>
                <a:spcPct val="100000"/>
              </a:lnSpc>
              <a:spcBef>
                <a:spcPts val="0"/>
              </a:spcBef>
            </a:pPr>
            <a:endParaRPr lang="en-US" dirty="0"/>
          </a:p>
          <a:p>
            <a:pPr indent="-457200">
              <a:lnSpc>
                <a:spcPct val="100000"/>
              </a:lnSpc>
              <a:spcBef>
                <a:spcPts val="0"/>
              </a:spcBef>
            </a:pPr>
            <a:r>
              <a:rPr lang="en-US" dirty="0"/>
              <a:t>EMG and accelerometer-based systems are similarly invasive and impractical, requiring the user to wear and armband for use.</a:t>
            </a:r>
          </a:p>
          <a:p>
            <a:pPr marL="0" indent="0">
              <a:lnSpc>
                <a:spcPct val="100000"/>
              </a:lnSpc>
              <a:spcBef>
                <a:spcPts val="0"/>
              </a:spcBef>
              <a:buNone/>
            </a:pPr>
            <a:endParaRPr lang="en-US" dirty="0"/>
          </a:p>
          <a:p>
            <a:pPr indent="-457200">
              <a:lnSpc>
                <a:spcPct val="100000"/>
              </a:lnSpc>
              <a:spcBef>
                <a:spcPts val="0"/>
              </a:spcBef>
            </a:pPr>
            <a:endParaRPr lang="en-US" dirty="0"/>
          </a:p>
          <a:p>
            <a:pPr indent="-457200">
              <a:lnSpc>
                <a:spcPct val="100000"/>
              </a:lnSpc>
              <a:spcBef>
                <a:spcPts val="0"/>
              </a:spcBef>
            </a:pPr>
            <a:endParaRPr lang="en-US" dirty="0"/>
          </a:p>
        </p:txBody>
      </p:sp>
      <p:sp>
        <p:nvSpPr>
          <p:cNvPr id="4" name="Rectangle 3">
            <a:extLst>
              <a:ext uri="{FF2B5EF4-FFF2-40B4-BE49-F238E27FC236}">
                <a16:creationId xmlns:a16="http://schemas.microsoft.com/office/drawing/2014/main" id="{503BAFD5-69B8-4AE7-95DF-03F3BA2D469E}"/>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1811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396815" y="565421"/>
            <a:ext cx="8419381" cy="521507"/>
          </a:xfrm>
          <a:prstGeom prst="rect">
            <a:avLst/>
          </a:prstGeom>
          <a:noFill/>
          <a:ln>
            <a:noFill/>
          </a:ln>
        </p:spPr>
        <p:txBody>
          <a:bodyPr wrap="square" lIns="91425" tIns="45700" rIns="91425" bIns="45700" anchor="t" anchorCtr="0">
            <a:noAutofit/>
          </a:bodyPr>
          <a:lstStyle/>
          <a:p>
            <a:pPr lvl="0" indent="-194310"/>
            <a:r>
              <a:rPr lang="en-US" sz="3600" dirty="0"/>
              <a:t>Research Objectives</a:t>
            </a:r>
            <a:endParaRPr sz="3600" b="1" i="0" u="none" strike="noStrike" cap="none" dirty="0">
              <a:solidFill>
                <a:srgbClr val="0066A1"/>
              </a:solidFill>
              <a:latin typeface="Calibri"/>
              <a:ea typeface="Calibri"/>
              <a:cs typeface="Calibri"/>
              <a:sym typeface="Calibri"/>
            </a:endParaRPr>
          </a:p>
        </p:txBody>
      </p:sp>
      <p:sp>
        <p:nvSpPr>
          <p:cNvPr id="182" name="Shape 182"/>
          <p:cNvSpPr txBox="1">
            <a:spLocks noGrp="1"/>
          </p:cNvSpPr>
          <p:nvPr>
            <p:ph type="body" idx="2"/>
          </p:nvPr>
        </p:nvSpPr>
        <p:spPr>
          <a:xfrm>
            <a:off x="396814" y="1357073"/>
            <a:ext cx="8543000" cy="4143854"/>
          </a:xfrm>
          <a:prstGeom prst="rect">
            <a:avLst/>
          </a:prstGeom>
          <a:noFill/>
          <a:ln>
            <a:noFill/>
          </a:ln>
        </p:spPr>
        <p:txBody>
          <a:bodyPr wrap="square" lIns="91425" tIns="45700" rIns="91425" bIns="45700" anchor="t" anchorCtr="0">
            <a:noAutofit/>
          </a:bodyPr>
          <a:lstStyle/>
          <a:p>
            <a:pPr indent="-457200">
              <a:lnSpc>
                <a:spcPct val="100000"/>
              </a:lnSpc>
              <a:spcBef>
                <a:spcPts val="0"/>
              </a:spcBef>
            </a:pPr>
            <a:r>
              <a:rPr lang="en-US" sz="2400" dirty="0"/>
              <a:t>Propose a practical solution to sign language recognition which can be used in the day to day lives of deaf individuals to allow them to communicate with persons who do not know ASL</a:t>
            </a:r>
          </a:p>
          <a:p>
            <a:pPr marL="0" indent="0">
              <a:lnSpc>
                <a:spcPct val="100000"/>
              </a:lnSpc>
              <a:spcBef>
                <a:spcPts val="0"/>
              </a:spcBef>
              <a:buNone/>
            </a:pPr>
            <a:endParaRPr lang="en-US" sz="2400" dirty="0"/>
          </a:p>
          <a:p>
            <a:pPr indent="-457200">
              <a:lnSpc>
                <a:spcPct val="100000"/>
              </a:lnSpc>
              <a:spcBef>
                <a:spcPts val="0"/>
              </a:spcBef>
            </a:pPr>
            <a:r>
              <a:rPr lang="en-US" sz="2400" dirty="0"/>
              <a:t>Set foundation for future work on the system, which includes continuous ASL recognition as well as signer independence from any restraints or attachments.</a:t>
            </a:r>
          </a:p>
          <a:p>
            <a:pPr marL="0" indent="0">
              <a:lnSpc>
                <a:spcPct val="100000"/>
              </a:lnSpc>
              <a:spcBef>
                <a:spcPts val="0"/>
              </a:spcBef>
              <a:buNone/>
            </a:pPr>
            <a:endParaRPr lang="en-US" sz="2400" dirty="0"/>
          </a:p>
          <a:p>
            <a:pPr indent="-457200">
              <a:lnSpc>
                <a:spcPct val="100000"/>
              </a:lnSpc>
              <a:spcBef>
                <a:spcPts val="0"/>
              </a:spcBef>
            </a:pPr>
            <a:r>
              <a:rPr lang="en-US" sz="2400" dirty="0"/>
              <a:t>Recognize words in ASL using unsupervised classification techniques such as Artificial Neural Networks (ANN).</a:t>
            </a:r>
          </a:p>
          <a:p>
            <a:pPr indent="-457200">
              <a:lnSpc>
                <a:spcPct val="100000"/>
              </a:lnSpc>
              <a:spcBef>
                <a:spcPts val="0"/>
              </a:spcBef>
            </a:pPr>
            <a:endParaRPr lang="en-US" sz="2400" dirty="0"/>
          </a:p>
          <a:p>
            <a:pPr indent="-457200">
              <a:lnSpc>
                <a:spcPct val="100000"/>
              </a:lnSpc>
              <a:spcBef>
                <a:spcPts val="0"/>
              </a:spcBef>
            </a:pPr>
            <a:r>
              <a:rPr lang="en-US" sz="2400" dirty="0"/>
              <a:t>Use predictive models created from prior data to create models that can be used actively to interpret ASL.</a:t>
            </a:r>
          </a:p>
          <a:p>
            <a:pPr indent="-457200">
              <a:lnSpc>
                <a:spcPct val="100000"/>
              </a:lnSpc>
              <a:spcBef>
                <a:spcPts val="0"/>
              </a:spcBef>
            </a:pPr>
            <a:endParaRPr lang="en-US" sz="2400" dirty="0"/>
          </a:p>
        </p:txBody>
      </p:sp>
      <p:sp>
        <p:nvSpPr>
          <p:cNvPr id="4" name="Rectangle 3">
            <a:extLst>
              <a:ext uri="{FF2B5EF4-FFF2-40B4-BE49-F238E27FC236}">
                <a16:creationId xmlns:a16="http://schemas.microsoft.com/office/drawing/2014/main" id="{C62B80F8-A6EC-4659-AB92-9D65CFE7CC07}"/>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8782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xfrm>
            <a:off x="396815" y="565421"/>
            <a:ext cx="8419381" cy="521507"/>
          </a:xfrm>
          <a:prstGeom prst="rect">
            <a:avLst/>
          </a:prstGeom>
          <a:noFill/>
          <a:ln>
            <a:noFill/>
          </a:ln>
        </p:spPr>
        <p:txBody>
          <a:bodyPr wrap="square" lIns="91425" tIns="45700" rIns="91425" bIns="45700" anchor="t" anchorCtr="0">
            <a:noAutofit/>
          </a:bodyPr>
          <a:lstStyle/>
          <a:p>
            <a:pPr lvl="0" indent="-194310"/>
            <a:r>
              <a:rPr lang="en-US" sz="3600" dirty="0"/>
              <a:t>Proposed Method</a:t>
            </a:r>
            <a:endParaRPr sz="3600" b="1" i="0" u="none" strike="noStrike" cap="none" dirty="0">
              <a:solidFill>
                <a:srgbClr val="0066A1"/>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89CEF161-CEF2-4622-AEF5-A89F3B2C3A6A}"/>
              </a:ext>
            </a:extLst>
          </p:cNvPr>
          <p:cNvPicPr>
            <a:picLocks noChangeAspect="1"/>
          </p:cNvPicPr>
          <p:nvPr/>
        </p:nvPicPr>
        <p:blipFill rotWithShape="1">
          <a:blip r:embed="rId3"/>
          <a:srcRect l="1553"/>
          <a:stretch/>
        </p:blipFill>
        <p:spPr>
          <a:xfrm>
            <a:off x="71021" y="1420707"/>
            <a:ext cx="9001957" cy="4016586"/>
          </a:xfrm>
          <a:prstGeom prst="rect">
            <a:avLst/>
          </a:prstGeom>
        </p:spPr>
      </p:pic>
      <p:sp>
        <p:nvSpPr>
          <p:cNvPr id="6" name="Rectangle 5">
            <a:extLst>
              <a:ext uri="{FF2B5EF4-FFF2-40B4-BE49-F238E27FC236}">
                <a16:creationId xmlns:a16="http://schemas.microsoft.com/office/drawing/2014/main" id="{E1A52E56-B1A7-47E9-A903-AEFE3ADCBB2F}"/>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7194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2" name="Shape 182"/>
          <p:cNvSpPr txBox="1">
            <a:spLocks noGrp="1"/>
          </p:cNvSpPr>
          <p:nvPr>
            <p:ph type="body" idx="2"/>
          </p:nvPr>
        </p:nvSpPr>
        <p:spPr>
          <a:xfrm>
            <a:off x="396814" y="1758094"/>
            <a:ext cx="8419381" cy="4143854"/>
          </a:xfrm>
          <a:prstGeom prst="rect">
            <a:avLst/>
          </a:prstGeom>
          <a:noFill/>
          <a:ln>
            <a:noFill/>
          </a:ln>
        </p:spPr>
        <p:txBody>
          <a:bodyPr wrap="square" lIns="91425" tIns="45700" rIns="91425" bIns="45700" anchor="t" anchorCtr="0">
            <a:noAutofit/>
          </a:bodyPr>
          <a:lstStyle/>
          <a:p>
            <a:pPr marL="342900" indent="-342900">
              <a:lnSpc>
                <a:spcPct val="100000"/>
              </a:lnSpc>
              <a:spcBef>
                <a:spcPts val="0"/>
              </a:spcBef>
            </a:pPr>
            <a:r>
              <a:rPr lang="en-US" dirty="0"/>
              <a:t>Tabletop sensor capable of constant data output of hand information.</a:t>
            </a:r>
          </a:p>
          <a:p>
            <a:pPr marL="342900" indent="-342900">
              <a:lnSpc>
                <a:spcPct val="100000"/>
              </a:lnSpc>
              <a:spcBef>
                <a:spcPts val="0"/>
              </a:spcBef>
            </a:pPr>
            <a:endParaRPr lang="en-US" dirty="0"/>
          </a:p>
          <a:p>
            <a:pPr marL="342900" indent="-342900">
              <a:lnSpc>
                <a:spcPct val="100000"/>
              </a:lnSpc>
              <a:spcBef>
                <a:spcPts val="0"/>
              </a:spcBef>
            </a:pPr>
            <a:r>
              <a:rPr lang="en-US" dirty="0"/>
              <a:t>Plugs into PC through USB and works immediately.</a:t>
            </a:r>
          </a:p>
          <a:p>
            <a:pPr marL="342900" indent="-342900">
              <a:lnSpc>
                <a:spcPct val="100000"/>
              </a:lnSpc>
              <a:spcBef>
                <a:spcPts val="0"/>
              </a:spcBef>
            </a:pPr>
            <a:endParaRPr lang="en-US" dirty="0"/>
          </a:p>
          <a:p>
            <a:pPr marL="342900" indent="-342900">
              <a:lnSpc>
                <a:spcPct val="100000"/>
              </a:lnSpc>
              <a:spcBef>
                <a:spcPts val="0"/>
              </a:spcBef>
            </a:pPr>
            <a:r>
              <a:rPr lang="en-US" dirty="0"/>
              <a:t>Direct interaction through common programming environments such as Unity and Unreal Engine.</a:t>
            </a:r>
          </a:p>
          <a:p>
            <a:pPr marL="342900" indent="-342900">
              <a:lnSpc>
                <a:spcPct val="100000"/>
              </a:lnSpc>
              <a:spcBef>
                <a:spcPts val="0"/>
              </a:spcBef>
            </a:pPr>
            <a:endParaRPr lang="en-US" dirty="0"/>
          </a:p>
          <a:p>
            <a:pPr marL="342900" indent="-342900">
              <a:lnSpc>
                <a:spcPct val="100000"/>
              </a:lnSpc>
              <a:spcBef>
                <a:spcPts val="0"/>
              </a:spcBef>
            </a:pPr>
            <a:r>
              <a:rPr lang="en-US" dirty="0"/>
              <a:t>Requires no physical contact or wearable devices to begin immediate functionality.</a:t>
            </a:r>
          </a:p>
          <a:p>
            <a:pPr marL="342900" indent="-342900">
              <a:lnSpc>
                <a:spcPct val="100000"/>
              </a:lnSpc>
              <a:spcBef>
                <a:spcPts val="0"/>
              </a:spcBef>
            </a:pPr>
            <a:endParaRPr lang="en-US" dirty="0"/>
          </a:p>
          <a:p>
            <a:pPr marL="342900" indent="-342900">
              <a:lnSpc>
                <a:spcPct val="100000"/>
              </a:lnSpc>
              <a:spcBef>
                <a:spcPts val="0"/>
              </a:spcBef>
            </a:pPr>
            <a:r>
              <a:rPr lang="en-US" dirty="0"/>
              <a:t>Outputs data and hand graphics instead of image/video, leading to low performance costs.</a:t>
            </a:r>
          </a:p>
        </p:txBody>
      </p:sp>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r>
              <a:rPr lang="en-US" sz="3200" dirty="0"/>
              <a:t>Proposed Method</a:t>
            </a:r>
            <a:endParaRPr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spcBef>
                <a:spcPts val="0"/>
              </a:spcBef>
            </a:pPr>
            <a:r>
              <a:rPr lang="en-US" dirty="0"/>
              <a:t>Leap Motion Sensor</a:t>
            </a:r>
          </a:p>
          <a:p>
            <a:pPr lvl="0" indent="-152400">
              <a:spcBef>
                <a:spcPts val="0"/>
              </a:spcBef>
            </a:pPr>
            <a:endParaRPr sz="2400" b="1" i="1" u="none" strike="noStrike" cap="none" dirty="0">
              <a:solidFill>
                <a:srgbClr val="7F7F7F"/>
              </a:solidFill>
              <a:latin typeface="Calibri"/>
              <a:ea typeface="Calibri"/>
              <a:cs typeface="Calibri"/>
              <a:sym typeface="Calibri"/>
            </a:endParaRPr>
          </a:p>
        </p:txBody>
      </p:sp>
      <p:sp>
        <p:nvSpPr>
          <p:cNvPr id="5" name="Rectangle 4">
            <a:extLst>
              <a:ext uri="{FF2B5EF4-FFF2-40B4-BE49-F238E27FC236}">
                <a16:creationId xmlns:a16="http://schemas.microsoft.com/office/drawing/2014/main" id="{22CAF503-943F-4E06-A265-44C6C41C83C2}"/>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5088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1" name="Shape 172">
            <a:extLst>
              <a:ext uri="{FF2B5EF4-FFF2-40B4-BE49-F238E27FC236}">
                <a16:creationId xmlns:a16="http://schemas.microsoft.com/office/drawing/2014/main" id="{C846C22E-2D93-4B2A-9BE6-E0D61EE94F00}"/>
              </a:ext>
            </a:extLst>
          </p:cNvPr>
          <p:cNvSpPr txBox="1">
            <a:spLocks noGrp="1"/>
          </p:cNvSpPr>
          <p:nvPr>
            <p:ph type="ctrTitle"/>
          </p:nvPr>
        </p:nvSpPr>
        <p:spPr>
          <a:xfrm>
            <a:off x="396815" y="575672"/>
            <a:ext cx="8419381" cy="521507"/>
          </a:xfrm>
          <a:prstGeom prst="rect">
            <a:avLst/>
          </a:prstGeom>
          <a:noFill/>
          <a:ln>
            <a:noFill/>
          </a:ln>
        </p:spPr>
        <p:txBody>
          <a:bodyPr wrap="square" lIns="91425" tIns="45700" rIns="91425" bIns="45700" anchor="t" anchorCtr="0">
            <a:noAutofit/>
          </a:bodyPr>
          <a:lstStyle/>
          <a:p>
            <a:pPr lvl="0" indent="-194310" algn="ctr"/>
            <a:r>
              <a:rPr lang="en-US" sz="3200" dirty="0"/>
              <a:t>Proposed Method</a:t>
            </a:r>
            <a:endParaRPr lang="en-US" sz="3060" b="1" i="0" u="none" strike="noStrike" cap="none" dirty="0">
              <a:solidFill>
                <a:srgbClr val="0066A1"/>
              </a:solidFill>
              <a:latin typeface="Calibri"/>
              <a:ea typeface="Calibri"/>
              <a:cs typeface="Calibri"/>
              <a:sym typeface="Calibri"/>
            </a:endParaRPr>
          </a:p>
        </p:txBody>
      </p:sp>
      <p:sp>
        <p:nvSpPr>
          <p:cNvPr id="12" name="Shape 173">
            <a:extLst>
              <a:ext uri="{FF2B5EF4-FFF2-40B4-BE49-F238E27FC236}">
                <a16:creationId xmlns:a16="http://schemas.microsoft.com/office/drawing/2014/main" id="{1D7B086B-08AA-4AA7-A540-69F70470C3D6}"/>
              </a:ext>
            </a:extLst>
          </p:cNvPr>
          <p:cNvSpPr txBox="1">
            <a:spLocks noGrp="1"/>
          </p:cNvSpPr>
          <p:nvPr>
            <p:ph type="subTitle" idx="1"/>
          </p:nvPr>
        </p:nvSpPr>
        <p:spPr>
          <a:xfrm>
            <a:off x="396815" y="1199109"/>
            <a:ext cx="8419381" cy="422657"/>
          </a:xfrm>
          <a:prstGeom prst="rect">
            <a:avLst/>
          </a:prstGeom>
          <a:noFill/>
          <a:ln>
            <a:noFill/>
          </a:ln>
        </p:spPr>
        <p:txBody>
          <a:bodyPr wrap="square" lIns="91425" tIns="45700" rIns="91425" bIns="45700" anchor="t" anchorCtr="0">
            <a:noAutofit/>
          </a:bodyPr>
          <a:lstStyle/>
          <a:p>
            <a:pPr lvl="0" indent="-152400" algn="ctr">
              <a:spcBef>
                <a:spcPts val="0"/>
              </a:spcBef>
            </a:pPr>
            <a:r>
              <a:rPr lang="en-US" dirty="0"/>
              <a:t>13 Chosen Signs for Classification</a:t>
            </a:r>
            <a:endParaRPr lang="en-US" sz="2400" b="1" i="1" u="none" strike="noStrike" cap="none" dirty="0">
              <a:solidFill>
                <a:srgbClr val="7F7F7F"/>
              </a:solidFill>
              <a:latin typeface="Calibri"/>
              <a:ea typeface="Calibri"/>
              <a:cs typeface="Calibri"/>
              <a:sym typeface="Calibri"/>
            </a:endParaRPr>
          </a:p>
        </p:txBody>
      </p:sp>
      <p:sp>
        <p:nvSpPr>
          <p:cNvPr id="5" name="Rectangle 4">
            <a:extLst>
              <a:ext uri="{FF2B5EF4-FFF2-40B4-BE49-F238E27FC236}">
                <a16:creationId xmlns:a16="http://schemas.microsoft.com/office/drawing/2014/main" id="{601737DC-D882-4BA0-8D88-451B7E8D0634}"/>
              </a:ext>
            </a:extLst>
          </p:cNvPr>
          <p:cNvSpPr/>
          <p:nvPr/>
        </p:nvSpPr>
        <p:spPr>
          <a:xfrm>
            <a:off x="7803472" y="6036816"/>
            <a:ext cx="1136342" cy="3994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EF662221-D58D-4E0A-BBB2-6912DB58D356}"/>
              </a:ext>
            </a:extLst>
          </p:cNvPr>
          <p:cNvPicPr>
            <a:picLocks noChangeAspect="1"/>
          </p:cNvPicPr>
          <p:nvPr/>
        </p:nvPicPr>
        <p:blipFill rotWithShape="1">
          <a:blip r:embed="rId3"/>
          <a:srcRect l="13863" r="13370"/>
          <a:stretch/>
        </p:blipFill>
        <p:spPr>
          <a:xfrm>
            <a:off x="603681" y="1656792"/>
            <a:ext cx="3835154" cy="29654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 name="Picture 2">
            <a:extLst>
              <a:ext uri="{FF2B5EF4-FFF2-40B4-BE49-F238E27FC236}">
                <a16:creationId xmlns:a16="http://schemas.microsoft.com/office/drawing/2014/main" id="{36C75A20-6A75-4B1C-82FA-A0213936983B}"/>
              </a:ext>
            </a:extLst>
          </p:cNvPr>
          <p:cNvPicPr>
            <a:picLocks noChangeAspect="1"/>
          </p:cNvPicPr>
          <p:nvPr/>
        </p:nvPicPr>
        <p:blipFill>
          <a:blip r:embed="rId4"/>
          <a:stretch>
            <a:fillRect/>
          </a:stretch>
        </p:blipFill>
        <p:spPr>
          <a:xfrm>
            <a:off x="4438835" y="3664104"/>
            <a:ext cx="4572000" cy="257245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13409053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 Slides">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t Slides">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651</TotalTime>
  <Words>1053</Words>
  <Application>Microsoft Office PowerPoint</Application>
  <PresentationFormat>On-screen Show (4:3)</PresentationFormat>
  <Paragraphs>137</Paragraphs>
  <Slides>19</Slides>
  <Notes>19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Arial</vt:lpstr>
      <vt:lpstr>Calibri</vt:lpstr>
      <vt:lpstr>Merriweather Sans</vt:lpstr>
      <vt:lpstr>Noto Sans Symbols</vt:lpstr>
      <vt:lpstr>Simple Light</vt:lpstr>
      <vt:lpstr>Title Slides</vt:lpstr>
      <vt:lpstr>Content Slides</vt:lpstr>
      <vt:lpstr>Design and Implementation of an Innovative System for Automatic Recognition of ASL using Machine Learning </vt:lpstr>
      <vt:lpstr>Outline</vt:lpstr>
      <vt:lpstr>Introduction</vt:lpstr>
      <vt:lpstr>Related Work</vt:lpstr>
      <vt:lpstr>Related Work</vt:lpstr>
      <vt:lpstr>Research Objectives</vt:lpstr>
      <vt:lpstr>Proposed Method</vt:lpstr>
      <vt:lpstr>Proposed Method</vt:lpstr>
      <vt:lpstr>Proposed Method</vt:lpstr>
      <vt:lpstr>Proposed Method</vt:lpstr>
      <vt:lpstr>Proposed Method</vt:lpstr>
      <vt:lpstr>Proposed Method</vt:lpstr>
      <vt:lpstr>Proposed Method</vt:lpstr>
      <vt:lpstr>Experimental Results</vt:lpstr>
      <vt:lpstr>Experimental Results</vt:lpstr>
      <vt:lpstr>Experimental Results</vt:lpstr>
      <vt:lpstr>Experimental Results</vt:lpstr>
      <vt:lpstr>Conclusion and Future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Comparing ANN, SVM, and HMM based Machine Learning Methods for American Sign Language Recognition using Wearable Motion Sensors</dc:title>
  <dc:creator>Sherif</dc:creator>
  <cp:lastModifiedBy>Jon Jenkins</cp:lastModifiedBy>
  <cp:revision>77</cp:revision>
  <dcterms:modified xsi:type="dcterms:W3CDTF">2021-04-19T19:34:08Z</dcterms:modified>
</cp:coreProperties>
</file>