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df" ContentType="application/pdf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90" r:id="rId4"/>
    <p:sldId id="291" r:id="rId5"/>
    <p:sldId id="265" r:id="rId6"/>
    <p:sldId id="266" r:id="rId7"/>
    <p:sldId id="292" r:id="rId8"/>
    <p:sldId id="287" r:id="rId9"/>
    <p:sldId id="295" r:id="rId10"/>
    <p:sldId id="293" r:id="rId11"/>
    <p:sldId id="288" r:id="rId12"/>
    <p:sldId id="294" r:id="rId13"/>
    <p:sldId id="296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9084" autoAdjust="0"/>
  </p:normalViewPr>
  <p:slideViewPr>
    <p:cSldViewPr snapToGrid="0">
      <p:cViewPr varScale="1">
        <p:scale>
          <a:sx n="49" d="100"/>
          <a:sy n="49" d="100"/>
        </p:scale>
        <p:origin x="86" y="6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E0B3DA-913B-451A-8163-2CF169696D21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B8BF7A-8947-4EC7-8593-FF53FDBEB9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393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Without telomerase activity, telomere lengths decrease and may be a leading cause of aging in humans.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While up-regulation of telomerase activity is implicated in &gt;85% of cancers due to disrupting the cell cycle.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B8BF7A-8947-4EC7-8593-FF53FDBEB90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829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sz="1200" b="1" u="sng" dirty="0">
                <a:latin typeface="Arial" panose="020B0604020202020204" pitchFamily="34" charset="0"/>
                <a:cs typeface="Arial" panose="020B0604020202020204" pitchFamily="34" charset="0"/>
              </a:rPr>
              <a:t>Supporting Evidence: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Spontaneous circularization of Ch. III in </a:t>
            </a:r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S. cerevisiae.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Klar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, et al.,1983)</a:t>
            </a:r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S. cerevisiae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with a single circular chromosome (Shao et al., 2019)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S. pombe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with all 3 chromosomes circularized (Naito et al., 1998)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031E6-56AF-4914-BC47-91E12DEF48D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834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B8BF7A-8947-4EC7-8593-FF53FDBEB90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2962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B8BF7A-8947-4EC7-8593-FF53FDBEB90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646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B8BF7A-8947-4EC7-8593-FF53FDBEB90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891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4/19/2021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4.pdf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B73C468-D875-4A8E-A540-E43BF8232D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406938-3F4B-437F-BF00-AF8A7FAD72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8324" y="701859"/>
            <a:ext cx="4798243" cy="3732835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Are telomeres required?</a:t>
            </a:r>
            <a:b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Genetically engineering a eukaryote with circular chromosomes</a:t>
            </a:r>
            <a:b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200" b="1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3ED755EE-1672-4F1A-963B-CE6B3AF00D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11362" y="4429316"/>
            <a:ext cx="4798243" cy="1794656"/>
          </a:xfrm>
        </p:spPr>
        <p:txBody>
          <a:bodyPr>
            <a:normAutofit/>
          </a:bodyPr>
          <a:lstStyle/>
          <a:p>
            <a:pPr>
              <a:lnSpc>
                <a:spcPct val="102000"/>
              </a:lnSpc>
              <a:spcAft>
                <a:spcPts val="600"/>
              </a:spcAft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Nadia Richardson, Dr. Melissa </a:t>
            </a:r>
            <a:r>
              <a:rPr lang="en-US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Mefford</a:t>
            </a:r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2000"/>
              </a:lnSpc>
              <a:spcAft>
                <a:spcPts val="600"/>
              </a:spcAft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Department of Biology and Chemistry, Morehead State University in Morehead, Kentucky.</a:t>
            </a:r>
          </a:p>
          <a:p>
            <a:pPr>
              <a:lnSpc>
                <a:spcPct val="102000"/>
              </a:lnSpc>
              <a:spcAft>
                <a:spcPts val="600"/>
              </a:spcAft>
            </a:pPr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B4734F2F-19FC-4D35-9BDE-5CEAD57D9B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027878" y="2016617"/>
            <a:ext cx="3275013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D97A8A26-FD96-4968-A34A-727382AC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649163" y="634028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04DB1E9-A2BB-4B9D-995C-A6BB33593E07}"/>
              </a:ext>
            </a:extLst>
          </p:cNvPr>
          <p:cNvSpPr/>
          <p:nvPr/>
        </p:nvSpPr>
        <p:spPr>
          <a:xfrm rot="1233364">
            <a:off x="4273043" y="2871892"/>
            <a:ext cx="154007" cy="94023"/>
          </a:xfrm>
          <a:prstGeom prst="ellipse">
            <a:avLst/>
          </a:prstGeom>
          <a:solidFill>
            <a:srgbClr val="FFD6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" dirty="0">
              <a:solidFill>
                <a:schemeClr val="tx2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16A938F-0665-4FB8-ADD3-0CF9A986A17F}"/>
              </a:ext>
            </a:extLst>
          </p:cNvPr>
          <p:cNvSpPr/>
          <p:nvPr/>
        </p:nvSpPr>
        <p:spPr>
          <a:xfrm>
            <a:off x="4151865" y="2955338"/>
            <a:ext cx="250261" cy="242890"/>
          </a:xfrm>
          <a:prstGeom prst="ellipse">
            <a:avLst/>
          </a:prstGeom>
          <a:solidFill>
            <a:srgbClr val="FFD600"/>
          </a:solidFill>
          <a:ln>
            <a:solidFill>
              <a:srgbClr val="FFD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" dirty="0">
              <a:solidFill>
                <a:schemeClr val="tx2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0B5089E-68C9-4208-9886-138B97AEAE34}"/>
              </a:ext>
            </a:extLst>
          </p:cNvPr>
          <p:cNvCxnSpPr>
            <a:cxnSpLocks/>
          </p:cNvCxnSpPr>
          <p:nvPr/>
        </p:nvCxnSpPr>
        <p:spPr>
          <a:xfrm>
            <a:off x="3804443" y="3191200"/>
            <a:ext cx="26421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095C84C-0F9F-4232-AE29-033AAA60AC78}"/>
              </a:ext>
            </a:extLst>
          </p:cNvPr>
          <p:cNvCxnSpPr>
            <a:cxnSpLocks/>
          </p:cNvCxnSpPr>
          <p:nvPr/>
        </p:nvCxnSpPr>
        <p:spPr>
          <a:xfrm>
            <a:off x="3804443" y="3350947"/>
            <a:ext cx="26421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A8A468E-4C86-4013-ADEA-1C1BF2D0F302}"/>
              </a:ext>
            </a:extLst>
          </p:cNvPr>
          <p:cNvCxnSpPr>
            <a:cxnSpLocks/>
          </p:cNvCxnSpPr>
          <p:nvPr/>
        </p:nvCxnSpPr>
        <p:spPr>
          <a:xfrm>
            <a:off x="3804443" y="3510694"/>
            <a:ext cx="26421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2C6AFE7-7793-4C66-BA47-001D77041F4A}"/>
              </a:ext>
            </a:extLst>
          </p:cNvPr>
          <p:cNvCxnSpPr>
            <a:cxnSpLocks/>
          </p:cNvCxnSpPr>
          <p:nvPr/>
        </p:nvCxnSpPr>
        <p:spPr>
          <a:xfrm>
            <a:off x="3804443" y="3630222"/>
            <a:ext cx="26421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650B344-4474-4380-8A6E-487774BE1062}"/>
              </a:ext>
            </a:extLst>
          </p:cNvPr>
          <p:cNvCxnSpPr>
            <a:cxnSpLocks/>
          </p:cNvCxnSpPr>
          <p:nvPr/>
        </p:nvCxnSpPr>
        <p:spPr>
          <a:xfrm>
            <a:off x="3804443" y="3789969"/>
            <a:ext cx="26421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DBCE56E-3310-4D27-B3D3-638134D36314}"/>
              </a:ext>
            </a:extLst>
          </p:cNvPr>
          <p:cNvCxnSpPr>
            <a:cxnSpLocks/>
          </p:cNvCxnSpPr>
          <p:nvPr/>
        </p:nvCxnSpPr>
        <p:spPr>
          <a:xfrm>
            <a:off x="3804443" y="3949715"/>
            <a:ext cx="26421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 descr="https://libapps.s3.amazonaws.com/accounts/84497/images/M_Logo_No_Text_Transparent.png">
            <a:extLst>
              <a:ext uri="{FF2B5EF4-FFF2-40B4-BE49-F238E27FC236}">
                <a16:creationId xmlns:a16="http://schemas.microsoft.com/office/drawing/2014/main" id="{46AE93B3-D8BA-4731-8CE6-405000B501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"/>
          <a:stretch/>
        </p:blipFill>
        <p:spPr bwMode="auto">
          <a:xfrm>
            <a:off x="1076011" y="2329477"/>
            <a:ext cx="2429162" cy="1398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BB3CCB4-3C9D-41FC-A0F5-F2C61A88EB6C}"/>
              </a:ext>
            </a:extLst>
          </p:cNvPr>
          <p:cNvSpPr txBox="1"/>
          <p:nvPr/>
        </p:nvSpPr>
        <p:spPr>
          <a:xfrm>
            <a:off x="3505173" y="2709247"/>
            <a:ext cx="5548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/>
                </a:solidFill>
              </a:rPr>
              <a:t>efford Lab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1D9CDE5-F3AD-4698-9ADD-09699695C22F}"/>
              </a:ext>
            </a:extLst>
          </p:cNvPr>
          <p:cNvCxnSpPr>
            <a:cxnSpLocks/>
          </p:cNvCxnSpPr>
          <p:nvPr/>
        </p:nvCxnSpPr>
        <p:spPr>
          <a:xfrm>
            <a:off x="3924831" y="3217715"/>
            <a:ext cx="0" cy="495393"/>
          </a:xfrm>
          <a:prstGeom prst="line">
            <a:avLst/>
          </a:prstGeom>
          <a:ln w="920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0196CE5-23C0-4959-87CA-A728CDF71640}"/>
              </a:ext>
            </a:extLst>
          </p:cNvPr>
          <p:cNvCxnSpPr>
            <a:cxnSpLocks/>
          </p:cNvCxnSpPr>
          <p:nvPr/>
        </p:nvCxnSpPr>
        <p:spPr>
          <a:xfrm>
            <a:off x="4151865" y="3198228"/>
            <a:ext cx="0" cy="1514742"/>
          </a:xfrm>
          <a:prstGeom prst="line">
            <a:avLst/>
          </a:prstGeom>
          <a:ln w="920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66965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BC83E-75FD-4B22-8908-9C3CDB14B7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4884" y="2072088"/>
            <a:ext cx="5389582" cy="4425916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Right and left arm DNA cassettes successfully integrated into Ch. XVI.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Select for recombination of cassettes in Ch. XVI to circularize.</a:t>
            </a:r>
          </a:p>
          <a:p>
            <a:pPr lvl="3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Liquid cultures plated on -</a:t>
            </a:r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ura</a:t>
            </a:r>
            <a:endParaRPr 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CRISPR transformation of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pCAS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-URA plasmid into competent candidate cells</a:t>
            </a:r>
          </a:p>
          <a:p>
            <a:pPr marL="0" indent="0">
              <a:buClr>
                <a:schemeClr val="tx1"/>
              </a:buClr>
              <a:buNone/>
            </a:pP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0004D28-C303-46A0-88A3-5BFBAFF1D4AC}"/>
              </a:ext>
            </a:extLst>
          </p:cNvPr>
          <p:cNvSpPr txBox="1">
            <a:spLocks/>
          </p:cNvSpPr>
          <p:nvPr/>
        </p:nvSpPr>
        <p:spPr>
          <a:xfrm>
            <a:off x="1233239" y="485015"/>
            <a:ext cx="9725522" cy="1217662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CONCLUSION AND FUTURE GOALS FOR CH. XVI IN </a:t>
            </a:r>
            <a:r>
              <a:rPr lang="en-US" sz="3200" b="1" i="1" dirty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S.</a:t>
            </a:r>
            <a:r>
              <a:rPr lang="en-US" sz="3200" b="1" dirty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cerevisiae</a:t>
            </a:r>
            <a:endParaRPr lang="en-US" sz="3200" b="1" dirty="0">
              <a:solidFill>
                <a:schemeClr val="tx2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B29A6F-477F-4178-8B89-F5DEE90C7B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464" b="66367"/>
          <a:stretch/>
        </p:blipFill>
        <p:spPr>
          <a:xfrm>
            <a:off x="5985075" y="3150686"/>
            <a:ext cx="6752487" cy="7621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4F4CBCB-6E30-4ECA-8A95-A1A8ADF3F4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9736" y="3889716"/>
            <a:ext cx="399564" cy="6886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D7CA4B-CAD9-48DB-ABFE-09BB3A60D0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9713" y="3849647"/>
            <a:ext cx="399564" cy="6886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1AE03F7-051A-4CEC-B461-1B28622E73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809" t="33091" b="36302"/>
          <a:stretch/>
        </p:blipFill>
        <p:spPr>
          <a:xfrm>
            <a:off x="7582985" y="4737618"/>
            <a:ext cx="3375776" cy="1730078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41AC407-4ACA-43DA-8590-85CD48F8616D}"/>
              </a:ext>
            </a:extLst>
          </p:cNvPr>
          <p:cNvCxnSpPr>
            <a:cxnSpLocks/>
          </p:cNvCxnSpPr>
          <p:nvPr/>
        </p:nvCxnSpPr>
        <p:spPr>
          <a:xfrm>
            <a:off x="9355166" y="3782212"/>
            <a:ext cx="1" cy="955406"/>
          </a:xfrm>
          <a:prstGeom prst="straightConnector1">
            <a:avLst/>
          </a:prstGeom>
          <a:ln w="76200">
            <a:solidFill>
              <a:schemeClr val="tx2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D8AF9140-01E6-4DB8-8441-085F5D33F0DB}"/>
              </a:ext>
            </a:extLst>
          </p:cNvPr>
          <p:cNvSpPr txBox="1"/>
          <p:nvPr/>
        </p:nvSpPr>
        <p:spPr>
          <a:xfrm>
            <a:off x="7432751" y="2072088"/>
            <a:ext cx="38571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pCAS-URA3 plasmid:</a:t>
            </a:r>
          </a:p>
          <a:p>
            <a:pPr algn="ctr"/>
            <a:r>
              <a:rPr lang="en-US" sz="2000" b="1" dirty="0">
                <a:solidFill>
                  <a:schemeClr val="tx2"/>
                </a:solidFill>
              </a:rPr>
              <a:t>gRNA</a:t>
            </a:r>
          </a:p>
          <a:p>
            <a:pPr algn="ctr"/>
            <a:r>
              <a:rPr lang="en-US" sz="2000" b="1" dirty="0">
                <a:solidFill>
                  <a:schemeClr val="tx2"/>
                </a:solidFill>
              </a:rPr>
              <a:t>(complementary to URA3)</a:t>
            </a:r>
          </a:p>
        </p:txBody>
      </p:sp>
    </p:spTree>
    <p:extLst>
      <p:ext uri="{BB962C8B-B14F-4D97-AF65-F5344CB8AC3E}">
        <p14:creationId xmlns:p14="http://schemas.microsoft.com/office/powerpoint/2010/main" val="896822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33E544-3493-4D0B-A4F7-A76973E66F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0000" y="1422401"/>
            <a:ext cx="9635067" cy="4207932"/>
          </a:xfrm>
        </p:spPr>
        <p:txBody>
          <a:bodyPr>
            <a:normAutofit fontScale="92500" lnSpcReduction="10000"/>
          </a:bodyPr>
          <a:lstStyle/>
          <a:p>
            <a:pPr>
              <a:buClrTx/>
            </a:pPr>
            <a:r>
              <a:rPr lang="en-US" sz="36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Acknowledgements: </a:t>
            </a:r>
          </a:p>
          <a:p>
            <a:pPr marL="457200" indent="-457200">
              <a:buClrTx/>
              <a:buFont typeface="Wingdings" panose="05000000000000000000" pitchFamily="2" charset="2"/>
              <a:buChar char="§"/>
            </a:pPr>
            <a:endParaRPr lang="en-US" sz="2800" b="1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457200" indent="-457200" algn="l">
              <a:buClrTx/>
              <a:buFont typeface="Wingdings" panose="05000000000000000000" pitchFamily="2" charset="2"/>
              <a:buChar char="§"/>
            </a:pPr>
            <a:r>
              <a:rPr lang="en-US" sz="2400" dirty="0">
                <a:latin typeface="Arial Black" panose="020B0A04020102020204" pitchFamily="34" charset="0"/>
                <a:cs typeface="Times New Roman" panose="02020603050405020304" pitchFamily="18" charset="0"/>
              </a:rPr>
              <a:t>This work was supported by a KBRIN </a:t>
            </a:r>
            <a:r>
              <a:rPr lang="en-US" sz="2400" dirty="0" err="1">
                <a:latin typeface="Arial Black" panose="020B0A04020102020204" pitchFamily="34" charset="0"/>
                <a:cs typeface="Times New Roman" panose="02020603050405020304" pitchFamily="18" charset="0"/>
              </a:rPr>
              <a:t>IDeA</a:t>
            </a:r>
            <a:r>
              <a:rPr lang="en-US" sz="2400" dirty="0">
                <a:latin typeface="Arial Black" panose="020B0A04020102020204" pitchFamily="34" charset="0"/>
                <a:cs typeface="Times New Roman" panose="02020603050405020304" pitchFamily="18" charset="0"/>
              </a:rPr>
              <a:t> award to Dr. Melissa </a:t>
            </a:r>
            <a:r>
              <a:rPr lang="en-US" sz="2400" dirty="0" err="1">
                <a:latin typeface="Arial Black" panose="020B0A04020102020204" pitchFamily="34" charset="0"/>
                <a:cs typeface="Times New Roman" panose="02020603050405020304" pitchFamily="18" charset="0"/>
              </a:rPr>
              <a:t>Mefford</a:t>
            </a:r>
            <a:r>
              <a:rPr lang="en-US" sz="2400" dirty="0">
                <a:latin typeface="Arial Black" panose="020B0A04020102020204" pitchFamily="34" charset="0"/>
                <a:cs typeface="Times New Roman" panose="02020603050405020304" pitchFamily="18" charset="0"/>
              </a:rPr>
              <a:t> (NIGMS grant 8P20GM103436-14) and start-up funds from Morehead State University.</a:t>
            </a:r>
          </a:p>
          <a:p>
            <a:pPr marL="457200" indent="-457200" algn="l">
              <a:buClrTx/>
              <a:buFont typeface="Wingdings" panose="05000000000000000000" pitchFamily="2" charset="2"/>
              <a:buChar char="§"/>
            </a:pPr>
            <a:r>
              <a:rPr lang="en-US" sz="2400" dirty="0" err="1">
                <a:latin typeface="Arial Black" panose="020B0A04020102020204" pitchFamily="34" charset="0"/>
                <a:cs typeface="Times New Roman" panose="02020603050405020304" pitchFamily="18" charset="0"/>
              </a:rPr>
              <a:t>Mefford</a:t>
            </a:r>
            <a:r>
              <a:rPr lang="en-US" sz="2400" dirty="0">
                <a:latin typeface="Arial Black" panose="020B0A04020102020204" pitchFamily="34" charset="0"/>
                <a:cs typeface="Times New Roman" panose="02020603050405020304" pitchFamily="18" charset="0"/>
              </a:rPr>
              <a:t> Lab at MSU:</a:t>
            </a:r>
          </a:p>
          <a:p>
            <a:pPr marL="914400" lvl="1" indent="-457200" algn="l">
              <a:buClrTx/>
              <a:buFont typeface="Wingdings" panose="05000000000000000000" pitchFamily="2" charset="2"/>
              <a:buChar char="§"/>
            </a:pPr>
            <a:r>
              <a:rPr lang="en-US" sz="2400" dirty="0">
                <a:latin typeface="Arial Black" panose="020B0A04020102020204" pitchFamily="34" charset="0"/>
                <a:cs typeface="Times New Roman" panose="02020603050405020304" pitchFamily="18" charset="0"/>
              </a:rPr>
              <a:t>Dr. Melissa </a:t>
            </a:r>
            <a:r>
              <a:rPr lang="en-US" sz="2400" dirty="0" err="1">
                <a:latin typeface="Arial Black" panose="020B0A04020102020204" pitchFamily="34" charset="0"/>
                <a:cs typeface="Times New Roman" panose="02020603050405020304" pitchFamily="18" charset="0"/>
              </a:rPr>
              <a:t>Mefford</a:t>
            </a:r>
            <a:endParaRPr lang="en-US" sz="2400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en-US" sz="2400" dirty="0">
                <a:latin typeface="Arial Black" panose="020B0A04020102020204" pitchFamily="34" charset="0"/>
                <a:cs typeface="Times New Roman" panose="02020603050405020304" pitchFamily="18" charset="0"/>
              </a:rPr>
              <a:t>Brianna Haynes(Ch. I), Ethan Chandler(Ch. XI) , </a:t>
            </a:r>
            <a:r>
              <a:rPr lang="en-US" sz="2400" dirty="0">
                <a:latin typeface="Arial Black" panose="020B0A04020102020204" pitchFamily="34" charset="0"/>
              </a:rPr>
              <a:t>Keenan Conley, Madison Frazier, </a:t>
            </a:r>
            <a:r>
              <a:rPr lang="en-US" sz="2400" dirty="0">
                <a:latin typeface="Arial Black" panose="020B0A04020102020204" pitchFamily="34" charset="0"/>
                <a:cs typeface="Times New Roman" panose="02020603050405020304" pitchFamily="18" charset="0"/>
              </a:rPr>
              <a:t>Christopher Brown(Ch. I &amp; III), Blake Hoover(Ch. IV), </a:t>
            </a:r>
            <a:r>
              <a:rPr lang="en-US" sz="2400" dirty="0" err="1">
                <a:latin typeface="Arial Black" panose="020B0A04020102020204" pitchFamily="34" charset="0"/>
                <a:cs typeface="Times New Roman" panose="02020603050405020304" pitchFamily="18" charset="0"/>
              </a:rPr>
              <a:t>Chisom</a:t>
            </a:r>
            <a:r>
              <a:rPr lang="en-US" sz="2400" dirty="0"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Arial Black" panose="020B0A04020102020204" pitchFamily="34" charset="0"/>
              </a:rPr>
              <a:t>Iloegbunam</a:t>
            </a:r>
            <a:r>
              <a:rPr lang="en-US" sz="2400" dirty="0">
                <a:latin typeface="Arial Black" panose="020B0A04020102020204" pitchFamily="34" charset="0"/>
              </a:rPr>
              <a:t> (Ch. VIII), and Jose Childers</a:t>
            </a:r>
          </a:p>
          <a:p>
            <a:pPr lvl="1" algn="l">
              <a:buClrTx/>
            </a:pPr>
            <a:endParaRPr lang="en-US" sz="2400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B22C441-FA16-49BE-99B9-4D49467E79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5239" y="441493"/>
            <a:ext cx="2219655" cy="980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185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9CA1ED-B3B1-46DF-9551-F5A830ED8435}"/>
              </a:ext>
            </a:extLst>
          </p:cNvPr>
          <p:cNvSpPr txBox="1">
            <a:spLocks/>
          </p:cNvSpPr>
          <p:nvPr/>
        </p:nvSpPr>
        <p:spPr>
          <a:xfrm>
            <a:off x="3688960" y="1205658"/>
            <a:ext cx="5557028" cy="697292"/>
          </a:xfrm>
          <a:prstGeom prst="rect">
            <a:avLst/>
          </a:prstGeom>
          <a:noFill/>
          <a:ln w="57150" cap="flat" cmpd="sng" algn="ctr">
            <a:noFill/>
            <a:prstDash val="solid"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500" b="1" dirty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QUESTIONS?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75E9A79-2927-4667-B78D-6D746E449AE2}"/>
              </a:ext>
            </a:extLst>
          </p:cNvPr>
          <p:cNvGrpSpPr/>
          <p:nvPr/>
        </p:nvGrpSpPr>
        <p:grpSpPr>
          <a:xfrm>
            <a:off x="1424100" y="2459421"/>
            <a:ext cx="3247063" cy="3267605"/>
            <a:chOff x="162858" y="2393576"/>
            <a:chExt cx="2956860" cy="294490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9E2F167-B5B7-45BA-B75E-E0C09A755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2858" y="3193029"/>
              <a:ext cx="2956859" cy="2144006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A92E752-C12E-4048-A255-8DB456267DF4}"/>
                </a:ext>
              </a:extLst>
            </p:cNvPr>
            <p:cNvSpPr/>
            <p:nvPr/>
          </p:nvSpPr>
          <p:spPr>
            <a:xfrm>
              <a:off x="162859" y="2393576"/>
              <a:ext cx="2956859" cy="294490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4A8F1C7B-464B-4FD0-967B-9F8BEF3EE393}"/>
                </a:ext>
              </a:extLst>
            </p:cNvPr>
            <p:cNvCxnSpPr/>
            <p:nvPr/>
          </p:nvCxnSpPr>
          <p:spPr>
            <a:xfrm>
              <a:off x="162859" y="3194474"/>
              <a:ext cx="295685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3D0A75B-A5A3-4CE6-89C2-50F20DA9AED5}"/>
                </a:ext>
              </a:extLst>
            </p:cNvPr>
            <p:cNvSpPr txBox="1"/>
            <p:nvPr/>
          </p:nvSpPr>
          <p:spPr>
            <a:xfrm>
              <a:off x="488271" y="2445794"/>
              <a:ext cx="23228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Arial"/>
                  <a:cs typeface="Arial"/>
                </a:rPr>
                <a:t>16 strains with one circular chromosome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AD757AA-CA18-4F0E-9195-0C5644D72A29}"/>
              </a:ext>
            </a:extLst>
          </p:cNvPr>
          <p:cNvGrpSpPr/>
          <p:nvPr/>
        </p:nvGrpSpPr>
        <p:grpSpPr>
          <a:xfrm>
            <a:off x="4832024" y="2459421"/>
            <a:ext cx="3159442" cy="3267605"/>
            <a:chOff x="3241342" y="2393576"/>
            <a:chExt cx="2877070" cy="294490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8D4CD76-7F7C-4677-A1B7-D5D76BAF93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49950" y="3193029"/>
              <a:ext cx="2868461" cy="2144007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FC57C5D-A9FE-42DE-AA30-0D4B28972309}"/>
                </a:ext>
              </a:extLst>
            </p:cNvPr>
            <p:cNvSpPr/>
            <p:nvPr/>
          </p:nvSpPr>
          <p:spPr>
            <a:xfrm>
              <a:off x="3249951" y="2393576"/>
              <a:ext cx="2868461" cy="294490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95B05BC-B611-49B2-9862-2DF268663F5A}"/>
                </a:ext>
              </a:extLst>
            </p:cNvPr>
            <p:cNvCxnSpPr/>
            <p:nvPr/>
          </p:nvCxnSpPr>
          <p:spPr>
            <a:xfrm>
              <a:off x="3249951" y="3193030"/>
              <a:ext cx="2868461" cy="144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E965908-674A-4200-A838-E98C374150CB}"/>
                </a:ext>
              </a:extLst>
            </p:cNvPr>
            <p:cNvSpPr txBox="1"/>
            <p:nvPr/>
          </p:nvSpPr>
          <p:spPr>
            <a:xfrm>
              <a:off x="3241342" y="2445794"/>
              <a:ext cx="287706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Arial"/>
                  <a:cs typeface="Arial"/>
                </a:rPr>
                <a:t>Strain with all but one circular chromosome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735FD47-42CC-4581-BBDB-BC13AAFFFBFA}"/>
              </a:ext>
            </a:extLst>
          </p:cNvPr>
          <p:cNvGrpSpPr/>
          <p:nvPr/>
        </p:nvGrpSpPr>
        <p:grpSpPr>
          <a:xfrm>
            <a:off x="8081708" y="2459421"/>
            <a:ext cx="3174870" cy="3267605"/>
            <a:chOff x="6172199" y="2393576"/>
            <a:chExt cx="2891119" cy="2944906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ABD5438-4472-46E4-809F-550A734062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68424" y="3193030"/>
              <a:ext cx="2712717" cy="2145451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3D0B683-ED09-4672-B8CA-A6B6CAB02160}"/>
                </a:ext>
              </a:extLst>
            </p:cNvPr>
            <p:cNvSpPr/>
            <p:nvPr/>
          </p:nvSpPr>
          <p:spPr>
            <a:xfrm>
              <a:off x="6240036" y="2393576"/>
              <a:ext cx="2741105" cy="294490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C5CCB96B-2498-495F-AC91-7CA9F66EE4BC}"/>
                </a:ext>
              </a:extLst>
            </p:cNvPr>
            <p:cNvCxnSpPr/>
            <p:nvPr/>
          </p:nvCxnSpPr>
          <p:spPr>
            <a:xfrm>
              <a:off x="6240036" y="3178368"/>
              <a:ext cx="2741105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2F56DAD-3261-417C-A8FB-ECC238567199}"/>
                </a:ext>
              </a:extLst>
            </p:cNvPr>
            <p:cNvSpPr txBox="1"/>
            <p:nvPr/>
          </p:nvSpPr>
          <p:spPr>
            <a:xfrm>
              <a:off x="6172199" y="2445794"/>
              <a:ext cx="28911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Arial"/>
                  <a:cs typeface="Arial"/>
                </a:rPr>
                <a:t>Strain with all 16 chromosomes circularized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96520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F8240C3-AA7A-4675-B08A-687C8BF5D5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98FE5FF-6839-4B2B-BA4F-78C87E8EDE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17E82A2-6E5A-4DC5-921D-8ABC19E53E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A4D097F-1EBD-4F00-987C-BE853D7122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0273" y="1123527"/>
            <a:ext cx="6351448" cy="46048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B97FD79-7F6F-4625-9232-ACDAAEDF2BCB}"/>
              </a:ext>
            </a:extLst>
          </p:cNvPr>
          <p:cNvSpPr/>
          <p:nvPr/>
        </p:nvSpPr>
        <p:spPr>
          <a:xfrm>
            <a:off x="778462" y="815750"/>
            <a:ext cx="23807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anose="020B0A04020102020204" pitchFamily="34" charset="0"/>
                <a:cs typeface="Times New Roman" panose="02020603050405020304" pitchFamily="18" charset="0"/>
              </a:rPr>
              <a:t>Brianna Haynes(Ch. I) </a:t>
            </a:r>
            <a:endParaRPr lang="en-US" sz="1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166537-5A62-4380-881B-ACBFC1CAAC81}"/>
              </a:ext>
            </a:extLst>
          </p:cNvPr>
          <p:cNvSpPr/>
          <p:nvPr/>
        </p:nvSpPr>
        <p:spPr>
          <a:xfrm>
            <a:off x="6298818" y="5224230"/>
            <a:ext cx="24833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anose="020B0A04020102020204" pitchFamily="34" charset="0"/>
                <a:cs typeface="Times New Roman" panose="02020603050405020304" pitchFamily="18" charset="0"/>
              </a:rPr>
              <a:t>Ethan Chandler(Ch. XI) </a:t>
            </a:r>
            <a:endParaRPr lang="en-US" sz="1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80090D-9285-4EEC-8B6E-448283C88A4D}"/>
              </a:ext>
            </a:extLst>
          </p:cNvPr>
          <p:cNvSpPr/>
          <p:nvPr/>
        </p:nvSpPr>
        <p:spPr>
          <a:xfrm>
            <a:off x="974847" y="4915505"/>
            <a:ext cx="32219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anose="020B0A04020102020204" pitchFamily="34" charset="0"/>
                <a:cs typeface="Times New Roman" panose="02020603050405020304" pitchFamily="18" charset="0"/>
              </a:rPr>
              <a:t>Christopher Brown(Ch. I &amp; III), </a:t>
            </a:r>
            <a:endParaRPr lang="en-US" sz="1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C824C7-FAA7-41DE-966F-35A6364E919B}"/>
              </a:ext>
            </a:extLst>
          </p:cNvPr>
          <p:cNvSpPr/>
          <p:nvPr/>
        </p:nvSpPr>
        <p:spPr>
          <a:xfrm>
            <a:off x="3876548" y="658392"/>
            <a:ext cx="22147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anose="020B0A04020102020204" pitchFamily="34" charset="0"/>
                <a:cs typeface="Times New Roman" panose="02020603050405020304" pitchFamily="18" charset="0"/>
              </a:rPr>
              <a:t>Blake Hoover(Ch. IV)</a:t>
            </a:r>
            <a:endParaRPr lang="en-US" sz="14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CBDD75D-BB52-4023-BF89-5354193AFB6D}"/>
              </a:ext>
            </a:extLst>
          </p:cNvPr>
          <p:cNvSpPr/>
          <p:nvPr/>
        </p:nvSpPr>
        <p:spPr>
          <a:xfrm>
            <a:off x="4371417" y="5656142"/>
            <a:ext cx="30569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>
                <a:latin typeface="Arial Black" panose="020B0A04020102020204" pitchFamily="34" charset="0"/>
                <a:cs typeface="Times New Roman" panose="02020603050405020304" pitchFamily="18" charset="0"/>
              </a:rPr>
              <a:t>Chisom</a:t>
            </a:r>
            <a:r>
              <a:rPr lang="en-US" sz="1400" dirty="0"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Arial Black" panose="020B0A04020102020204" pitchFamily="34" charset="0"/>
              </a:rPr>
              <a:t>Iloegbunam</a:t>
            </a:r>
            <a:r>
              <a:rPr lang="en-US" sz="1400" dirty="0">
                <a:latin typeface="Arial Black" panose="020B0A04020102020204" pitchFamily="34" charset="0"/>
              </a:rPr>
              <a:t> (Ch. VIII)</a:t>
            </a:r>
            <a:endParaRPr lang="en-US" sz="1400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A7FEF15-0B63-450F-8226-881843A527BE}"/>
              </a:ext>
            </a:extLst>
          </p:cNvPr>
          <p:cNvCxnSpPr>
            <a:cxnSpLocks/>
          </p:cNvCxnSpPr>
          <p:nvPr/>
        </p:nvCxnSpPr>
        <p:spPr>
          <a:xfrm>
            <a:off x="2251393" y="1123527"/>
            <a:ext cx="713962" cy="66508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55FA69C-1E98-436D-8709-1E803C5E0A2C}"/>
              </a:ext>
            </a:extLst>
          </p:cNvPr>
          <p:cNvCxnSpPr>
            <a:cxnSpLocks/>
          </p:cNvCxnSpPr>
          <p:nvPr/>
        </p:nvCxnSpPr>
        <p:spPr>
          <a:xfrm flipH="1" flipV="1">
            <a:off x="3159242" y="2287939"/>
            <a:ext cx="130459" cy="267367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68A73A3-CF21-4CCB-A282-781E23095AE6}"/>
              </a:ext>
            </a:extLst>
          </p:cNvPr>
          <p:cNvCxnSpPr>
            <a:cxnSpLocks/>
          </p:cNvCxnSpPr>
          <p:nvPr/>
        </p:nvCxnSpPr>
        <p:spPr>
          <a:xfrm flipV="1">
            <a:off x="3766712" y="2375729"/>
            <a:ext cx="219673" cy="253977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C11CB8B-628B-4B95-9500-BE546C99F8AB}"/>
              </a:ext>
            </a:extLst>
          </p:cNvPr>
          <p:cNvCxnSpPr>
            <a:cxnSpLocks/>
          </p:cNvCxnSpPr>
          <p:nvPr/>
        </p:nvCxnSpPr>
        <p:spPr>
          <a:xfrm flipH="1" flipV="1">
            <a:off x="6999234" y="3362430"/>
            <a:ext cx="245628" cy="191870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470A4D3-C927-4867-B242-3626BFE97EE5}"/>
              </a:ext>
            </a:extLst>
          </p:cNvPr>
          <p:cNvCxnSpPr>
            <a:cxnSpLocks/>
          </p:cNvCxnSpPr>
          <p:nvPr/>
        </p:nvCxnSpPr>
        <p:spPr>
          <a:xfrm flipH="1">
            <a:off x="4438287" y="960121"/>
            <a:ext cx="193886" cy="30050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9D22685-B2F5-469C-9042-B9EBC14AD363}"/>
              </a:ext>
            </a:extLst>
          </p:cNvPr>
          <p:cNvCxnSpPr>
            <a:cxnSpLocks/>
          </p:cNvCxnSpPr>
          <p:nvPr/>
        </p:nvCxnSpPr>
        <p:spPr>
          <a:xfrm flipH="1" flipV="1">
            <a:off x="5830697" y="3104942"/>
            <a:ext cx="350302" cy="25512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5797F015-2E92-4F43-AD91-A619F06CBF69}"/>
              </a:ext>
            </a:extLst>
          </p:cNvPr>
          <p:cNvSpPr/>
          <p:nvPr/>
        </p:nvSpPr>
        <p:spPr>
          <a:xfrm>
            <a:off x="8664020" y="4720133"/>
            <a:ext cx="28518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anose="020B0A04020102020204" pitchFamily="34" charset="0"/>
                <a:cs typeface="Times New Roman" panose="02020603050405020304" pitchFamily="18" charset="0"/>
              </a:rPr>
              <a:t>Nadia Richardson(Ch. XVI) </a:t>
            </a:r>
            <a:endParaRPr lang="en-US" sz="1400" dirty="0"/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E54846FD-8DCB-4CD7-A7EF-BE5A5866D10C}"/>
              </a:ext>
            </a:extLst>
          </p:cNvPr>
          <p:cNvCxnSpPr>
            <a:cxnSpLocks/>
          </p:cNvCxnSpPr>
          <p:nvPr/>
        </p:nvCxnSpPr>
        <p:spPr>
          <a:xfrm flipH="1" flipV="1">
            <a:off x="9091423" y="2642717"/>
            <a:ext cx="1238282" cy="207741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23B49F61-021E-4202-AF8C-8A5EFF426E6F}"/>
              </a:ext>
            </a:extLst>
          </p:cNvPr>
          <p:cNvSpPr/>
          <p:nvPr/>
        </p:nvSpPr>
        <p:spPr>
          <a:xfrm>
            <a:off x="7463760" y="757930"/>
            <a:ext cx="40847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S. cerevisiae </a:t>
            </a:r>
            <a:r>
              <a:rPr lang="en-US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chromosome comparison </a:t>
            </a:r>
            <a:endParaRPr lang="en-US" sz="1600" u="sng" dirty="0"/>
          </a:p>
        </p:txBody>
      </p:sp>
    </p:spTree>
    <p:extLst>
      <p:ext uri="{BB962C8B-B14F-4D97-AF65-F5344CB8AC3E}">
        <p14:creationId xmlns:p14="http://schemas.microsoft.com/office/powerpoint/2010/main" val="2848481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FED4B-521C-457E-B429-0EBDEFB97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2040" y="529675"/>
            <a:ext cx="9612087" cy="1375833"/>
          </a:xfr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BACKGROUND: CHROMOSOMAL DNA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920647-5D85-46B2-9F6A-0088E20E4253}"/>
              </a:ext>
            </a:extLst>
          </p:cNvPr>
          <p:cNvSpPr txBox="1"/>
          <p:nvPr/>
        </p:nvSpPr>
        <p:spPr>
          <a:xfrm>
            <a:off x="1699380" y="2392252"/>
            <a:ext cx="33636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>
                <a:latin typeface="Arial" panose="020B0604020202020204" pitchFamily="34" charset="0"/>
                <a:cs typeface="Arial" panose="020B0604020202020204" pitchFamily="34" charset="0"/>
              </a:rPr>
              <a:t>Prokaryotic Chromosomes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E91BB9-B3EC-4BF1-8544-9684FF8A7140}"/>
              </a:ext>
            </a:extLst>
          </p:cNvPr>
          <p:cNvSpPr txBox="1"/>
          <p:nvPr/>
        </p:nvSpPr>
        <p:spPr>
          <a:xfrm>
            <a:off x="7128936" y="2392252"/>
            <a:ext cx="33636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>
                <a:latin typeface="Arial" panose="020B0604020202020204" pitchFamily="34" charset="0"/>
                <a:cs typeface="Arial" panose="020B0604020202020204" pitchFamily="34" charset="0"/>
              </a:rPr>
              <a:t>Eukaryotic Chromosomes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859F4C-D7AB-427C-BF40-35FB7C285511}"/>
              </a:ext>
            </a:extLst>
          </p:cNvPr>
          <p:cNvSpPr txBox="1"/>
          <p:nvPr/>
        </p:nvSpPr>
        <p:spPr>
          <a:xfrm>
            <a:off x="1360713" y="3956214"/>
            <a:ext cx="46699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Circular chromosomes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Lack of telomeres and telomerase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472433-B001-4310-A129-E9FB03E35B8C}"/>
              </a:ext>
            </a:extLst>
          </p:cNvPr>
          <p:cNvSpPr txBox="1"/>
          <p:nvPr/>
        </p:nvSpPr>
        <p:spPr>
          <a:xfrm>
            <a:off x="6814459" y="3956214"/>
            <a:ext cx="4669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Linear chromosomes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Telomeres and telomerase</a:t>
            </a:r>
          </a:p>
        </p:txBody>
      </p:sp>
      <p:sp>
        <p:nvSpPr>
          <p:cNvPr id="7" name="Rectangle 6"/>
          <p:cNvSpPr/>
          <p:nvPr/>
        </p:nvSpPr>
        <p:spPr>
          <a:xfrm flipH="1">
            <a:off x="6030684" y="2661557"/>
            <a:ext cx="130634" cy="286431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Curved Up 7">
            <a:extLst>
              <a:ext uri="{FF2B5EF4-FFF2-40B4-BE49-F238E27FC236}">
                <a16:creationId xmlns:a16="http://schemas.microsoft.com/office/drawing/2014/main" id="{D2E97077-B925-4C27-A156-7D3B439A1B24}"/>
              </a:ext>
            </a:extLst>
          </p:cNvPr>
          <p:cNvSpPr/>
          <p:nvPr/>
        </p:nvSpPr>
        <p:spPr>
          <a:xfrm>
            <a:off x="3680584" y="5525874"/>
            <a:ext cx="4961467" cy="1128926"/>
          </a:xfrm>
          <a:prstGeom prst="curvedUp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037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FED4B-521C-457E-B429-0EBDEFB97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1810" y="374081"/>
            <a:ext cx="10148380" cy="1156982"/>
          </a:xfrm>
          <a:ln/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BACKGROUND: TELOMERES AND TELOMERASE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04065C-EF53-4CE3-B81C-7B46D798EF22}"/>
              </a:ext>
            </a:extLst>
          </p:cNvPr>
          <p:cNvSpPr txBox="1">
            <a:spLocks/>
          </p:cNvSpPr>
          <p:nvPr/>
        </p:nvSpPr>
        <p:spPr>
          <a:xfrm>
            <a:off x="402209" y="1978014"/>
            <a:ext cx="6818398" cy="1783593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Telomeres are regions of repetitive DNA at the ends of linear eukaryotic chromosomes.</a:t>
            </a:r>
          </a:p>
          <a:p>
            <a:pPr lvl="2">
              <a:buClrTx/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Cannot be fully copied by the DNA replication machinery.</a:t>
            </a:r>
          </a:p>
          <a:p>
            <a:pPr lvl="2">
              <a:buClrTx/>
              <a:buFont typeface="Wingdings" panose="05000000000000000000" pitchFamily="2" charset="2"/>
              <a:buChar char="§"/>
            </a:pPr>
            <a:endParaRPr lang="en-US" sz="28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26811DE-7BF5-4E2D-90BE-EBB23B829894}"/>
              </a:ext>
            </a:extLst>
          </p:cNvPr>
          <p:cNvSpPr/>
          <p:nvPr/>
        </p:nvSpPr>
        <p:spPr>
          <a:xfrm>
            <a:off x="-478221" y="3720632"/>
            <a:ext cx="65742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0" lvl="2" indent="-457200">
              <a:buClrTx/>
              <a:buFont typeface="Wingdings" panose="05000000000000000000" pitchFamily="2" charset="2"/>
              <a:buChar char="§"/>
            </a:pPr>
            <a:r>
              <a:rPr lang="en-US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Telomerase is an enzyme that helps with end-replication problem.</a:t>
            </a:r>
          </a:p>
        </p:txBody>
      </p:sp>
      <p:pic>
        <p:nvPicPr>
          <p:cNvPr id="5" name="Picture 4" descr="telase solve the ERP orange.ai">
            <a:extLst>
              <a:ext uri="{FF2B5EF4-FFF2-40B4-BE49-F238E27FC236}">
                <a16:creationId xmlns:a16="http://schemas.microsoft.com/office/drawing/2014/main" id="{AE392A74-7829-4447-8089-FFD9F32CBED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5370" r="15657" b="21482"/>
          <a:stretch>
            <a:fillRect/>
          </a:stretch>
        </p:blipFill>
        <p:spPr>
          <a:xfrm>
            <a:off x="4308795" y="5026238"/>
            <a:ext cx="7986459" cy="1693735"/>
          </a:xfrm>
          <a:prstGeom prst="rect">
            <a:avLst/>
          </a:prstGeom>
        </p:spPr>
      </p:pic>
      <p:pic>
        <p:nvPicPr>
          <p:cNvPr id="6" name="Picture 5" descr="telase solve the ERP orange.ai">
            <a:extLst>
              <a:ext uri="{FF2B5EF4-FFF2-40B4-BE49-F238E27FC236}">
                <a16:creationId xmlns:a16="http://schemas.microsoft.com/office/drawing/2014/main" id="{6BA5F33D-3A1D-B043-AFA0-02ABF975FA7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364" t="31142" r="13224" b="47778"/>
          <a:stretch>
            <a:fillRect/>
          </a:stretch>
        </p:blipFill>
        <p:spPr>
          <a:xfrm>
            <a:off x="5303459" y="3429000"/>
            <a:ext cx="7140788" cy="1542412"/>
          </a:xfrm>
          <a:prstGeom prst="rect">
            <a:avLst/>
          </a:prstGeom>
        </p:spPr>
      </p:pic>
      <p:pic>
        <p:nvPicPr>
          <p:cNvPr id="7" name="Picture 6" descr="telase solve the ERP orange.ai">
            <a:extLst>
              <a:ext uri="{FF2B5EF4-FFF2-40B4-BE49-F238E27FC236}">
                <a16:creationId xmlns:a16="http://schemas.microsoft.com/office/drawing/2014/main" id="{25FEBDF8-C92F-E84F-B3C8-89D2B529B64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3687" t="89444" r="15657"/>
          <a:stretch>
            <a:fillRect/>
          </a:stretch>
        </p:blipFill>
        <p:spPr>
          <a:xfrm>
            <a:off x="7457089" y="2682530"/>
            <a:ext cx="4796658" cy="772343"/>
          </a:xfrm>
          <a:prstGeom prst="rect">
            <a:avLst/>
          </a:prstGeom>
        </p:spPr>
      </p:pic>
      <p:pic>
        <p:nvPicPr>
          <p:cNvPr id="8" name="Picture 7" descr="telase solve the ERP orange.ai">
            <a:extLst>
              <a:ext uri="{FF2B5EF4-FFF2-40B4-BE49-F238E27FC236}">
                <a16:creationId xmlns:a16="http://schemas.microsoft.com/office/drawing/2014/main" id="{6FBA453D-C8AA-491C-BA67-EC441F745EA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542" t="20949" r="14369" b="71481"/>
          <a:stretch/>
        </p:blipFill>
        <p:spPr>
          <a:xfrm>
            <a:off x="7266589" y="2350658"/>
            <a:ext cx="4711700" cy="519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23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FED4B-521C-457E-B429-0EBDEFB97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5932" y="581257"/>
            <a:ext cx="11004331" cy="1188720"/>
          </a:xfrm>
          <a:ln w="57150"/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182880" tIns="182880" rIns="182880" bIns="182880" rtlCol="0" anchor="ctr">
            <a:normAutofit fontScale="90000"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Arial Black" panose="020B0A04020102020204" pitchFamily="34" charset="0"/>
                <a:ea typeface="+mj-ea"/>
                <a:cs typeface="+mj-cs"/>
              </a:rPr>
              <a:t>WHY HAVE LINEAR CHROMOSOMES?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A5F018-74AE-4DC8-93EA-2EC2FA263A2C}"/>
              </a:ext>
            </a:extLst>
          </p:cNvPr>
          <p:cNvSpPr txBox="1">
            <a:spLocks/>
          </p:cNvSpPr>
          <p:nvPr/>
        </p:nvSpPr>
        <p:spPr>
          <a:xfrm>
            <a:off x="601715" y="2210736"/>
            <a:ext cx="11590286" cy="14466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>
              <a:buClrTx/>
              <a:buFont typeface="Wingdings" panose="05000000000000000000" pitchFamily="2" charset="2"/>
              <a:buChar char="§"/>
            </a:pP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Circularizing a linear chromosome will delete the telomeres. </a:t>
            </a:r>
          </a:p>
          <a:p>
            <a:pPr lvl="4">
              <a:buClrTx/>
              <a:buFont typeface="Wingdings" panose="05000000000000000000" pitchFamily="2" charset="2"/>
              <a:buChar char="§"/>
            </a:pP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am attempting to genetically engineer a circularized chromosome (XVI) in </a:t>
            </a:r>
            <a:r>
              <a:rPr lang="en-US" sz="24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Saccharomyces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cerevisiae.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43150" y="4029974"/>
            <a:ext cx="10737388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This will allow us to address the evolution of circular to linear chromosomes.</a:t>
            </a:r>
          </a:p>
          <a:p>
            <a:pPr marL="914400" lvl="1" indent="-4572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Phenotypic changes</a:t>
            </a:r>
          </a:p>
          <a:p>
            <a:pPr marL="914400" lvl="1" indent="-4572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Viability </a:t>
            </a:r>
          </a:p>
          <a:p>
            <a:pPr marL="914400" lvl="1" indent="-4572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Overall fitness</a:t>
            </a:r>
          </a:p>
        </p:txBody>
      </p:sp>
    </p:spTree>
    <p:extLst>
      <p:ext uri="{BB962C8B-B14F-4D97-AF65-F5344CB8AC3E}">
        <p14:creationId xmlns:p14="http://schemas.microsoft.com/office/powerpoint/2010/main" val="325287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FED4B-521C-457E-B429-0EBDEFB97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6329" y="502025"/>
            <a:ext cx="7938609" cy="1021975"/>
          </a:xfr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EXPERIMENTAL APPROACH TO CIRCULARIZE CH. XVI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6A42DF-CAF0-4670-ACCB-ADBDAED645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902" y="1786338"/>
            <a:ext cx="9039310" cy="20546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219D61-D9B9-4771-AAAA-D9A934AF6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287" y="3841020"/>
            <a:ext cx="7724301" cy="28044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6E10CF9-1851-4E3C-ADFE-32A8AA88D35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-1" r="71130" b="78686"/>
          <a:stretch/>
        </p:blipFill>
        <p:spPr>
          <a:xfrm>
            <a:off x="1722170" y="1801614"/>
            <a:ext cx="2310957" cy="3924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FF4D880-EB5A-4E31-B8FB-54C524996F7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-1" r="71130" b="78686"/>
          <a:stretch/>
        </p:blipFill>
        <p:spPr>
          <a:xfrm>
            <a:off x="5217742" y="1801614"/>
            <a:ext cx="2310957" cy="39243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F61ACE8-0A4A-4069-8952-13446A59A980}"/>
              </a:ext>
            </a:extLst>
          </p:cNvPr>
          <p:cNvSpPr txBox="1"/>
          <p:nvPr/>
        </p:nvSpPr>
        <p:spPr>
          <a:xfrm>
            <a:off x="-176039" y="3610187"/>
            <a:ext cx="3796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Ch. XVI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10D1AD-6BF6-4D1D-A8FA-AA76B7405618}"/>
              </a:ext>
            </a:extLst>
          </p:cNvPr>
          <p:cNvSpPr txBox="1"/>
          <p:nvPr/>
        </p:nvSpPr>
        <p:spPr>
          <a:xfrm>
            <a:off x="7351060" y="4428566"/>
            <a:ext cx="4485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right and left arm DNA cassettes into Ch. XVI </a:t>
            </a:r>
          </a:p>
        </p:txBody>
      </p:sp>
    </p:spTree>
    <p:extLst>
      <p:ext uri="{BB962C8B-B14F-4D97-AF65-F5344CB8AC3E}">
        <p14:creationId xmlns:p14="http://schemas.microsoft.com/office/powerpoint/2010/main" val="407036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668AB20-AFE7-4DD9-9F0A-539D5D4D28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809" t="33091" b="36302"/>
          <a:stretch/>
        </p:blipFill>
        <p:spPr>
          <a:xfrm>
            <a:off x="1262435" y="3867286"/>
            <a:ext cx="3772603" cy="19334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97B98F-032E-4FB8-98A4-83641BBFCC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621" r="51118"/>
          <a:stretch/>
        </p:blipFill>
        <p:spPr>
          <a:xfrm>
            <a:off x="1262436" y="596077"/>
            <a:ext cx="3772920" cy="2142126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68979ACE-9BDF-4303-BA40-428FAA65E6CB}"/>
              </a:ext>
            </a:extLst>
          </p:cNvPr>
          <p:cNvCxnSpPr>
            <a:cxnSpLocks/>
          </p:cNvCxnSpPr>
          <p:nvPr/>
        </p:nvCxnSpPr>
        <p:spPr>
          <a:xfrm>
            <a:off x="3149054" y="2712481"/>
            <a:ext cx="0" cy="1125759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AE4542E-62E7-4220-A145-E6F70459A572}"/>
              </a:ext>
            </a:extLst>
          </p:cNvPr>
          <p:cNvSpPr txBox="1"/>
          <p:nvPr/>
        </p:nvSpPr>
        <p:spPr>
          <a:xfrm>
            <a:off x="5035356" y="4372266"/>
            <a:ext cx="6676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Select by growth on –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ura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D69A93-F650-439D-90A6-7CF7E571DEDA}"/>
              </a:ext>
            </a:extLst>
          </p:cNvPr>
          <p:cNvSpPr txBox="1"/>
          <p:nvPr/>
        </p:nvSpPr>
        <p:spPr>
          <a:xfrm>
            <a:off x="5152280" y="1499937"/>
            <a:ext cx="66902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DNA recombination between homologous regions of URA3 genes will generate circular chromosomes</a:t>
            </a:r>
          </a:p>
        </p:txBody>
      </p:sp>
      <p:sp>
        <p:nvSpPr>
          <p:cNvPr id="9" name="5-Point Star 5">
            <a:extLst>
              <a:ext uri="{FF2B5EF4-FFF2-40B4-BE49-F238E27FC236}">
                <a16:creationId xmlns:a16="http://schemas.microsoft.com/office/drawing/2014/main" id="{B1BDC352-21BC-4A82-8FD2-A06FBE34D730}"/>
              </a:ext>
            </a:extLst>
          </p:cNvPr>
          <p:cNvSpPr/>
          <p:nvPr/>
        </p:nvSpPr>
        <p:spPr>
          <a:xfrm>
            <a:off x="963078" y="596077"/>
            <a:ext cx="598714" cy="533400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924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 descr="A picture containing dark, black, white, night&#10;&#10;Description automatically generated">
            <a:extLst>
              <a:ext uri="{FF2B5EF4-FFF2-40B4-BE49-F238E27FC236}">
                <a16:creationId xmlns:a16="http://schemas.microsoft.com/office/drawing/2014/main" id="{CE794AAF-6648-463C-8D9C-E68155547C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50" t="18359" r="27306" b="39313"/>
          <a:stretch/>
        </p:blipFill>
        <p:spPr>
          <a:xfrm>
            <a:off x="1145125" y="2105967"/>
            <a:ext cx="866424" cy="373908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6974B8B-FDF5-4C83-8B2D-9990905C014B}"/>
              </a:ext>
            </a:extLst>
          </p:cNvPr>
          <p:cNvSpPr txBox="1"/>
          <p:nvPr/>
        </p:nvSpPr>
        <p:spPr>
          <a:xfrm>
            <a:off x="967390" y="441505"/>
            <a:ext cx="10991137" cy="1077218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2"/>
                </a:solidFill>
                <a:latin typeface="Arial Black" panose="020B0A04020102020204" pitchFamily="34" charset="0"/>
              </a:rPr>
              <a:t>BUILDING DNA CASSETTES FOR CH. XVI VIA PCR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79E6ED1-4815-4480-B081-B2D97ACD4DFD}"/>
              </a:ext>
            </a:extLst>
          </p:cNvPr>
          <p:cNvSpPr txBox="1"/>
          <p:nvPr/>
        </p:nvSpPr>
        <p:spPr>
          <a:xfrm>
            <a:off x="9182050" y="6047163"/>
            <a:ext cx="277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Arial Black" panose="020B0A04020102020204" pitchFamily="34" charset="0"/>
              </a:rPr>
              <a:t>UR- + LEU2~2.4 </a:t>
            </a:r>
            <a:r>
              <a:rPr lang="en-US" b="1" dirty="0" err="1">
                <a:solidFill>
                  <a:schemeClr val="tx2"/>
                </a:solidFill>
                <a:latin typeface="Arial Black" panose="020B0A04020102020204" pitchFamily="34" charset="0"/>
              </a:rPr>
              <a:t>Kb</a:t>
            </a:r>
            <a:endParaRPr lang="en-US" b="1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FEAB153-9CC0-434D-ACBA-15627E7BBF3E}"/>
              </a:ext>
            </a:extLst>
          </p:cNvPr>
          <p:cNvSpPr/>
          <p:nvPr/>
        </p:nvSpPr>
        <p:spPr>
          <a:xfrm>
            <a:off x="2002153" y="3429000"/>
            <a:ext cx="570318" cy="21150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2" name="Picture 31" descr="A picture containing dark, black, white, night&#10;&#10;Description automatically generated">
            <a:extLst>
              <a:ext uri="{FF2B5EF4-FFF2-40B4-BE49-F238E27FC236}">
                <a16:creationId xmlns:a16="http://schemas.microsoft.com/office/drawing/2014/main" id="{15F6D339-35C5-4335-9DE6-685B9FEBC0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8" t="18361" r="43658" b="39387"/>
          <a:stretch/>
        </p:blipFill>
        <p:spPr>
          <a:xfrm>
            <a:off x="1941734" y="2105967"/>
            <a:ext cx="3122494" cy="373908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39F793B3-5980-48C3-A11E-88D735169833}"/>
              </a:ext>
            </a:extLst>
          </p:cNvPr>
          <p:cNvSpPr/>
          <p:nvPr/>
        </p:nvSpPr>
        <p:spPr>
          <a:xfrm>
            <a:off x="1880492" y="2652621"/>
            <a:ext cx="709294" cy="22972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828381A-8767-4FCC-9C0C-EF62AE2DE2E6}"/>
              </a:ext>
            </a:extLst>
          </p:cNvPr>
          <p:cNvSpPr/>
          <p:nvPr/>
        </p:nvSpPr>
        <p:spPr>
          <a:xfrm>
            <a:off x="2677101" y="2652621"/>
            <a:ext cx="709294" cy="22972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-A3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DD6DB30-A2B2-486B-A5E0-63AA9E5552A8}"/>
              </a:ext>
            </a:extLst>
          </p:cNvPr>
          <p:cNvSpPr/>
          <p:nvPr/>
        </p:nvSpPr>
        <p:spPr>
          <a:xfrm>
            <a:off x="3495263" y="2652621"/>
            <a:ext cx="709294" cy="22972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UR-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F4149CF-83F8-4C76-A478-908B789457DB}"/>
              </a:ext>
            </a:extLst>
          </p:cNvPr>
          <p:cNvSpPr/>
          <p:nvPr/>
        </p:nvSpPr>
        <p:spPr>
          <a:xfrm>
            <a:off x="4313424" y="2652621"/>
            <a:ext cx="1012941" cy="22972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LEU2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699225F-FC0F-4467-9C4A-EA454551AFE5}"/>
              </a:ext>
            </a:extLst>
          </p:cNvPr>
          <p:cNvSpPr/>
          <p:nvPr/>
        </p:nvSpPr>
        <p:spPr>
          <a:xfrm>
            <a:off x="2793721" y="3676590"/>
            <a:ext cx="639479" cy="224679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29876BD-F36E-444A-BEA0-8232780D89E6}"/>
              </a:ext>
            </a:extLst>
          </p:cNvPr>
          <p:cNvSpPr/>
          <p:nvPr/>
        </p:nvSpPr>
        <p:spPr>
          <a:xfrm>
            <a:off x="3511994" y="3962247"/>
            <a:ext cx="639479" cy="224679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B5FCC65-DC7A-4AE6-88F7-AB7A5447A263}"/>
              </a:ext>
            </a:extLst>
          </p:cNvPr>
          <p:cNvSpPr/>
          <p:nvPr/>
        </p:nvSpPr>
        <p:spPr>
          <a:xfrm>
            <a:off x="2011549" y="3415828"/>
            <a:ext cx="639479" cy="224679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41E89F1-9D59-47D1-AE38-FDC3A20AE621}"/>
              </a:ext>
            </a:extLst>
          </p:cNvPr>
          <p:cNvSpPr/>
          <p:nvPr/>
        </p:nvSpPr>
        <p:spPr>
          <a:xfrm>
            <a:off x="4213586" y="3234810"/>
            <a:ext cx="709293" cy="224679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300C513-1BA4-4954-AEEF-4C5D095A83E7}"/>
              </a:ext>
            </a:extLst>
          </p:cNvPr>
          <p:cNvSpPr/>
          <p:nvPr/>
        </p:nvSpPr>
        <p:spPr>
          <a:xfrm>
            <a:off x="532657" y="3676591"/>
            <a:ext cx="676711" cy="28442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 Black" panose="020B0A04020102020204" pitchFamily="34" charset="0"/>
              </a:rPr>
              <a:t>1500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43815E4-5D76-4343-94D8-E2A64FA2BCC7}"/>
              </a:ext>
            </a:extLst>
          </p:cNvPr>
          <p:cNvSpPr/>
          <p:nvPr/>
        </p:nvSpPr>
        <p:spPr>
          <a:xfrm>
            <a:off x="553399" y="4186926"/>
            <a:ext cx="676711" cy="28442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 Black" panose="020B0A04020102020204" pitchFamily="34" charset="0"/>
              </a:rPr>
              <a:t>500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7A24E9A-C0A5-450C-AF0E-AFCF0504699E}"/>
              </a:ext>
            </a:extLst>
          </p:cNvPr>
          <p:cNvSpPr txBox="1"/>
          <p:nvPr/>
        </p:nvSpPr>
        <p:spPr>
          <a:xfrm>
            <a:off x="6096000" y="6047163"/>
            <a:ext cx="277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Arial Black" panose="020B0A04020102020204" pitchFamily="34" charset="0"/>
              </a:rPr>
              <a:t>-A3 + HIS3 ~2.1 </a:t>
            </a:r>
            <a:r>
              <a:rPr lang="en-US" b="1" dirty="0" err="1">
                <a:solidFill>
                  <a:schemeClr val="tx2"/>
                </a:solidFill>
                <a:latin typeface="Arial Black" panose="020B0A04020102020204" pitchFamily="34" charset="0"/>
              </a:rPr>
              <a:t>Kb</a:t>
            </a:r>
            <a:endParaRPr lang="en-US" b="1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AB86E146-7F6A-4DA9-B7A9-EECCC001A4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839" t="23374" b="20066"/>
          <a:stretch/>
        </p:blipFill>
        <p:spPr>
          <a:xfrm>
            <a:off x="7266265" y="2251663"/>
            <a:ext cx="3780610" cy="35040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5" name="Rectangle 64">
            <a:extLst>
              <a:ext uri="{FF2B5EF4-FFF2-40B4-BE49-F238E27FC236}">
                <a16:creationId xmlns:a16="http://schemas.microsoft.com/office/drawing/2014/main" id="{781197AA-D2E5-4805-87D3-7C5E4FE447DC}"/>
              </a:ext>
            </a:extLst>
          </p:cNvPr>
          <p:cNvSpPr/>
          <p:nvPr/>
        </p:nvSpPr>
        <p:spPr>
          <a:xfrm>
            <a:off x="6698114" y="3390934"/>
            <a:ext cx="676711" cy="28442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 Black" panose="020B0A04020102020204" pitchFamily="34" charset="0"/>
              </a:rPr>
              <a:t>1500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3620536-8B8D-4329-912B-127F1610593A}"/>
              </a:ext>
            </a:extLst>
          </p:cNvPr>
          <p:cNvSpPr/>
          <p:nvPr/>
        </p:nvSpPr>
        <p:spPr>
          <a:xfrm>
            <a:off x="6718856" y="4223504"/>
            <a:ext cx="676711" cy="28442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 Black" panose="020B0A04020102020204" pitchFamily="34" charset="0"/>
              </a:rPr>
              <a:t>500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7860C6D7-D5A4-4D8B-A08B-4B7DA94B9739}"/>
              </a:ext>
            </a:extLst>
          </p:cNvPr>
          <p:cNvSpPr/>
          <p:nvPr/>
        </p:nvSpPr>
        <p:spPr>
          <a:xfrm>
            <a:off x="8035080" y="2743270"/>
            <a:ext cx="804041" cy="435733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0DFD20A0-CBFB-4CBC-8173-9616D7FAFE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7138" t="65346" b="26663"/>
          <a:stretch/>
        </p:blipFill>
        <p:spPr>
          <a:xfrm>
            <a:off x="9855111" y="2251663"/>
            <a:ext cx="1149969" cy="495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8A390F9D-7F95-4331-826C-902BCD15EA4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388" t="22123" r="43951" b="29317"/>
          <a:stretch/>
        </p:blipFill>
        <p:spPr>
          <a:xfrm>
            <a:off x="10057833" y="1828564"/>
            <a:ext cx="1149969" cy="680171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7268DB2C-52F3-4C3B-B72B-E29CDEC1B3C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0046" r="81338" b="31394"/>
          <a:stretch/>
        </p:blipFill>
        <p:spPr>
          <a:xfrm>
            <a:off x="8383286" y="1834674"/>
            <a:ext cx="1149970" cy="68017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CF9B0E3-CE36-425E-A36F-6144474D5DB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109" t="20046" r="81338" b="31394"/>
          <a:stretch/>
        </p:blipFill>
        <p:spPr>
          <a:xfrm>
            <a:off x="2743915" y="1900385"/>
            <a:ext cx="650302" cy="68017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EAA4610E-6450-463D-9591-A7A10DE1F6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388" t="22123" r="53839" b="29317"/>
          <a:stretch/>
        </p:blipFill>
        <p:spPr>
          <a:xfrm>
            <a:off x="3579597" y="1897743"/>
            <a:ext cx="540625" cy="68017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5E7C146E-67EC-4F9A-A2DC-E44734F1A8A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276" t="22123" r="43951" b="29317"/>
          <a:stretch/>
        </p:blipFill>
        <p:spPr>
          <a:xfrm>
            <a:off x="4396539" y="1897742"/>
            <a:ext cx="540625" cy="68017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0CF9B1F-B7D5-43F8-A8D9-35F870E977E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0046" r="91991" b="31394"/>
          <a:stretch/>
        </p:blipFill>
        <p:spPr>
          <a:xfrm>
            <a:off x="2002153" y="1911577"/>
            <a:ext cx="493549" cy="680171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D81B6FBE-6453-4303-B98B-3932314E5FC0}"/>
              </a:ext>
            </a:extLst>
          </p:cNvPr>
          <p:cNvSpPr/>
          <p:nvPr/>
        </p:nvSpPr>
        <p:spPr>
          <a:xfrm>
            <a:off x="9051499" y="2686950"/>
            <a:ext cx="804041" cy="435733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AE055E2-4D5E-4284-97F6-A1653EDA3576}"/>
              </a:ext>
            </a:extLst>
          </p:cNvPr>
          <p:cNvSpPr/>
          <p:nvPr/>
        </p:nvSpPr>
        <p:spPr>
          <a:xfrm>
            <a:off x="9842843" y="2725221"/>
            <a:ext cx="804041" cy="435733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73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50" grpId="0"/>
      <p:bldP spid="65" grpId="0" animBg="1"/>
      <p:bldP spid="66" grpId="0" animBg="1"/>
      <p:bldP spid="67" grpId="0" animBg="1"/>
      <p:bldP spid="31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6343E-1735-4610-BFCC-24780C0500E7}"/>
              </a:ext>
            </a:extLst>
          </p:cNvPr>
          <p:cNvSpPr txBox="1">
            <a:spLocks/>
          </p:cNvSpPr>
          <p:nvPr/>
        </p:nvSpPr>
        <p:spPr>
          <a:xfrm>
            <a:off x="1233239" y="462225"/>
            <a:ext cx="9725522" cy="778814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DOUBLE INTEGRATION CANDIDATE</a:t>
            </a:r>
          </a:p>
        </p:txBody>
      </p:sp>
      <p:pic>
        <p:nvPicPr>
          <p:cNvPr id="5" name="Picture 4" descr="A picture containing text, indoor, device, plastic&#10;&#10;Description automatically generated">
            <a:extLst>
              <a:ext uri="{FF2B5EF4-FFF2-40B4-BE49-F238E27FC236}">
                <a16:creationId xmlns:a16="http://schemas.microsoft.com/office/drawing/2014/main" id="{1D549382-D942-48C7-83E6-47EDE2F045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196" t="11724" r="12357" b="40689"/>
          <a:stretch/>
        </p:blipFill>
        <p:spPr>
          <a:xfrm>
            <a:off x="6735365" y="2053064"/>
            <a:ext cx="5061417" cy="248234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6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6BD3046E-ECB9-4FA3-B963-2BC6804CB9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058" t="11724" r="16322" b="42989"/>
          <a:stretch/>
        </p:blipFill>
        <p:spPr>
          <a:xfrm>
            <a:off x="1032816" y="2053064"/>
            <a:ext cx="5061417" cy="248234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Rectangle: Diagonal Corners Rounded 7">
            <a:extLst>
              <a:ext uri="{FF2B5EF4-FFF2-40B4-BE49-F238E27FC236}">
                <a16:creationId xmlns:a16="http://schemas.microsoft.com/office/drawing/2014/main" id="{72F87403-A507-4D1E-86C3-1C6F956194EF}"/>
              </a:ext>
            </a:extLst>
          </p:cNvPr>
          <p:cNvSpPr/>
          <p:nvPr/>
        </p:nvSpPr>
        <p:spPr>
          <a:xfrm>
            <a:off x="1001283" y="2053061"/>
            <a:ext cx="1573471" cy="472277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: Diagonal Corners Rounded 9">
            <a:extLst>
              <a:ext uri="{FF2B5EF4-FFF2-40B4-BE49-F238E27FC236}">
                <a16:creationId xmlns:a16="http://schemas.microsoft.com/office/drawing/2014/main" id="{AF3BA726-1339-42DC-907D-8DECF181AE56}"/>
              </a:ext>
            </a:extLst>
          </p:cNvPr>
          <p:cNvSpPr/>
          <p:nvPr/>
        </p:nvSpPr>
        <p:spPr>
          <a:xfrm>
            <a:off x="4639095" y="2053061"/>
            <a:ext cx="1486670" cy="654271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Wild-type: BY4742</a:t>
            </a:r>
          </a:p>
        </p:txBody>
      </p:sp>
      <p:sp>
        <p:nvSpPr>
          <p:cNvPr id="11" name="Rectangle: Diagonal Corners Rounded 10">
            <a:extLst>
              <a:ext uri="{FF2B5EF4-FFF2-40B4-BE49-F238E27FC236}">
                <a16:creationId xmlns:a16="http://schemas.microsoft.com/office/drawing/2014/main" id="{7761195D-A38E-4D7D-A81F-565B45619306}"/>
              </a:ext>
            </a:extLst>
          </p:cNvPr>
          <p:cNvSpPr/>
          <p:nvPr/>
        </p:nvSpPr>
        <p:spPr>
          <a:xfrm>
            <a:off x="10310112" y="2053061"/>
            <a:ext cx="1486670" cy="654271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Wild-type: BY4742</a:t>
            </a:r>
          </a:p>
        </p:txBody>
      </p:sp>
      <p:sp>
        <p:nvSpPr>
          <p:cNvPr id="12" name="Flowchart: Internal Storage 11">
            <a:extLst>
              <a:ext uri="{FF2B5EF4-FFF2-40B4-BE49-F238E27FC236}">
                <a16:creationId xmlns:a16="http://schemas.microsoft.com/office/drawing/2014/main" id="{B246EEF2-A933-48AD-B37D-74F796464E84}"/>
              </a:ext>
            </a:extLst>
          </p:cNvPr>
          <p:cNvSpPr/>
          <p:nvPr/>
        </p:nvSpPr>
        <p:spPr>
          <a:xfrm>
            <a:off x="2820189" y="4342778"/>
            <a:ext cx="1486670" cy="654271"/>
          </a:xfrm>
          <a:prstGeom prst="flowChartInternalStorag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YPDA </a:t>
            </a:r>
          </a:p>
        </p:txBody>
      </p:sp>
      <p:sp>
        <p:nvSpPr>
          <p:cNvPr id="13" name="Flowchart: Internal Storage 12">
            <a:extLst>
              <a:ext uri="{FF2B5EF4-FFF2-40B4-BE49-F238E27FC236}">
                <a16:creationId xmlns:a16="http://schemas.microsoft.com/office/drawing/2014/main" id="{51B8569A-E6FA-4A5B-A0AE-E6FFE81E7BD3}"/>
              </a:ext>
            </a:extLst>
          </p:cNvPr>
          <p:cNvSpPr/>
          <p:nvPr/>
        </p:nvSpPr>
        <p:spPr>
          <a:xfrm>
            <a:off x="8648176" y="4342777"/>
            <a:ext cx="1486670" cy="654271"/>
          </a:xfrm>
          <a:prstGeom prst="flowChartInternalStorag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-his/-leu </a:t>
            </a:r>
          </a:p>
        </p:txBody>
      </p:sp>
      <p:pic>
        <p:nvPicPr>
          <p:cNvPr id="14" name="Picture 13" descr="Circular Chromosomes 3.ai">
            <a:extLst>
              <a:ext uri="{FF2B5EF4-FFF2-40B4-BE49-F238E27FC236}">
                <a16:creationId xmlns:a16="http://schemas.microsoft.com/office/drawing/2014/main" id="{B652D159-F20F-BA40-9318-B54E2455E340}"/>
              </a:ext>
            </a:extLst>
          </p:cNvPr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xmlns:lc="http://schemas.openxmlformats.org/drawingml/2006/lockedCanvas" Requires="ma">
            <p:blipFill>
              <a:blip r:embed="rId5"/>
              <a:srcRect t="20671" b="67655"/>
              <a:stretch>
                <a:fillRect/>
              </a:stretch>
            </p:blipFill>
          </mc:Choice>
          <mc:Fallback>
            <p:blipFill>
              <a:blip r:embed="rId6"/>
              <a:srcRect t="20671" b="67655"/>
              <a:stretch>
                <a:fillRect/>
              </a:stretch>
            </p:blipFill>
          </mc:Fallback>
        </mc:AlternateContent>
        <p:spPr>
          <a:xfrm>
            <a:off x="819428" y="2186350"/>
            <a:ext cx="1937180" cy="193846"/>
          </a:xfrm>
          <a:prstGeom prst="rect">
            <a:avLst/>
          </a:prstGeom>
        </p:spPr>
      </p:pic>
      <p:sp>
        <p:nvSpPr>
          <p:cNvPr id="15" name="Rectangle: Diagonal Corners Rounded 14">
            <a:extLst>
              <a:ext uri="{FF2B5EF4-FFF2-40B4-BE49-F238E27FC236}">
                <a16:creationId xmlns:a16="http://schemas.microsoft.com/office/drawing/2014/main" id="{5F4ED35D-C9C5-430D-B5E5-3D4FB9393145}"/>
              </a:ext>
            </a:extLst>
          </p:cNvPr>
          <p:cNvSpPr/>
          <p:nvPr/>
        </p:nvSpPr>
        <p:spPr>
          <a:xfrm>
            <a:off x="6767414" y="2053061"/>
            <a:ext cx="1573471" cy="472277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5" descr="Circular Chromosomes 3.ai">
            <a:extLst>
              <a:ext uri="{FF2B5EF4-FFF2-40B4-BE49-F238E27FC236}">
                <a16:creationId xmlns:a16="http://schemas.microsoft.com/office/drawing/2014/main" id="{EA25FD11-03BB-47C3-B2D0-A780E5958971}"/>
              </a:ext>
            </a:extLst>
          </p:cNvPr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xmlns:lc="http://schemas.openxmlformats.org/drawingml/2006/lockedCanvas" Requires="ma">
            <p:blipFill>
              <a:blip r:embed="rId5"/>
              <a:srcRect t="20671" b="67655"/>
              <a:stretch>
                <a:fillRect/>
              </a:stretch>
            </p:blipFill>
          </mc:Choice>
          <mc:Fallback>
            <p:blipFill>
              <a:blip r:embed="rId6"/>
              <a:srcRect t="20671" b="67655"/>
              <a:stretch>
                <a:fillRect/>
              </a:stretch>
            </p:blipFill>
          </mc:Fallback>
        </mc:AlternateContent>
        <p:spPr>
          <a:xfrm>
            <a:off x="6585559" y="2186350"/>
            <a:ext cx="1937180" cy="19384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E3A1CD9-5303-4429-A812-66F844C7B29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73042"/>
          <a:stretch/>
        </p:blipFill>
        <p:spPr>
          <a:xfrm>
            <a:off x="1418416" y="5480722"/>
            <a:ext cx="10553144" cy="10329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F3AA4C4-1558-4375-B8C5-E8EB3251A414}"/>
              </a:ext>
            </a:extLst>
          </p:cNvPr>
          <p:cNvSpPr txBox="1"/>
          <p:nvPr/>
        </p:nvSpPr>
        <p:spPr>
          <a:xfrm>
            <a:off x="0" y="5298728"/>
            <a:ext cx="3796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Ch. XVI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99F165-22B2-4A86-A25A-197417AE45A5}"/>
              </a:ext>
            </a:extLst>
          </p:cNvPr>
          <p:cNvSpPr txBox="1"/>
          <p:nvPr/>
        </p:nvSpPr>
        <p:spPr>
          <a:xfrm>
            <a:off x="1535601" y="6152240"/>
            <a:ext cx="3796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L-Arm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86C6841-D2F0-4828-A48F-3B484C2438DF}"/>
              </a:ext>
            </a:extLst>
          </p:cNvPr>
          <p:cNvSpPr txBox="1"/>
          <p:nvPr/>
        </p:nvSpPr>
        <p:spPr>
          <a:xfrm>
            <a:off x="8175143" y="6167244"/>
            <a:ext cx="3796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R-Arm</a:t>
            </a:r>
          </a:p>
        </p:txBody>
      </p:sp>
    </p:spTree>
    <p:extLst>
      <p:ext uri="{BB962C8B-B14F-4D97-AF65-F5344CB8AC3E}">
        <p14:creationId xmlns:p14="http://schemas.microsoft.com/office/powerpoint/2010/main" val="366826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electronics, night sky&#10;&#10;Description automatically generated">
            <a:extLst>
              <a:ext uri="{FF2B5EF4-FFF2-40B4-BE49-F238E27FC236}">
                <a16:creationId xmlns:a16="http://schemas.microsoft.com/office/drawing/2014/main" id="{EA2013BE-0AB4-417A-ADD4-71563E8F47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121" t="14408" r="32837" b="31603"/>
          <a:stretch/>
        </p:blipFill>
        <p:spPr>
          <a:xfrm>
            <a:off x="3375067" y="1592054"/>
            <a:ext cx="5441866" cy="431769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4BA9C0F8-F526-4DAB-B486-ABAE689F2CF5}"/>
              </a:ext>
            </a:extLst>
          </p:cNvPr>
          <p:cNvSpPr/>
          <p:nvPr/>
        </p:nvSpPr>
        <p:spPr>
          <a:xfrm>
            <a:off x="8772407" y="2916622"/>
            <a:ext cx="580208" cy="22100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1500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551151E-1E61-4BC8-8364-C807AAAEBC25}"/>
              </a:ext>
            </a:extLst>
          </p:cNvPr>
          <p:cNvSpPr/>
          <p:nvPr/>
        </p:nvSpPr>
        <p:spPr>
          <a:xfrm>
            <a:off x="8740413" y="3576819"/>
            <a:ext cx="612202" cy="21210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500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606DFE0-2393-4B71-B14A-AE17F7ECFBD5}"/>
              </a:ext>
            </a:extLst>
          </p:cNvPr>
          <p:cNvSpPr/>
          <p:nvPr/>
        </p:nvSpPr>
        <p:spPr>
          <a:xfrm rot="19398948">
            <a:off x="4144593" y="1773762"/>
            <a:ext cx="776258" cy="29038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(+)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5CA8AA7-0B8B-4570-998A-4FC4EB5D65CD}"/>
              </a:ext>
            </a:extLst>
          </p:cNvPr>
          <p:cNvSpPr/>
          <p:nvPr/>
        </p:nvSpPr>
        <p:spPr>
          <a:xfrm rot="19321221">
            <a:off x="4855707" y="1658879"/>
            <a:ext cx="1006508" cy="37096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 Cass.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3EBA4E5-29FE-4727-AC03-21CD3FB3D223}"/>
              </a:ext>
            </a:extLst>
          </p:cNvPr>
          <p:cNvSpPr/>
          <p:nvPr/>
        </p:nvSpPr>
        <p:spPr>
          <a:xfrm>
            <a:off x="4233479" y="3252090"/>
            <a:ext cx="725825" cy="23656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9C64942-8FDA-407A-BAAF-E596EB7C45A5}"/>
              </a:ext>
            </a:extLst>
          </p:cNvPr>
          <p:cNvSpPr/>
          <p:nvPr/>
        </p:nvSpPr>
        <p:spPr>
          <a:xfrm>
            <a:off x="4983800" y="2899071"/>
            <a:ext cx="750321" cy="231722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ED04E25-2065-458F-92E6-AF67BA84D85E}"/>
              </a:ext>
            </a:extLst>
          </p:cNvPr>
          <p:cNvSpPr/>
          <p:nvPr/>
        </p:nvSpPr>
        <p:spPr>
          <a:xfrm>
            <a:off x="5741194" y="3104146"/>
            <a:ext cx="750321" cy="277793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D3C6AEB-14B1-4D9D-83C0-1079CCBF7C57}"/>
              </a:ext>
            </a:extLst>
          </p:cNvPr>
          <p:cNvSpPr/>
          <p:nvPr/>
        </p:nvSpPr>
        <p:spPr>
          <a:xfrm>
            <a:off x="7208202" y="3381939"/>
            <a:ext cx="725825" cy="212109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57B0D1E-9F87-41F7-8DAA-8305B30DFA55}"/>
              </a:ext>
            </a:extLst>
          </p:cNvPr>
          <p:cNvSpPr/>
          <p:nvPr/>
        </p:nvSpPr>
        <p:spPr>
          <a:xfrm>
            <a:off x="3024827" y="2909785"/>
            <a:ext cx="580208" cy="22100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1500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607BBAC-37A4-4283-9AD5-B0F2552AD0B7}"/>
              </a:ext>
            </a:extLst>
          </p:cNvPr>
          <p:cNvSpPr/>
          <p:nvPr/>
        </p:nvSpPr>
        <p:spPr>
          <a:xfrm>
            <a:off x="2992833" y="3569982"/>
            <a:ext cx="612202" cy="21210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500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B753830-DEB8-4214-B77B-F78CB726486A}"/>
              </a:ext>
            </a:extLst>
          </p:cNvPr>
          <p:cNvSpPr/>
          <p:nvPr/>
        </p:nvSpPr>
        <p:spPr>
          <a:xfrm rot="19321221">
            <a:off x="5651953" y="1683072"/>
            <a:ext cx="1006508" cy="37096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L-arm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5CBBB73-D606-4765-938E-BB7EE935C5A4}"/>
              </a:ext>
            </a:extLst>
          </p:cNvPr>
          <p:cNvSpPr/>
          <p:nvPr/>
        </p:nvSpPr>
        <p:spPr>
          <a:xfrm rot="19321221">
            <a:off x="6414372" y="1722005"/>
            <a:ext cx="1046170" cy="34327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Cass.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61A1FF6-F13F-4C41-BAE8-0B2753A3E070}"/>
              </a:ext>
            </a:extLst>
          </p:cNvPr>
          <p:cNvSpPr/>
          <p:nvPr/>
        </p:nvSpPr>
        <p:spPr>
          <a:xfrm rot="19321221">
            <a:off x="7252168" y="1658878"/>
            <a:ext cx="1006508" cy="37096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R-arm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456584C-31D3-4255-82C5-A0CA826D0AEC}"/>
              </a:ext>
            </a:extLst>
          </p:cNvPr>
          <p:cNvSpPr txBox="1"/>
          <p:nvPr/>
        </p:nvSpPr>
        <p:spPr>
          <a:xfrm>
            <a:off x="840632" y="391257"/>
            <a:ext cx="10629150" cy="954107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2"/>
                </a:solidFill>
                <a:latin typeface="Arial Black" panose="020B0A04020102020204" pitchFamily="34" charset="0"/>
              </a:rPr>
              <a:t>CONFIRMATION OF DOUBLE INTEGRATION IN CH. XVI VIA PCR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D9DA71C0-F6FB-5F4E-8983-243622F989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0528" y="5058254"/>
            <a:ext cx="8270944" cy="1604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528796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565</Words>
  <Application>Microsoft Office PowerPoint</Application>
  <PresentationFormat>Widescreen</PresentationFormat>
  <Paragraphs>92</Paragraphs>
  <Slides>13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Arial Black</vt:lpstr>
      <vt:lpstr>Calibri</vt:lpstr>
      <vt:lpstr>Franklin Gothic Book</vt:lpstr>
      <vt:lpstr>Wingdings</vt:lpstr>
      <vt:lpstr>Crop</vt:lpstr>
      <vt:lpstr>Are telomeres required? Genetically engineering a eukaryote with circular chromosomes </vt:lpstr>
      <vt:lpstr>BACKGROUND: CHROMOSOMAL DNA</vt:lpstr>
      <vt:lpstr>BACKGROUND: TELOMERES AND TELOMERASE</vt:lpstr>
      <vt:lpstr>WHY HAVE LINEAR CHROMOSOMES?</vt:lpstr>
      <vt:lpstr>EXPERIMENTAL APPROACH TO CIRCULARIZE CH. XVI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Are telomeres required? Genetically engineering a eukaryote with circular chromosomes </dc:title>
  <dc:creator>Nadia</dc:creator>
  <cp:lastModifiedBy>Nadia</cp:lastModifiedBy>
  <cp:revision>4</cp:revision>
  <dcterms:created xsi:type="dcterms:W3CDTF">2021-04-19T19:39:07Z</dcterms:created>
  <dcterms:modified xsi:type="dcterms:W3CDTF">2021-04-19T19:55:12Z</dcterms:modified>
</cp:coreProperties>
</file>