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sldIdLst>
    <p:sldId id="256" r:id="rId2"/>
    <p:sldId id="257" r:id="rId3"/>
    <p:sldId id="259" r:id="rId4"/>
    <p:sldId id="260" r:id="rId5"/>
    <p:sldId id="265" r:id="rId6"/>
    <p:sldId id="262" r:id="rId7"/>
    <p:sldId id="261" r:id="rId8"/>
    <p:sldId id="258" r:id="rId9"/>
    <p:sldId id="263" r:id="rId10"/>
    <p:sldId id="264"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65"/>
    <p:restoredTop sz="94694"/>
  </p:normalViewPr>
  <p:slideViewPr>
    <p:cSldViewPr snapToGrid="0" snapToObjects="1">
      <p:cViewPr varScale="1">
        <p:scale>
          <a:sx n="72" d="100"/>
          <a:sy n="72" d="100"/>
        </p:scale>
        <p:origin x="232" y="1000"/>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1160EA64-D806-43AC-9DF2-F8C432F32B4C}" type="datetimeFigureOut">
              <a:rPr lang="en-US" dirty="0"/>
              <a:t>4/15/21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4/15/21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4/15/21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dirty="0"/>
              <a:t>4/15/21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1160EA64-D806-43AC-9DF2-F8C432F32B4C}" type="datetimeFigureOut">
              <a:rPr lang="en-US" dirty="0"/>
              <a:t>4/15/21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4/15/21</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4F7D4976-E339-4826-83B7-FBD03F55ECF8}" type="datetimeFigureOut">
              <a:rPr lang="en-US" dirty="0"/>
              <a:t>4/15/21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1037C31-9E7A-4F99-8774-A0E530DE1A42}" type="datetimeFigureOut">
              <a:rPr lang="en-US" dirty="0"/>
              <a:t>4/15/21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4/15/21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D1BE4249-C0D0-4B06-8692-E8BB871AF643}" type="datetimeFigureOut">
              <a:rPr lang="en-US" dirty="0"/>
              <a:t>4/15/21</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dirty="0"/>
              <a:t>4/15/21</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4/15/21</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png"/><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png"/><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149A3-51F1-014A-84CF-722283790C60}"/>
              </a:ext>
            </a:extLst>
          </p:cNvPr>
          <p:cNvSpPr>
            <a:spLocks noGrp="1"/>
          </p:cNvSpPr>
          <p:nvPr>
            <p:ph type="ctrTitle"/>
          </p:nvPr>
        </p:nvSpPr>
        <p:spPr/>
        <p:txBody>
          <a:bodyPr/>
          <a:lstStyle/>
          <a:p>
            <a:r>
              <a:rPr lang="en-US" dirty="0"/>
              <a:t>French textbook illustrations</a:t>
            </a:r>
          </a:p>
        </p:txBody>
      </p:sp>
      <p:sp>
        <p:nvSpPr>
          <p:cNvPr id="3" name="Subtitle 2">
            <a:extLst>
              <a:ext uri="{FF2B5EF4-FFF2-40B4-BE49-F238E27FC236}">
                <a16:creationId xmlns:a16="http://schemas.microsoft.com/office/drawing/2014/main" id="{4F242FF0-D92C-154D-8144-7C296250185F}"/>
              </a:ext>
            </a:extLst>
          </p:cNvPr>
          <p:cNvSpPr>
            <a:spLocks noGrp="1"/>
          </p:cNvSpPr>
          <p:nvPr>
            <p:ph type="subTitle" idx="1"/>
          </p:nvPr>
        </p:nvSpPr>
        <p:spPr/>
        <p:txBody>
          <a:bodyPr/>
          <a:lstStyle/>
          <a:p>
            <a:r>
              <a:rPr lang="en-US" dirty="0"/>
              <a:t>Nicholas Anderson and Abigail Hall</a:t>
            </a:r>
          </a:p>
        </p:txBody>
      </p:sp>
      <p:pic>
        <p:nvPicPr>
          <p:cNvPr id="4" name="Audio 3">
            <a:hlinkClick r:id="" action="ppaction://media"/>
            <a:extLst>
              <a:ext uri="{FF2B5EF4-FFF2-40B4-BE49-F238E27FC236}">
                <a16:creationId xmlns:a16="http://schemas.microsoft.com/office/drawing/2014/main" id="{803563D9-43E9-8544-9417-E35083B641C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21415399"/>
      </p:ext>
    </p:extLst>
  </p:cSld>
  <p:clrMapOvr>
    <a:masterClrMapping/>
  </p:clrMapOvr>
  <mc:AlternateContent xmlns:mc="http://schemas.openxmlformats.org/markup-compatibility/2006" xmlns:p14="http://schemas.microsoft.com/office/powerpoint/2010/main">
    <mc:Choice Requires="p14">
      <p:transition spd="slow" p14:dur="2000" advTm="17048"/>
    </mc:Choice>
    <mc:Fallback xmlns="">
      <p:transition spd="slow" advTm="170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33984-FAFA-1545-8DB7-CC4B73887751}"/>
              </a:ext>
            </a:extLst>
          </p:cNvPr>
          <p:cNvSpPr>
            <a:spLocks noGrp="1"/>
          </p:cNvSpPr>
          <p:nvPr>
            <p:ph type="title"/>
          </p:nvPr>
        </p:nvSpPr>
        <p:spPr>
          <a:xfrm>
            <a:off x="6438122" y="964692"/>
            <a:ext cx="4793758" cy="1188720"/>
          </a:xfrm>
        </p:spPr>
        <p:txBody>
          <a:bodyPr>
            <a:normAutofit/>
          </a:bodyPr>
          <a:lstStyle/>
          <a:p>
            <a:r>
              <a:rPr lang="en-US"/>
              <a:t>Individual Takeaway: Abby Claire</a:t>
            </a:r>
            <a:endParaRPr lang="en-US" dirty="0"/>
          </a:p>
        </p:txBody>
      </p:sp>
      <p:sp>
        <p:nvSpPr>
          <p:cNvPr id="12" name="Rectangle 11">
            <a:extLst>
              <a:ext uri="{FF2B5EF4-FFF2-40B4-BE49-F238E27FC236}">
                <a16:creationId xmlns:a16="http://schemas.microsoft.com/office/drawing/2014/main" id="{09A89921-1164-45C1-A0BD-D886ED81D9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51D10BB-9AE8-4E9F-9216-28410D42EC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313" y="321731"/>
            <a:ext cx="3208079" cy="36748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EA0A723-767F-431F-AD54-8BF0BBFDD2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64322" y="321731"/>
            <a:ext cx="2111317" cy="2065869"/>
          </a:xfrm>
          <a:prstGeom prst="rect">
            <a:avLst/>
          </a:prstGeom>
          <a:solidFill>
            <a:srgbClr val="FFFF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0D227EF-9CD8-446C-B588-658A930923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83" y="4157447"/>
            <a:ext cx="3206709" cy="2378820"/>
          </a:xfrm>
          <a:prstGeom prst="rect">
            <a:avLst/>
          </a:prstGeom>
          <a:solidFill>
            <a:schemeClr val="accent2">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6CBDC65-9EA1-469B-A825-5AF7F31A2B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64322" y="2548467"/>
            <a:ext cx="2111317" cy="287261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hape, circle&#10;&#10;Description automatically generated">
            <a:extLst>
              <a:ext uri="{FF2B5EF4-FFF2-40B4-BE49-F238E27FC236}">
                <a16:creationId xmlns:a16="http://schemas.microsoft.com/office/drawing/2014/main" id="{6BC35A25-F5A4-5F4A-851A-91F59836789D}"/>
              </a:ext>
            </a:extLst>
          </p:cNvPr>
          <p:cNvPicPr>
            <a:picLocks noChangeAspect="1"/>
          </p:cNvPicPr>
          <p:nvPr/>
        </p:nvPicPr>
        <p:blipFill>
          <a:blip r:embed="rId4"/>
          <a:stretch>
            <a:fillRect/>
          </a:stretch>
        </p:blipFill>
        <p:spPr>
          <a:xfrm>
            <a:off x="529283" y="323614"/>
            <a:ext cx="2756137" cy="3674849"/>
          </a:xfrm>
          <a:prstGeom prst="rect">
            <a:avLst/>
          </a:prstGeom>
        </p:spPr>
      </p:pic>
      <p:sp>
        <p:nvSpPr>
          <p:cNvPr id="3" name="Content Placeholder 2">
            <a:extLst>
              <a:ext uri="{FF2B5EF4-FFF2-40B4-BE49-F238E27FC236}">
                <a16:creationId xmlns:a16="http://schemas.microsoft.com/office/drawing/2014/main" id="{A6789552-ACE1-064C-BCE6-89A702E3B4DE}"/>
              </a:ext>
            </a:extLst>
          </p:cNvPr>
          <p:cNvSpPr>
            <a:spLocks noGrp="1"/>
          </p:cNvSpPr>
          <p:nvPr>
            <p:ph idx="1"/>
          </p:nvPr>
        </p:nvSpPr>
        <p:spPr>
          <a:xfrm>
            <a:off x="6438122" y="2475145"/>
            <a:ext cx="4793757" cy="3409259"/>
          </a:xfrm>
        </p:spPr>
        <p:txBody>
          <a:bodyPr>
            <a:normAutofit/>
          </a:bodyPr>
          <a:lstStyle/>
          <a:p>
            <a:r>
              <a:rPr lang="en-US"/>
              <a:t>A chance to develop a style of my own. </a:t>
            </a:r>
          </a:p>
          <a:p>
            <a:r>
              <a:rPr lang="en-US"/>
              <a:t>A chance to work with someone to create ideas of their own, in a similar way to what I would want to do for a career.</a:t>
            </a:r>
          </a:p>
          <a:p>
            <a:r>
              <a:rPr lang="en-US"/>
              <a:t>The experience of going back and forth with someone to create a final product they are happy with.  </a:t>
            </a:r>
          </a:p>
          <a:p>
            <a:endParaRPr lang="en-US" dirty="0"/>
          </a:p>
        </p:txBody>
      </p:sp>
      <p:pic>
        <p:nvPicPr>
          <p:cNvPr id="7" name="Picture 6" descr="A black and white drawing of a dog in a chair&#10;&#10;Description automatically generated with medium confidence">
            <a:extLst>
              <a:ext uri="{FF2B5EF4-FFF2-40B4-BE49-F238E27FC236}">
                <a16:creationId xmlns:a16="http://schemas.microsoft.com/office/drawing/2014/main" id="{FE42BEA7-4F83-2847-82A1-2FE75282E806}"/>
              </a:ext>
            </a:extLst>
          </p:cNvPr>
          <p:cNvPicPr>
            <a:picLocks noChangeAspect="1"/>
          </p:cNvPicPr>
          <p:nvPr/>
        </p:nvPicPr>
        <p:blipFill rotWithShape="1">
          <a:blip r:embed="rId5"/>
          <a:srcRect l="21934" t="18802" r="17092" b="22402"/>
          <a:stretch/>
        </p:blipFill>
        <p:spPr>
          <a:xfrm>
            <a:off x="3776444" y="2771659"/>
            <a:ext cx="1887071" cy="2426233"/>
          </a:xfrm>
          <a:prstGeom prst="rect">
            <a:avLst/>
          </a:prstGeom>
        </p:spPr>
      </p:pic>
      <p:pic>
        <p:nvPicPr>
          <p:cNvPr id="8" name="Audio 7">
            <a:hlinkClick r:id="" action="ppaction://media"/>
            <a:extLst>
              <a:ext uri="{FF2B5EF4-FFF2-40B4-BE49-F238E27FC236}">
                <a16:creationId xmlns:a16="http://schemas.microsoft.com/office/drawing/2014/main" id="{33436581-8B81-0546-A47F-787048D13CE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58520371"/>
      </p:ext>
    </p:extLst>
  </p:cSld>
  <p:clrMapOvr>
    <a:masterClrMapping/>
  </p:clrMapOvr>
  <mc:AlternateContent xmlns:mc="http://schemas.openxmlformats.org/markup-compatibility/2006" xmlns:p14="http://schemas.microsoft.com/office/powerpoint/2010/main">
    <mc:Choice Requires="p14">
      <p:transition spd="slow" p14:dur="2000" advTm="55860"/>
    </mc:Choice>
    <mc:Fallback xmlns="">
      <p:transition spd="slow" advTm="558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47BE7-106B-9046-9E08-E51CAA6ED18F}"/>
              </a:ext>
            </a:extLst>
          </p:cNvPr>
          <p:cNvSpPr>
            <a:spLocks noGrp="1"/>
          </p:cNvSpPr>
          <p:nvPr>
            <p:ph type="title"/>
          </p:nvPr>
        </p:nvSpPr>
        <p:spPr/>
        <p:txBody>
          <a:bodyPr/>
          <a:lstStyle/>
          <a:p>
            <a:r>
              <a:rPr lang="en-US" dirty="0"/>
              <a:t>Purpose for research </a:t>
            </a:r>
          </a:p>
        </p:txBody>
      </p:sp>
      <p:sp>
        <p:nvSpPr>
          <p:cNvPr id="3" name="Content Placeholder 2">
            <a:extLst>
              <a:ext uri="{FF2B5EF4-FFF2-40B4-BE49-F238E27FC236}">
                <a16:creationId xmlns:a16="http://schemas.microsoft.com/office/drawing/2014/main" id="{0B290AE1-19CC-7B45-8D62-DD7C5498993B}"/>
              </a:ext>
            </a:extLst>
          </p:cNvPr>
          <p:cNvSpPr>
            <a:spLocks noGrp="1"/>
          </p:cNvSpPr>
          <p:nvPr>
            <p:ph idx="1"/>
          </p:nvPr>
        </p:nvSpPr>
        <p:spPr/>
        <p:txBody>
          <a:bodyPr>
            <a:normAutofit/>
          </a:bodyPr>
          <a:lstStyle/>
          <a:p>
            <a:r>
              <a:rPr lang="en-US" sz="1600" dirty="0"/>
              <a:t>High school textbooks are often more illustrative than college textbooks, but today’s students are very visual learners. College texts tend to be full of grammar explanations, tables, and lists rather than pictorial cues. </a:t>
            </a:r>
          </a:p>
          <a:p>
            <a:r>
              <a:rPr lang="en-US" sz="1600" dirty="0"/>
              <a:t>One of the great advantages of illustrations is that they can elicit vocabulary, structures, and cultural information without providing written or oral cues. Unfortunately, neither of the authors has any artistic ability at all.  Because of this they had to rely on copyright free clipart and photographs which left them with limited options. </a:t>
            </a:r>
          </a:p>
          <a:p>
            <a:r>
              <a:rPr lang="en-US" sz="1600" dirty="0"/>
              <a:t>The textbook was not cohesive and confusing at times due to the clip art the authors had to use. </a:t>
            </a:r>
          </a:p>
        </p:txBody>
      </p:sp>
      <p:pic>
        <p:nvPicPr>
          <p:cNvPr id="4" name="Audio 3">
            <a:hlinkClick r:id="" action="ppaction://media"/>
            <a:extLst>
              <a:ext uri="{FF2B5EF4-FFF2-40B4-BE49-F238E27FC236}">
                <a16:creationId xmlns:a16="http://schemas.microsoft.com/office/drawing/2014/main" id="{7B0BF5FD-CDB7-464A-904D-F7FF0E519E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6281520"/>
      </p:ext>
    </p:extLst>
  </p:cSld>
  <p:clrMapOvr>
    <a:masterClrMapping/>
  </p:clrMapOvr>
  <mc:AlternateContent xmlns:mc="http://schemas.openxmlformats.org/markup-compatibility/2006" xmlns:p14="http://schemas.microsoft.com/office/powerpoint/2010/main">
    <mc:Choice Requires="p14">
      <p:transition spd="slow" p14:dur="2000" advTm="73975"/>
    </mc:Choice>
    <mc:Fallback xmlns="">
      <p:transition spd="slow" advTm="739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E0608-8DBF-9D4E-9F3A-33D949B311BB}"/>
              </a:ext>
            </a:extLst>
          </p:cNvPr>
          <p:cNvSpPr>
            <a:spLocks noGrp="1"/>
          </p:cNvSpPr>
          <p:nvPr>
            <p:ph type="title"/>
          </p:nvPr>
        </p:nvSpPr>
        <p:spPr/>
        <p:txBody>
          <a:bodyPr/>
          <a:lstStyle/>
          <a:p>
            <a:r>
              <a:rPr lang="en-US" dirty="0"/>
              <a:t>Issues the Authors ran into </a:t>
            </a:r>
          </a:p>
        </p:txBody>
      </p:sp>
      <p:sp>
        <p:nvSpPr>
          <p:cNvPr id="3" name="Content Placeholder 2">
            <a:extLst>
              <a:ext uri="{FF2B5EF4-FFF2-40B4-BE49-F238E27FC236}">
                <a16:creationId xmlns:a16="http://schemas.microsoft.com/office/drawing/2014/main" id="{2607E5BE-CD58-C842-B4A2-57565D2F359D}"/>
              </a:ext>
            </a:extLst>
          </p:cNvPr>
          <p:cNvSpPr>
            <a:spLocks noGrp="1"/>
          </p:cNvSpPr>
          <p:nvPr>
            <p:ph idx="1"/>
          </p:nvPr>
        </p:nvSpPr>
        <p:spPr/>
        <p:txBody>
          <a:bodyPr>
            <a:normAutofit/>
          </a:bodyPr>
          <a:lstStyle/>
          <a:p>
            <a:r>
              <a:rPr lang="en-US" sz="1700" dirty="0"/>
              <a:t>The authors were writing in the United States so that limited their access to American clipart and photos that reflected American culture. </a:t>
            </a:r>
          </a:p>
          <a:p>
            <a:r>
              <a:rPr lang="en-US" sz="1700" dirty="0"/>
              <a:t>They had an extremely hard time finding coherent series of photos or clipart that represent the same person or persons. In some cases, they were unable to find them and had to settle for a different person, item, or scene, which did not make sense in the activity. </a:t>
            </a:r>
          </a:p>
          <a:p>
            <a:endParaRPr lang="en-US" dirty="0"/>
          </a:p>
        </p:txBody>
      </p:sp>
      <p:pic>
        <p:nvPicPr>
          <p:cNvPr id="4" name="Audio 3">
            <a:hlinkClick r:id="" action="ppaction://media"/>
            <a:extLst>
              <a:ext uri="{FF2B5EF4-FFF2-40B4-BE49-F238E27FC236}">
                <a16:creationId xmlns:a16="http://schemas.microsoft.com/office/drawing/2014/main" id="{96CBEC85-6202-704D-BABF-8C539F0EEB9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17606206"/>
      </p:ext>
    </p:extLst>
  </p:cSld>
  <p:clrMapOvr>
    <a:masterClrMapping/>
  </p:clrMapOvr>
  <mc:AlternateContent xmlns:mc="http://schemas.openxmlformats.org/markup-compatibility/2006" xmlns:p14="http://schemas.microsoft.com/office/powerpoint/2010/main">
    <mc:Choice Requires="p14">
      <p:transition spd="slow" p14:dur="2000" advTm="109970"/>
    </mc:Choice>
    <mc:Fallback xmlns="">
      <p:transition spd="slow" advTm="1099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C04BE8-A685-0C4D-80DE-04910617A6CA}"/>
              </a:ext>
            </a:extLst>
          </p:cNvPr>
          <p:cNvSpPr>
            <a:spLocks noGrp="1"/>
          </p:cNvSpPr>
          <p:nvPr>
            <p:ph idx="1"/>
          </p:nvPr>
        </p:nvSpPr>
        <p:spPr>
          <a:xfrm>
            <a:off x="961292" y="797170"/>
            <a:ext cx="10550770" cy="5345722"/>
          </a:xfrm>
        </p:spPr>
        <p:txBody>
          <a:bodyPr/>
          <a:lstStyle/>
          <a:p>
            <a:r>
              <a:rPr lang="en-US" dirty="0"/>
              <a:t>You can see how Nick’s drawings (right) are more cohesive than the clip art (left)</a:t>
            </a:r>
          </a:p>
        </p:txBody>
      </p:sp>
      <p:pic>
        <p:nvPicPr>
          <p:cNvPr id="7" name="Picture 6" descr="Timeline&#10;&#10;Description automatically generated">
            <a:extLst>
              <a:ext uri="{FF2B5EF4-FFF2-40B4-BE49-F238E27FC236}">
                <a16:creationId xmlns:a16="http://schemas.microsoft.com/office/drawing/2014/main" id="{38B23EDE-C900-E745-A7B9-D094689A2894}"/>
              </a:ext>
            </a:extLst>
          </p:cNvPr>
          <p:cNvPicPr>
            <a:picLocks noChangeAspect="1"/>
          </p:cNvPicPr>
          <p:nvPr/>
        </p:nvPicPr>
        <p:blipFill>
          <a:blip r:embed="rId4"/>
          <a:stretch>
            <a:fillRect/>
          </a:stretch>
        </p:blipFill>
        <p:spPr>
          <a:xfrm>
            <a:off x="961292" y="1153308"/>
            <a:ext cx="4284350" cy="2316723"/>
          </a:xfrm>
          <a:prstGeom prst="rect">
            <a:avLst/>
          </a:prstGeom>
        </p:spPr>
      </p:pic>
      <p:pic>
        <p:nvPicPr>
          <p:cNvPr id="9" name="Picture 8" descr="A picture containing timeline&#10;&#10;Description automatically generated">
            <a:extLst>
              <a:ext uri="{FF2B5EF4-FFF2-40B4-BE49-F238E27FC236}">
                <a16:creationId xmlns:a16="http://schemas.microsoft.com/office/drawing/2014/main" id="{9FE7D772-F127-854A-BAD6-CDC1728AF725}"/>
              </a:ext>
            </a:extLst>
          </p:cNvPr>
          <p:cNvPicPr>
            <a:picLocks noChangeAspect="1"/>
          </p:cNvPicPr>
          <p:nvPr/>
        </p:nvPicPr>
        <p:blipFill>
          <a:blip r:embed="rId5"/>
          <a:stretch>
            <a:fillRect/>
          </a:stretch>
        </p:blipFill>
        <p:spPr>
          <a:xfrm>
            <a:off x="1038586" y="3620162"/>
            <a:ext cx="4077140" cy="2878868"/>
          </a:xfrm>
          <a:prstGeom prst="rect">
            <a:avLst/>
          </a:prstGeom>
        </p:spPr>
      </p:pic>
      <p:pic>
        <p:nvPicPr>
          <p:cNvPr id="12" name="Picture 11" descr="Diagram&#10;&#10;Description automatically generated">
            <a:extLst>
              <a:ext uri="{FF2B5EF4-FFF2-40B4-BE49-F238E27FC236}">
                <a16:creationId xmlns:a16="http://schemas.microsoft.com/office/drawing/2014/main" id="{8248B6C2-F5C3-8B48-818F-4B4220D9C142}"/>
              </a:ext>
            </a:extLst>
          </p:cNvPr>
          <p:cNvPicPr>
            <a:picLocks noChangeAspect="1"/>
          </p:cNvPicPr>
          <p:nvPr/>
        </p:nvPicPr>
        <p:blipFill>
          <a:blip r:embed="rId6"/>
          <a:stretch>
            <a:fillRect/>
          </a:stretch>
        </p:blipFill>
        <p:spPr>
          <a:xfrm>
            <a:off x="5476399" y="1993692"/>
            <a:ext cx="2939921" cy="3800005"/>
          </a:xfrm>
          <a:prstGeom prst="rect">
            <a:avLst/>
          </a:prstGeom>
        </p:spPr>
      </p:pic>
      <p:pic>
        <p:nvPicPr>
          <p:cNvPr id="14" name="Picture 13" descr="Teams&#10;&#10;Description automatically generated with medium confidence">
            <a:extLst>
              <a:ext uri="{FF2B5EF4-FFF2-40B4-BE49-F238E27FC236}">
                <a16:creationId xmlns:a16="http://schemas.microsoft.com/office/drawing/2014/main" id="{E3005530-A078-8447-9E6E-059CE32152DB}"/>
              </a:ext>
            </a:extLst>
          </p:cNvPr>
          <p:cNvPicPr>
            <a:picLocks noChangeAspect="1"/>
          </p:cNvPicPr>
          <p:nvPr/>
        </p:nvPicPr>
        <p:blipFill>
          <a:blip r:embed="rId7"/>
          <a:stretch>
            <a:fillRect/>
          </a:stretch>
        </p:blipFill>
        <p:spPr>
          <a:xfrm>
            <a:off x="8567087" y="1993692"/>
            <a:ext cx="3305648" cy="3800006"/>
          </a:xfrm>
          <a:prstGeom prst="rect">
            <a:avLst/>
          </a:prstGeom>
        </p:spPr>
      </p:pic>
      <p:pic>
        <p:nvPicPr>
          <p:cNvPr id="2" name="Audio 1">
            <a:hlinkClick r:id="" action="ppaction://media"/>
            <a:extLst>
              <a:ext uri="{FF2B5EF4-FFF2-40B4-BE49-F238E27FC236}">
                <a16:creationId xmlns:a16="http://schemas.microsoft.com/office/drawing/2014/main" id="{2BAB123F-0B43-2E44-A97A-2DEBDF0EDC90}"/>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93360115"/>
      </p:ext>
    </p:extLst>
  </p:cSld>
  <p:clrMapOvr>
    <a:masterClrMapping/>
  </p:clrMapOvr>
  <mc:AlternateContent xmlns:mc="http://schemas.openxmlformats.org/markup-compatibility/2006" xmlns:p14="http://schemas.microsoft.com/office/powerpoint/2010/main">
    <mc:Choice Requires="p14">
      <p:transition spd="slow" p14:dur="2000" advTm="30159"/>
    </mc:Choice>
    <mc:Fallback xmlns="">
      <p:transition spd="slow" advTm="301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E0608-8DBF-9D4E-9F3A-33D949B311BB}"/>
              </a:ext>
            </a:extLst>
          </p:cNvPr>
          <p:cNvSpPr>
            <a:spLocks noGrp="1"/>
          </p:cNvSpPr>
          <p:nvPr>
            <p:ph type="title"/>
          </p:nvPr>
        </p:nvSpPr>
        <p:spPr/>
        <p:txBody>
          <a:bodyPr/>
          <a:lstStyle/>
          <a:p>
            <a:r>
              <a:rPr lang="en-US" dirty="0"/>
              <a:t>Issues the Authors ran into </a:t>
            </a:r>
          </a:p>
        </p:txBody>
      </p:sp>
      <p:sp>
        <p:nvSpPr>
          <p:cNvPr id="3" name="Content Placeholder 2">
            <a:extLst>
              <a:ext uri="{FF2B5EF4-FFF2-40B4-BE49-F238E27FC236}">
                <a16:creationId xmlns:a16="http://schemas.microsoft.com/office/drawing/2014/main" id="{2607E5BE-CD58-C842-B4A2-57565D2F359D}"/>
              </a:ext>
            </a:extLst>
          </p:cNvPr>
          <p:cNvSpPr>
            <a:spLocks noGrp="1"/>
          </p:cNvSpPr>
          <p:nvPr>
            <p:ph idx="1"/>
          </p:nvPr>
        </p:nvSpPr>
        <p:spPr/>
        <p:txBody>
          <a:bodyPr>
            <a:normAutofit/>
          </a:bodyPr>
          <a:lstStyle/>
          <a:p>
            <a:r>
              <a:rPr lang="en-US" sz="1700" dirty="0"/>
              <a:t>The illustrations that worked fine in color looked terrible in and black and white.  Many of the free color illustrations that they used were incomprehensible on a black-and-white photocopy.  </a:t>
            </a:r>
          </a:p>
          <a:p>
            <a:r>
              <a:rPr lang="en-US" sz="1700" dirty="0"/>
              <a:t>Finding illustrations of specific vocabulary lists. The authors said that perhaps the most challenging area was finding the illustrations for lists of related vocabulary words such as fruit, vegetables, clothing, accessories, furniture, and appliances. </a:t>
            </a:r>
          </a:p>
          <a:p>
            <a:r>
              <a:rPr lang="en-US" sz="1700" dirty="0"/>
              <a:t>The textbook did not have an individualized and personalized feel to it. </a:t>
            </a:r>
          </a:p>
          <a:p>
            <a:endParaRPr lang="en-US" dirty="0"/>
          </a:p>
        </p:txBody>
      </p:sp>
      <p:pic>
        <p:nvPicPr>
          <p:cNvPr id="4" name="Audio 3">
            <a:hlinkClick r:id="" action="ppaction://media"/>
            <a:extLst>
              <a:ext uri="{FF2B5EF4-FFF2-40B4-BE49-F238E27FC236}">
                <a16:creationId xmlns:a16="http://schemas.microsoft.com/office/drawing/2014/main" id="{FBDBE1C3-60C1-A143-A718-12BEE3BE586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90266727"/>
      </p:ext>
    </p:extLst>
  </p:cSld>
  <p:clrMapOvr>
    <a:masterClrMapping/>
  </p:clrMapOvr>
  <mc:AlternateContent xmlns:mc="http://schemas.openxmlformats.org/markup-compatibility/2006" xmlns:p14="http://schemas.microsoft.com/office/powerpoint/2010/main">
    <mc:Choice Requires="p14">
      <p:transition spd="slow" p14:dur="2000" advTm="158291"/>
    </mc:Choice>
    <mc:Fallback xmlns="">
      <p:transition spd="slow" advTm="1582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a16="http://schemas.microsoft.com/office/drawing/2014/main" id="{9F67361A-278A-0E4A-AFC3-51D265594CCF}"/>
              </a:ext>
            </a:extLst>
          </p:cNvPr>
          <p:cNvPicPr>
            <a:picLocks noGrp="1" noChangeAspect="1"/>
          </p:cNvPicPr>
          <p:nvPr>
            <p:ph idx="1"/>
          </p:nvPr>
        </p:nvPicPr>
        <p:blipFill>
          <a:blip r:embed="rId4"/>
          <a:stretch>
            <a:fillRect/>
          </a:stretch>
        </p:blipFill>
        <p:spPr>
          <a:xfrm>
            <a:off x="4492830" y="1754764"/>
            <a:ext cx="3206339" cy="3956165"/>
          </a:xfrm>
        </p:spPr>
      </p:pic>
      <p:pic>
        <p:nvPicPr>
          <p:cNvPr id="7" name="Picture 6" descr="Graphical user interface, application&#10;&#10;Description automatically generated">
            <a:extLst>
              <a:ext uri="{FF2B5EF4-FFF2-40B4-BE49-F238E27FC236}">
                <a16:creationId xmlns:a16="http://schemas.microsoft.com/office/drawing/2014/main" id="{940C415E-61BB-F646-AEF2-A262340D6F5D}"/>
              </a:ext>
            </a:extLst>
          </p:cNvPr>
          <p:cNvPicPr>
            <a:picLocks noChangeAspect="1"/>
          </p:cNvPicPr>
          <p:nvPr/>
        </p:nvPicPr>
        <p:blipFill>
          <a:blip r:embed="rId5"/>
          <a:stretch>
            <a:fillRect/>
          </a:stretch>
        </p:blipFill>
        <p:spPr>
          <a:xfrm>
            <a:off x="499950" y="1401063"/>
            <a:ext cx="3813633" cy="4681684"/>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2EB4BA1B-E573-324C-BC97-5BFF223FDEF2}"/>
              </a:ext>
            </a:extLst>
          </p:cNvPr>
          <p:cNvPicPr>
            <a:picLocks noChangeAspect="1"/>
          </p:cNvPicPr>
          <p:nvPr/>
        </p:nvPicPr>
        <p:blipFill>
          <a:blip r:embed="rId6"/>
          <a:stretch>
            <a:fillRect/>
          </a:stretch>
        </p:blipFill>
        <p:spPr>
          <a:xfrm>
            <a:off x="7878419" y="2088828"/>
            <a:ext cx="4161720" cy="3622101"/>
          </a:xfrm>
          <a:prstGeom prst="rect">
            <a:avLst/>
          </a:prstGeom>
        </p:spPr>
      </p:pic>
      <p:sp>
        <p:nvSpPr>
          <p:cNvPr id="10" name="TextBox 9">
            <a:extLst>
              <a:ext uri="{FF2B5EF4-FFF2-40B4-BE49-F238E27FC236}">
                <a16:creationId xmlns:a16="http://schemas.microsoft.com/office/drawing/2014/main" id="{BBFEB099-55FA-4246-9390-D1FFA5D679A8}"/>
              </a:ext>
            </a:extLst>
          </p:cNvPr>
          <p:cNvSpPr txBox="1"/>
          <p:nvPr/>
        </p:nvSpPr>
        <p:spPr>
          <a:xfrm>
            <a:off x="1173305" y="452087"/>
            <a:ext cx="9845388" cy="646331"/>
          </a:xfrm>
          <a:prstGeom prst="rect">
            <a:avLst/>
          </a:prstGeom>
          <a:noFill/>
        </p:spPr>
        <p:txBody>
          <a:bodyPr wrap="none" rtlCol="0">
            <a:spAutoFit/>
          </a:bodyPr>
          <a:lstStyle/>
          <a:p>
            <a:pPr algn="ctr"/>
            <a:r>
              <a:rPr lang="en-US" dirty="0"/>
              <a:t>The people (middle) and hedgehog (right), drawn by Abigail, and the clothing (right), drawn by Nicholas, </a:t>
            </a:r>
          </a:p>
          <a:p>
            <a:pPr algn="ctr"/>
            <a:r>
              <a:rPr lang="en-US" dirty="0"/>
              <a:t>has a fun cartoon look to it that the clip art (left) just does not have. </a:t>
            </a:r>
          </a:p>
        </p:txBody>
      </p:sp>
      <p:pic>
        <p:nvPicPr>
          <p:cNvPr id="2" name="Audio 1">
            <a:hlinkClick r:id="" action="ppaction://media"/>
            <a:extLst>
              <a:ext uri="{FF2B5EF4-FFF2-40B4-BE49-F238E27FC236}">
                <a16:creationId xmlns:a16="http://schemas.microsoft.com/office/drawing/2014/main" id="{37F48621-97FC-7741-9780-1818AC01BA5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87219045"/>
      </p:ext>
    </p:extLst>
  </p:cSld>
  <p:clrMapOvr>
    <a:masterClrMapping/>
  </p:clrMapOvr>
  <mc:AlternateContent xmlns:mc="http://schemas.openxmlformats.org/markup-compatibility/2006" xmlns:p14="http://schemas.microsoft.com/office/powerpoint/2010/main">
    <mc:Choice Requires="p14">
      <p:transition spd="slow" p14:dur="2000" advTm="20227"/>
    </mc:Choice>
    <mc:Fallback xmlns="">
      <p:transition spd="slow" advTm="202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Table&#10;&#10;Description automatically generated">
            <a:extLst>
              <a:ext uri="{FF2B5EF4-FFF2-40B4-BE49-F238E27FC236}">
                <a16:creationId xmlns:a16="http://schemas.microsoft.com/office/drawing/2014/main" id="{90445D1A-DF9F-D944-B44B-FB2B79E2431C}"/>
              </a:ext>
            </a:extLst>
          </p:cNvPr>
          <p:cNvPicPr>
            <a:picLocks noGrp="1" noChangeAspect="1"/>
          </p:cNvPicPr>
          <p:nvPr>
            <p:ph idx="1"/>
          </p:nvPr>
        </p:nvPicPr>
        <p:blipFill>
          <a:blip r:embed="rId4"/>
          <a:stretch>
            <a:fillRect/>
          </a:stretch>
        </p:blipFill>
        <p:spPr>
          <a:xfrm>
            <a:off x="354128" y="1174666"/>
            <a:ext cx="3782693" cy="4508665"/>
          </a:xfrm>
        </p:spPr>
      </p:pic>
      <p:pic>
        <p:nvPicPr>
          <p:cNvPr id="7" name="Picture 6" descr="Text, letter&#10;&#10;Description automatically generated">
            <a:extLst>
              <a:ext uri="{FF2B5EF4-FFF2-40B4-BE49-F238E27FC236}">
                <a16:creationId xmlns:a16="http://schemas.microsoft.com/office/drawing/2014/main" id="{4AC69891-AB93-1747-A015-BFEFA689E8F0}"/>
              </a:ext>
            </a:extLst>
          </p:cNvPr>
          <p:cNvPicPr>
            <a:picLocks noChangeAspect="1"/>
          </p:cNvPicPr>
          <p:nvPr/>
        </p:nvPicPr>
        <p:blipFill>
          <a:blip r:embed="rId5"/>
          <a:stretch>
            <a:fillRect/>
          </a:stretch>
        </p:blipFill>
        <p:spPr>
          <a:xfrm>
            <a:off x="4136821" y="1174666"/>
            <a:ext cx="3924574" cy="4508665"/>
          </a:xfrm>
          <a:prstGeom prst="rect">
            <a:avLst/>
          </a:prstGeom>
        </p:spPr>
      </p:pic>
      <p:pic>
        <p:nvPicPr>
          <p:cNvPr id="9" name="Picture 8" descr="Text, letter&#10;&#10;Description automatically generated">
            <a:extLst>
              <a:ext uri="{FF2B5EF4-FFF2-40B4-BE49-F238E27FC236}">
                <a16:creationId xmlns:a16="http://schemas.microsoft.com/office/drawing/2014/main" id="{36AA75A9-FEBD-C54B-AD81-CFFCE9043AAE}"/>
              </a:ext>
            </a:extLst>
          </p:cNvPr>
          <p:cNvPicPr>
            <a:picLocks noChangeAspect="1"/>
          </p:cNvPicPr>
          <p:nvPr/>
        </p:nvPicPr>
        <p:blipFill>
          <a:blip r:embed="rId6"/>
          <a:stretch>
            <a:fillRect/>
          </a:stretch>
        </p:blipFill>
        <p:spPr>
          <a:xfrm>
            <a:off x="8061395" y="1174665"/>
            <a:ext cx="3638908" cy="4508665"/>
          </a:xfrm>
          <a:prstGeom prst="rect">
            <a:avLst/>
          </a:prstGeom>
        </p:spPr>
      </p:pic>
      <p:sp>
        <p:nvSpPr>
          <p:cNvPr id="10" name="TextBox 9">
            <a:extLst>
              <a:ext uri="{FF2B5EF4-FFF2-40B4-BE49-F238E27FC236}">
                <a16:creationId xmlns:a16="http://schemas.microsoft.com/office/drawing/2014/main" id="{4EC9D486-DBC3-694A-A756-9212047D3055}"/>
              </a:ext>
            </a:extLst>
          </p:cNvPr>
          <p:cNvSpPr txBox="1"/>
          <p:nvPr/>
        </p:nvSpPr>
        <p:spPr>
          <a:xfrm>
            <a:off x="894844" y="620667"/>
            <a:ext cx="10805459" cy="369332"/>
          </a:xfrm>
          <a:prstGeom prst="rect">
            <a:avLst/>
          </a:prstGeom>
          <a:noFill/>
        </p:spPr>
        <p:txBody>
          <a:bodyPr wrap="none" rtlCol="0">
            <a:spAutoFit/>
          </a:bodyPr>
          <a:lstStyle/>
          <a:p>
            <a:r>
              <a:rPr lang="en-US" dirty="0"/>
              <a:t>Here you can see the repetition of Abigail’s hedgehogs used throughout the book to add another cohesive aspect.</a:t>
            </a:r>
          </a:p>
        </p:txBody>
      </p:sp>
      <p:pic>
        <p:nvPicPr>
          <p:cNvPr id="2" name="Audio 1">
            <a:hlinkClick r:id="" action="ppaction://media"/>
            <a:extLst>
              <a:ext uri="{FF2B5EF4-FFF2-40B4-BE49-F238E27FC236}">
                <a16:creationId xmlns:a16="http://schemas.microsoft.com/office/drawing/2014/main" id="{645A4E00-E352-AC49-B237-07C82D6B812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31465126"/>
      </p:ext>
    </p:extLst>
  </p:cSld>
  <p:clrMapOvr>
    <a:masterClrMapping/>
  </p:clrMapOvr>
  <mc:AlternateContent xmlns:mc="http://schemas.openxmlformats.org/markup-compatibility/2006" xmlns:p14="http://schemas.microsoft.com/office/powerpoint/2010/main">
    <mc:Choice Requires="p14">
      <p:transition spd="slow" p14:dur="2000" advTm="22805"/>
    </mc:Choice>
    <mc:Fallback xmlns="">
      <p:transition spd="slow" advTm="228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8A442-B773-8541-B181-2AB64BBB0AC0}"/>
              </a:ext>
            </a:extLst>
          </p:cNvPr>
          <p:cNvSpPr>
            <a:spLocks noGrp="1"/>
          </p:cNvSpPr>
          <p:nvPr>
            <p:ph type="title"/>
          </p:nvPr>
        </p:nvSpPr>
        <p:spPr/>
        <p:txBody>
          <a:bodyPr/>
          <a:lstStyle/>
          <a:p>
            <a:r>
              <a:rPr lang="en-US" dirty="0"/>
              <a:t>Issues resolved by our work</a:t>
            </a:r>
          </a:p>
        </p:txBody>
      </p:sp>
      <p:sp>
        <p:nvSpPr>
          <p:cNvPr id="3" name="Content Placeholder 2">
            <a:extLst>
              <a:ext uri="{FF2B5EF4-FFF2-40B4-BE49-F238E27FC236}">
                <a16:creationId xmlns:a16="http://schemas.microsoft.com/office/drawing/2014/main" id="{E856A869-BD98-F644-8095-A6BEE59B416F}"/>
              </a:ext>
            </a:extLst>
          </p:cNvPr>
          <p:cNvSpPr>
            <a:spLocks noGrp="1"/>
          </p:cNvSpPr>
          <p:nvPr>
            <p:ph idx="1"/>
          </p:nvPr>
        </p:nvSpPr>
        <p:spPr/>
        <p:txBody>
          <a:bodyPr/>
          <a:lstStyle/>
          <a:p>
            <a:r>
              <a:rPr lang="en-US" dirty="0"/>
              <a:t>Adding illustrators to the team solved just about all the authors’ issues. </a:t>
            </a:r>
          </a:p>
          <a:p>
            <a:r>
              <a:rPr lang="en-US" dirty="0"/>
              <a:t>We were able to create a personalized feel to the textbook.</a:t>
            </a:r>
          </a:p>
          <a:p>
            <a:r>
              <a:rPr lang="en-US" dirty="0"/>
              <a:t>We created customized illustrations to specifically fit the activities and lessons. </a:t>
            </a:r>
          </a:p>
          <a:p>
            <a:r>
              <a:rPr lang="en-US" dirty="0"/>
              <a:t>Our illustrations are recognizable in color and black and white. </a:t>
            </a:r>
          </a:p>
          <a:p>
            <a:r>
              <a:rPr lang="en-US" dirty="0"/>
              <a:t>We could easily tweak and correct things to create the best and most cohesive look for the textbook. </a:t>
            </a:r>
          </a:p>
          <a:p>
            <a:endParaRPr lang="en-US" dirty="0"/>
          </a:p>
          <a:p>
            <a:endParaRPr lang="en-US" dirty="0"/>
          </a:p>
        </p:txBody>
      </p:sp>
      <p:pic>
        <p:nvPicPr>
          <p:cNvPr id="4" name="Audio 3">
            <a:hlinkClick r:id="" action="ppaction://media"/>
            <a:extLst>
              <a:ext uri="{FF2B5EF4-FFF2-40B4-BE49-F238E27FC236}">
                <a16:creationId xmlns:a16="http://schemas.microsoft.com/office/drawing/2014/main" id="{6723000E-B31A-0D4E-813B-6A841DDA320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48768694"/>
      </p:ext>
    </p:extLst>
  </p:cSld>
  <p:clrMapOvr>
    <a:masterClrMapping/>
  </p:clrMapOvr>
  <mc:AlternateContent xmlns:mc="http://schemas.openxmlformats.org/markup-compatibility/2006" xmlns:p14="http://schemas.microsoft.com/office/powerpoint/2010/main">
    <mc:Choice Requires="p14">
      <p:transition spd="slow" p14:dur="2000" advTm="37662"/>
    </mc:Choice>
    <mc:Fallback xmlns="">
      <p:transition spd="slow" advTm="376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Picture 6" descr="A picture containing text, orange&#10;&#10;Description automatically generated">
            <a:extLst>
              <a:ext uri="{FF2B5EF4-FFF2-40B4-BE49-F238E27FC236}">
                <a16:creationId xmlns:a16="http://schemas.microsoft.com/office/drawing/2014/main" id="{9D85E5CF-3FD3-AF4F-973B-10B1EE4524E5}"/>
              </a:ext>
            </a:extLst>
          </p:cNvPr>
          <p:cNvPicPr>
            <a:picLocks noChangeAspect="1"/>
          </p:cNvPicPr>
          <p:nvPr/>
        </p:nvPicPr>
        <p:blipFill rotWithShape="1">
          <a:blip r:embed="rId4"/>
          <a:srcRect t="3348" r="3" b="3"/>
          <a:stretch/>
        </p:blipFill>
        <p:spPr>
          <a:xfrm>
            <a:off x="20" y="3429001"/>
            <a:ext cx="5315041" cy="3429000"/>
          </a:xfrm>
          <a:prstGeom prst="rect">
            <a:avLst/>
          </a:prstGeom>
        </p:spPr>
      </p:pic>
      <p:sp>
        <p:nvSpPr>
          <p:cNvPr id="12" name="Rectangle 11">
            <a:extLst>
              <a:ext uri="{FF2B5EF4-FFF2-40B4-BE49-F238E27FC236}">
                <a16:creationId xmlns:a16="http://schemas.microsoft.com/office/drawing/2014/main" id="{8E1D4842-F208-47E0-A3A4-6469A9F045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15061" y="-2"/>
            <a:ext cx="6876939" cy="6858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6E73E5-561B-A047-9BCA-21396F3D763E}"/>
              </a:ext>
            </a:extLst>
          </p:cNvPr>
          <p:cNvSpPr>
            <a:spLocks noGrp="1"/>
          </p:cNvSpPr>
          <p:nvPr>
            <p:ph type="title"/>
          </p:nvPr>
        </p:nvSpPr>
        <p:spPr>
          <a:xfrm>
            <a:off x="6119732" y="1290025"/>
            <a:ext cx="5291327" cy="1188720"/>
          </a:xfrm>
          <a:solidFill>
            <a:srgbClr val="FFFFFF"/>
          </a:solidFill>
          <a:ln>
            <a:solidFill>
              <a:srgbClr val="404040"/>
            </a:solidFill>
          </a:ln>
        </p:spPr>
        <p:txBody>
          <a:bodyPr>
            <a:normAutofit/>
          </a:bodyPr>
          <a:lstStyle/>
          <a:p>
            <a:r>
              <a:rPr lang="en-US" dirty="0"/>
              <a:t>Individual Takeaway: Nick</a:t>
            </a:r>
          </a:p>
        </p:txBody>
      </p:sp>
      <p:pic>
        <p:nvPicPr>
          <p:cNvPr id="5" name="Picture 4" descr="A drawing of a car&#10;&#10;Description automatically generated with low confidence">
            <a:extLst>
              <a:ext uri="{FF2B5EF4-FFF2-40B4-BE49-F238E27FC236}">
                <a16:creationId xmlns:a16="http://schemas.microsoft.com/office/drawing/2014/main" id="{36B052B6-58C0-0D4F-BA78-7EB391E9FB17}"/>
              </a:ext>
            </a:extLst>
          </p:cNvPr>
          <p:cNvPicPr>
            <a:picLocks noChangeAspect="1"/>
          </p:cNvPicPr>
          <p:nvPr/>
        </p:nvPicPr>
        <p:blipFill rotWithShape="1">
          <a:blip r:embed="rId5"/>
          <a:srcRect l="1994" r="6556" b="2"/>
          <a:stretch/>
        </p:blipFill>
        <p:spPr>
          <a:xfrm>
            <a:off x="20" y="-2"/>
            <a:ext cx="5315041" cy="3429002"/>
          </a:xfrm>
          <a:prstGeom prst="rect">
            <a:avLst/>
          </a:prstGeom>
        </p:spPr>
      </p:pic>
      <p:sp>
        <p:nvSpPr>
          <p:cNvPr id="3" name="Content Placeholder 2">
            <a:extLst>
              <a:ext uri="{FF2B5EF4-FFF2-40B4-BE49-F238E27FC236}">
                <a16:creationId xmlns:a16="http://schemas.microsoft.com/office/drawing/2014/main" id="{74D26EBB-28C5-8F42-96BC-9911AA78EAC7}"/>
              </a:ext>
            </a:extLst>
          </p:cNvPr>
          <p:cNvSpPr>
            <a:spLocks noGrp="1"/>
          </p:cNvSpPr>
          <p:nvPr>
            <p:ph idx="1"/>
          </p:nvPr>
        </p:nvSpPr>
        <p:spPr>
          <a:xfrm>
            <a:off x="6119732" y="2858703"/>
            <a:ext cx="5285791" cy="3042547"/>
          </a:xfrm>
        </p:spPr>
        <p:txBody>
          <a:bodyPr>
            <a:normAutofit fontScale="92500" lnSpcReduction="10000"/>
          </a:bodyPr>
          <a:lstStyle/>
          <a:p>
            <a:r>
              <a:rPr lang="en-US" sz="2800" dirty="0">
                <a:solidFill>
                  <a:srgbClr val="FFFFFF"/>
                </a:solidFill>
              </a:rPr>
              <a:t>Project prompted well roundedness.</a:t>
            </a:r>
          </a:p>
          <a:p>
            <a:pPr lvl="1"/>
            <a:r>
              <a:rPr lang="en-US" sz="2400" dirty="0">
                <a:solidFill>
                  <a:srgbClr val="FFFFFF"/>
                </a:solidFill>
              </a:rPr>
              <a:t>Outside of my major but not outside of my skillset.</a:t>
            </a:r>
          </a:p>
          <a:p>
            <a:r>
              <a:rPr lang="en-US" sz="2800" dirty="0">
                <a:solidFill>
                  <a:srgbClr val="FFFFFF"/>
                </a:solidFill>
              </a:rPr>
              <a:t>Appreciation for faculty looking internally for assistance.</a:t>
            </a:r>
          </a:p>
          <a:p>
            <a:r>
              <a:rPr lang="en-US" sz="2800" dirty="0">
                <a:solidFill>
                  <a:srgbClr val="FFFFFF"/>
                </a:solidFill>
              </a:rPr>
              <a:t>Heightened by attention to detail.</a:t>
            </a:r>
          </a:p>
          <a:p>
            <a:pPr marL="228600" lvl="1" indent="0">
              <a:buNone/>
            </a:pPr>
            <a:endParaRPr lang="en-US" dirty="0">
              <a:solidFill>
                <a:srgbClr val="FFFFFF"/>
              </a:solidFill>
            </a:endParaRPr>
          </a:p>
          <a:p>
            <a:pPr lvl="1"/>
            <a:endParaRPr lang="en-US" dirty="0">
              <a:solidFill>
                <a:srgbClr val="FFFFFF"/>
              </a:solidFill>
            </a:endParaRPr>
          </a:p>
        </p:txBody>
      </p:sp>
      <p:pic>
        <p:nvPicPr>
          <p:cNvPr id="4" name="Audio 3">
            <a:hlinkClick r:id="" action="ppaction://media"/>
            <a:extLst>
              <a:ext uri="{FF2B5EF4-FFF2-40B4-BE49-F238E27FC236}">
                <a16:creationId xmlns:a16="http://schemas.microsoft.com/office/drawing/2014/main" id="{4FB3785E-625D-8C4B-9A2B-D00003F0243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8991820"/>
      </p:ext>
    </p:extLst>
  </p:cSld>
  <p:clrMapOvr>
    <a:masterClrMapping/>
  </p:clrMapOvr>
  <mc:AlternateContent xmlns:mc="http://schemas.openxmlformats.org/markup-compatibility/2006" xmlns:p14="http://schemas.microsoft.com/office/powerpoint/2010/main">
    <mc:Choice Requires="p14">
      <p:transition spd="slow" p14:dur="2000" advTm="63196"/>
    </mc:Choice>
    <mc:Fallback xmlns="">
      <p:transition spd="slow" advTm="631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otalTime>64</TotalTime>
  <Words>550</Words>
  <Application>Microsoft Macintosh PowerPoint</Application>
  <PresentationFormat>Widescreen</PresentationFormat>
  <Paragraphs>32</Paragraphs>
  <Slides>10</Slides>
  <Notes>0</Notes>
  <HiddenSlides>0</HiddenSlides>
  <MMClips>10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Gill Sans MT</vt:lpstr>
      <vt:lpstr>Parcel</vt:lpstr>
      <vt:lpstr>French textbook illustrations</vt:lpstr>
      <vt:lpstr>Purpose for research </vt:lpstr>
      <vt:lpstr>Issues the Authors ran into </vt:lpstr>
      <vt:lpstr>PowerPoint Presentation</vt:lpstr>
      <vt:lpstr>Issues the Authors ran into </vt:lpstr>
      <vt:lpstr>PowerPoint Presentation</vt:lpstr>
      <vt:lpstr>PowerPoint Presentation</vt:lpstr>
      <vt:lpstr>Issues resolved by our work</vt:lpstr>
      <vt:lpstr>Individual Takeaway: Nick</vt:lpstr>
      <vt:lpstr>Individual Takeaway: Abby Claire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French textbook illustrations</dc:title>
  <dc:creator>Abby Claire Hall</dc:creator>
  <cp:lastModifiedBy>Abby Claire Hall</cp:lastModifiedBy>
  <cp:revision>4</cp:revision>
  <dcterms:created xsi:type="dcterms:W3CDTF">2021-04-15T21:05:00Z</dcterms:created>
  <dcterms:modified xsi:type="dcterms:W3CDTF">2021-04-15T22:09:14Z</dcterms:modified>
</cp:coreProperties>
</file>