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307" r:id="rId3"/>
    <p:sldId id="257" r:id="rId4"/>
    <p:sldId id="305" r:id="rId5"/>
    <p:sldId id="306" r:id="rId6"/>
    <p:sldId id="309" r:id="rId7"/>
    <p:sldId id="260" r:id="rId8"/>
    <p:sldId id="316" r:id="rId9"/>
    <p:sldId id="258" r:id="rId10"/>
    <p:sldId id="313" r:id="rId11"/>
    <p:sldId id="311" r:id="rId12"/>
    <p:sldId id="312" r:id="rId13"/>
    <p:sldId id="315" r:id="rId14"/>
    <p:sldId id="31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670" autoAdjust="0"/>
    <p:restoredTop sz="94660"/>
  </p:normalViewPr>
  <p:slideViewPr>
    <p:cSldViewPr snapToGrid="0">
      <p:cViewPr varScale="1">
        <p:scale>
          <a:sx n="69" d="100"/>
          <a:sy n="69" d="100"/>
        </p:scale>
        <p:origin x="232" y="1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D:\S21_auditems_reordereddata_clean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chucks!$BY$10</c:f>
              <c:strCache>
                <c:ptCount val="1"/>
                <c:pt idx="0">
                  <c:v>clause1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chucks!$BX$11:$BX$13</c:f>
              <c:strCache>
                <c:ptCount val="3"/>
                <c:pt idx="0">
                  <c:v>subject</c:v>
                </c:pt>
                <c:pt idx="1">
                  <c:v>verb</c:v>
                </c:pt>
                <c:pt idx="2">
                  <c:v>object</c:v>
                </c:pt>
              </c:strCache>
            </c:strRef>
          </c:cat>
          <c:val>
            <c:numRef>
              <c:f>chucks!$BY$11:$BY$13</c:f>
              <c:numCache>
                <c:formatCode>General</c:formatCode>
                <c:ptCount val="3"/>
                <c:pt idx="0">
                  <c:v>37</c:v>
                </c:pt>
                <c:pt idx="1">
                  <c:v>43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FF-41BA-B713-C3D8D983EE10}"/>
            </c:ext>
          </c:extLst>
        </c:ser>
        <c:ser>
          <c:idx val="1"/>
          <c:order val="1"/>
          <c:tx>
            <c:strRef>
              <c:f>chucks!$BZ$10</c:f>
              <c:strCache>
                <c:ptCount val="1"/>
                <c:pt idx="0">
                  <c:v>clause2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chucks!$BX$11:$BX$13</c:f>
              <c:strCache>
                <c:ptCount val="3"/>
                <c:pt idx="0">
                  <c:v>subject</c:v>
                </c:pt>
                <c:pt idx="1">
                  <c:v>verb</c:v>
                </c:pt>
                <c:pt idx="2">
                  <c:v>object</c:v>
                </c:pt>
              </c:strCache>
            </c:strRef>
          </c:cat>
          <c:val>
            <c:numRef>
              <c:f>chucks!$BZ$11:$BZ$13</c:f>
              <c:numCache>
                <c:formatCode>General</c:formatCode>
                <c:ptCount val="3"/>
                <c:pt idx="0">
                  <c:v>33</c:v>
                </c:pt>
                <c:pt idx="1">
                  <c:v>33</c:v>
                </c:pt>
                <c:pt idx="2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FF-41BA-B713-C3D8D983EE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42623"/>
        <c:axId val="12643039"/>
      </c:barChart>
      <c:catAx>
        <c:axId val="12642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43039"/>
        <c:crosses val="autoZero"/>
        <c:auto val="1"/>
        <c:lblAlgn val="ctr"/>
        <c:lblOffset val="100"/>
        <c:noMultiLvlLbl val="0"/>
      </c:catAx>
      <c:valAx>
        <c:axId val="126430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 High Attachments</a:t>
                </a:r>
              </a:p>
            </c:rich>
          </c:tx>
          <c:layout>
            <c:manualLayout>
              <c:xMode val="edge"/>
              <c:yMode val="edge"/>
              <c:x val="1.2823025942755646E-2"/>
              <c:y val="0.3348870402172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42623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400" baseline="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4/19/21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519E5-2727-4C38-A4EB-FA01DD57E7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Pitch Accents and Focus: Effects on Syntactic Attachment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3E71A7-DF49-4FF9-B409-6587708E9D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19"/>
            <a:ext cx="10058400" cy="1492419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Victoria nash and Kelsey ball</a:t>
            </a:r>
          </a:p>
          <a:p>
            <a:r>
              <a:rPr lang="en-US" dirty="0">
                <a:solidFill>
                  <a:schemeClr val="accent3"/>
                </a:solidFill>
              </a:rPr>
              <a:t>Morehead State University</a:t>
            </a:r>
          </a:p>
          <a:p>
            <a:r>
              <a:rPr lang="en-US" dirty="0">
                <a:solidFill>
                  <a:schemeClr val="accent3"/>
                </a:solidFill>
              </a:rPr>
              <a:t>April 21</a:t>
            </a:r>
            <a:r>
              <a:rPr lang="en-US" baseline="30000" dirty="0">
                <a:solidFill>
                  <a:schemeClr val="accent3"/>
                </a:solidFill>
              </a:rPr>
              <a:t>st</a:t>
            </a:r>
            <a:r>
              <a:rPr lang="en-US" dirty="0">
                <a:solidFill>
                  <a:schemeClr val="accent3"/>
                </a:solidFill>
              </a:rPr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244156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801D2-F37A-D34B-A71F-51D280130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7264211-CC48-8B48-8F69-4BBF254AC07C}"/>
              </a:ext>
            </a:extLst>
          </p:cNvPr>
          <p:cNvSpPr txBox="1">
            <a:spLocks/>
          </p:cNvSpPr>
          <p:nvPr/>
        </p:nvSpPr>
        <p:spPr>
          <a:xfrm>
            <a:off x="1097280" y="1845733"/>
            <a:ext cx="10058400" cy="4410687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V1 accent should get more high attachment than V2 accent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Accenting subjects shouldn’t matter—expect no difference between subject accent items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/>
              <a:t>Driving question: do object accents matter?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If object accents pattern with verb accents, then object accents attract attachment, according to the Focus Attraction Hypothesis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If object accents pattern with subject accents, then object accents do not attract attachment</a:t>
            </a:r>
          </a:p>
        </p:txBody>
      </p:sp>
    </p:spTree>
    <p:extLst>
      <p:ext uri="{BB962C8B-B14F-4D97-AF65-F5344CB8AC3E}">
        <p14:creationId xmlns:p14="http://schemas.microsoft.com/office/powerpoint/2010/main" val="40695671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C0A74-B41B-4D5B-830C-C69498BFB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3696662" cy="1450757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80713BF-5244-49CB-96B8-C5D9999E474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646198" y="2059619"/>
          <a:ext cx="5825802" cy="4107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D66146B7-E89B-449B-B9A7-4C7396ED14A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4360" y="2059619"/>
                <a:ext cx="4965192" cy="4030285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V1 accent more high attachment than V2 accent—as expected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&lt;.01</m:t>
                    </m:r>
                  </m:oMath>
                </a14:m>
                <a:endParaRPr lang="en-US" sz="2200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Obj1 accent more high attachment than Obj2 accent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 Patterned similarly to verbs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000" b="1" dirty="0"/>
                  <a:t>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&lt;.</m:t>
                    </m:r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𝟎𝟓</m:t>
                    </m:r>
                  </m:oMath>
                </a14:m>
                <a:endParaRPr lang="en-US" sz="2000" b="1" dirty="0"/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S1 accent slightly more high attachment than S2 accent—but not statistically significant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=.30</m:t>
                    </m:r>
                  </m:oMath>
                </a14:m>
                <a:endParaRPr lang="en-US" sz="2200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D66146B7-E89B-449B-B9A7-4C7396ED1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" y="2059619"/>
                <a:ext cx="4965192" cy="4030285"/>
              </a:xfrm>
              <a:prstGeom prst="rect">
                <a:avLst/>
              </a:prstGeom>
              <a:blipFill>
                <a:blip r:embed="rId3"/>
                <a:stretch>
                  <a:fillRect l="-1531" t="-2508" r="-30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6076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3F208-01FE-4B3A-9968-06061738F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EA9E9E-BBC3-486A-8CCD-4CE2637ABA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Verb accent effects are consistent with past results for different sentence structures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Since object accents patterned with verb accents, object accents appear to attract attachment in this sentence structure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Expands our understanding of the Focus Attraction Hypothesis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Shows Focus Attraction occurs even when the head of the phrase isn’t accented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Accenting a complement of a verb can project focus to the entire VP (i.e., make the entire VP important)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dirty="0"/>
              <a:t>Fits semantic theory of focus (</a:t>
            </a:r>
            <a:r>
              <a:rPr lang="en-US" sz="2000" dirty="0" err="1"/>
              <a:t>Rooth</a:t>
            </a:r>
            <a:r>
              <a:rPr lang="en-US" sz="2000" dirty="0"/>
              <a:t> 1992)</a:t>
            </a:r>
          </a:p>
        </p:txBody>
      </p:sp>
    </p:spTree>
    <p:extLst>
      <p:ext uri="{BB962C8B-B14F-4D97-AF65-F5344CB8AC3E}">
        <p14:creationId xmlns:p14="http://schemas.microsoft.com/office/powerpoint/2010/main" val="1144673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6013E-A137-944F-9CEE-03FAC724E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Conclusion, continued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68AFDE-2DB6-4D4E-93AB-20246E5B8E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Apparent small effect of subject accents not statistically significant (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400" dirty="0"/>
                  <a:t>&gt;.05)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Therefore this fits with earlier non-effect of subject accents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Next: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Additional replication experiment for the object accent effect 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US" sz="2200" dirty="0"/>
                  <a:t>Satisfied with confirmation of verb accent effect, now replicated across various experiment types and sentence structures 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68AFDE-2DB6-4D4E-93AB-20246E5B8E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39" t="-15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98888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73D9E-930C-4B2A-8426-AD40848C1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Special Thanks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9DCB1-D096-4EBB-830E-8BC15AF8F5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>
              <a:solidFill>
                <a:srgbClr val="323130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0" i="0" dirty="0">
                <a:solidFill>
                  <a:srgbClr val="323130"/>
                </a:solidFill>
                <a:effectLst/>
                <a:latin typeface="Calibri" panose="020F0502020204030204" pitchFamily="34" charset="0"/>
              </a:rPr>
              <a:t>This research was partially supported by NICHD R15HD072713 and NIH P20GM103436 grants.</a:t>
            </a:r>
          </a:p>
          <a:p>
            <a:pPr algn="ctr"/>
            <a:endParaRPr lang="en-US" dirty="0">
              <a:solidFill>
                <a:srgbClr val="323130"/>
              </a:solidFill>
              <a:latin typeface="Calibri" panose="020F0502020204030204" pitchFamily="34" charset="0"/>
            </a:endParaRPr>
          </a:p>
          <a:p>
            <a:pPr algn="ctr"/>
            <a:endParaRPr lang="en-US" dirty="0">
              <a:solidFill>
                <a:srgbClr val="323130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4000" dirty="0">
                <a:solidFill>
                  <a:srgbClr val="323130"/>
                </a:solidFill>
                <a:latin typeface="Calibri" panose="020F0502020204030204" pitchFamily="34" charset="0"/>
              </a:rPr>
              <a:t>Works Cited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Rooth</a:t>
            </a:r>
            <a:r>
              <a:rPr lang="en-US" dirty="0"/>
              <a:t>, M. (1992). “A theory of focus interpretation.” </a:t>
            </a:r>
            <a:r>
              <a:rPr lang="en-US" i="1" dirty="0"/>
              <a:t>Natural Language Semantics</a:t>
            </a:r>
            <a:r>
              <a:rPr lang="en-US" dirty="0"/>
              <a:t>, 1, 75-116.</a:t>
            </a:r>
          </a:p>
        </p:txBody>
      </p:sp>
    </p:spTree>
    <p:extLst>
      <p:ext uri="{BB962C8B-B14F-4D97-AF65-F5344CB8AC3E}">
        <p14:creationId xmlns:p14="http://schemas.microsoft.com/office/powerpoint/2010/main" val="856469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DAC8F-FC28-4970-A6FE-7E501B02D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7044E-5C4F-4DB7-8338-0FFAFB6B8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b="1" dirty="0"/>
              <a:t>Psycholinguistics: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Study of language combined with cognitive psychology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Our focus is on sentence processing: how sentences and phrases are understood</a:t>
            </a:r>
          </a:p>
          <a:p>
            <a:r>
              <a:rPr lang="en-US" sz="2400" b="1" dirty="0"/>
              <a:t>Prosody: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The tune and rhythm of spoken language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Important units: accents and prosodic phrasing indicated by prosodic boundaries</a:t>
            </a:r>
          </a:p>
          <a:p>
            <a:r>
              <a:rPr lang="en-US" sz="2400" b="1" dirty="0"/>
              <a:t>Syntactic Ambiguity: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Occurs when a modifying phrase can be attached to multiple sites in a sentence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Two main types of attachment: High and Low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118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78A27-C061-488D-AA6F-0BDAF7B52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 the Sentence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B8471-667C-441B-9DE8-19630EB1A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043517"/>
            <a:ext cx="10058400" cy="3905869"/>
          </a:xfrm>
        </p:spPr>
        <p:txBody>
          <a:bodyPr>
            <a:normAutofit/>
          </a:bodyPr>
          <a:lstStyle/>
          <a:p>
            <a:r>
              <a:rPr lang="en-US" sz="2800" dirty="0"/>
              <a:t>Jenny emailed Hannah that Emily interviewed Jackson </a:t>
            </a:r>
            <a:r>
              <a:rPr lang="en-US" sz="2800" dirty="0">
                <a:solidFill>
                  <a:schemeClr val="accent1"/>
                </a:solidFill>
              </a:rPr>
              <a:t>two weeks ago</a:t>
            </a:r>
            <a:r>
              <a:rPr lang="en-US" sz="2800" dirty="0"/>
              <a:t>.</a:t>
            </a:r>
          </a:p>
          <a:p>
            <a:endParaRPr lang="en-US" sz="2800" dirty="0"/>
          </a:p>
          <a:p>
            <a:r>
              <a:rPr lang="en-US" sz="2800" dirty="0"/>
              <a:t>As is, the modifier “</a:t>
            </a:r>
            <a:r>
              <a:rPr lang="en-US" sz="2800" dirty="0">
                <a:solidFill>
                  <a:schemeClr val="accent1"/>
                </a:solidFill>
              </a:rPr>
              <a:t>two weeks ago</a:t>
            </a:r>
            <a:r>
              <a:rPr lang="en-US" sz="2800" dirty="0"/>
              <a:t>” could be applied to:</a:t>
            </a:r>
          </a:p>
          <a:p>
            <a:r>
              <a:rPr lang="en-US" sz="2800" dirty="0"/>
              <a:t>V1 (emailed)</a:t>
            </a:r>
          </a:p>
          <a:p>
            <a:r>
              <a:rPr lang="en-US" sz="2800" dirty="0"/>
              <a:t>or</a:t>
            </a:r>
          </a:p>
          <a:p>
            <a:r>
              <a:rPr lang="en-US" sz="2800" dirty="0"/>
              <a:t>V2 (interviewed)</a:t>
            </a:r>
          </a:p>
          <a:p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48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3B850C25-B612-4BC6-A07B-F49C156D2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7414" y="986257"/>
            <a:ext cx="8229600" cy="828675"/>
          </a:xfrm>
        </p:spPr>
        <p:txBody>
          <a:bodyPr/>
          <a:lstStyle/>
          <a:p>
            <a:pPr eaLnBrk="1" hangingPunct="1"/>
            <a:r>
              <a:rPr lang="en-US" altLang="en-US" dirty="0"/>
              <a:t>Low Attachment</a:t>
            </a:r>
            <a:endParaRPr lang="en-US" altLang="en-US" sz="2000" dirty="0"/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755D906C-EA16-4F72-8550-C9C916BBA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4348" y="1845574"/>
            <a:ext cx="8744051" cy="4598572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	    S	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		   VP	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       NP		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				CP	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          N	   	           	   		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      Jenny       V	 	NP	C	  S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	    emailed   Hannah   that	     	      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				            		</a:t>
            </a:r>
            <a:r>
              <a:rPr lang="en-US" altLang="en-US" sz="2400" dirty="0">
                <a:solidFill>
                  <a:srgbClr val="0000FF"/>
                </a:solidFill>
              </a:rPr>
              <a:t>VP</a:t>
            </a:r>
            <a:r>
              <a:rPr lang="en-US" altLang="en-US" sz="2400" dirty="0"/>
              <a:t>				   	                         NP	            </a:t>
            </a:r>
            <a:r>
              <a:rPr lang="en-US" altLang="en-US" sz="2400" dirty="0">
                <a:solidFill>
                  <a:srgbClr val="0000FF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					          		   </a:t>
            </a:r>
            <a:r>
              <a:rPr lang="en-US" altLang="en-US" sz="2400" dirty="0" err="1">
                <a:solidFill>
                  <a:srgbClr val="0000FF"/>
                </a:solidFill>
              </a:rPr>
              <a:t>AdvP</a:t>
            </a:r>
            <a:endParaRPr lang="en-US" altLang="en-US" sz="2400" dirty="0">
              <a:solidFill>
                <a:srgbClr val="0000FF"/>
              </a:solidFill>
            </a:endParaRPr>
          </a:p>
          <a:p>
            <a:pPr marL="400050" lvl="1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			  </a:t>
            </a:r>
            <a:r>
              <a:rPr lang="en-US" altLang="en-US" dirty="0"/>
              <a:t>     </a:t>
            </a:r>
            <a:r>
              <a:rPr lang="en-US" altLang="en-US" sz="2400" dirty="0"/>
              <a:t>N                 </a:t>
            </a:r>
            <a:r>
              <a:rPr lang="en-US" altLang="en-US" sz="2400" dirty="0">
                <a:solidFill>
                  <a:srgbClr val="0000FF"/>
                </a:solidFill>
              </a:rPr>
              <a:t>V</a:t>
            </a:r>
            <a:r>
              <a:rPr lang="en-US" altLang="en-US" sz="2400" dirty="0"/>
              <a:t>            NP  </a:t>
            </a:r>
          </a:p>
          <a:p>
            <a:pPr marL="400050" lvl="1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400" dirty="0"/>
              <a:t>			</a:t>
            </a:r>
            <a:r>
              <a:rPr lang="en-US" altLang="en-US" dirty="0"/>
              <a:t>    </a:t>
            </a:r>
            <a:r>
              <a:rPr lang="en-US" altLang="en-US" sz="2400" dirty="0"/>
              <a:t>Emily   interviewed  Jackson  </a:t>
            </a:r>
            <a:r>
              <a:rPr lang="en-US" altLang="en-US" sz="2400" dirty="0">
                <a:solidFill>
                  <a:srgbClr val="0000FF"/>
                </a:solidFill>
              </a:rPr>
              <a:t>two weeks ago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A01E3B0-C88B-4D95-BC3A-25DAEFD0DFA2}"/>
              </a:ext>
            </a:extLst>
          </p:cNvPr>
          <p:cNvCxnSpPr>
            <a:cxnSpLocks/>
          </p:cNvCxnSpPr>
          <p:nvPr/>
        </p:nvCxnSpPr>
        <p:spPr>
          <a:xfrm flipH="1">
            <a:off x="3012117" y="2562743"/>
            <a:ext cx="630011" cy="10795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79681F6-D4AE-42F0-8B35-AAE579312C1B}"/>
              </a:ext>
            </a:extLst>
          </p:cNvPr>
          <p:cNvCxnSpPr>
            <a:cxnSpLocks/>
          </p:cNvCxnSpPr>
          <p:nvPr/>
        </p:nvCxnSpPr>
        <p:spPr>
          <a:xfrm>
            <a:off x="1989909" y="2907998"/>
            <a:ext cx="78588" cy="2784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A6D0E66-39F8-4F88-ACA6-E8E83077813A}"/>
              </a:ext>
            </a:extLst>
          </p:cNvPr>
          <p:cNvCxnSpPr>
            <a:cxnSpLocks/>
          </p:cNvCxnSpPr>
          <p:nvPr/>
        </p:nvCxnSpPr>
        <p:spPr>
          <a:xfrm>
            <a:off x="3642128" y="2562743"/>
            <a:ext cx="1293856" cy="480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A4EF48F-068B-4DAC-8041-559FB02B3725}"/>
              </a:ext>
            </a:extLst>
          </p:cNvPr>
          <p:cNvCxnSpPr>
            <a:cxnSpLocks/>
          </p:cNvCxnSpPr>
          <p:nvPr/>
        </p:nvCxnSpPr>
        <p:spPr>
          <a:xfrm flipH="1">
            <a:off x="1982738" y="2207941"/>
            <a:ext cx="556276" cy="3403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19C6513-9F26-48FB-8EB1-093ABDA40018}"/>
              </a:ext>
            </a:extLst>
          </p:cNvPr>
          <p:cNvCxnSpPr>
            <a:cxnSpLocks/>
          </p:cNvCxnSpPr>
          <p:nvPr/>
        </p:nvCxnSpPr>
        <p:spPr>
          <a:xfrm>
            <a:off x="6157747" y="4021584"/>
            <a:ext cx="727745" cy="3180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64A1E7-F9A0-43A6-8F00-D6246356A257}"/>
              </a:ext>
            </a:extLst>
          </p:cNvPr>
          <p:cNvCxnSpPr>
            <a:cxnSpLocks/>
          </p:cNvCxnSpPr>
          <p:nvPr/>
        </p:nvCxnSpPr>
        <p:spPr>
          <a:xfrm>
            <a:off x="2539014" y="2207941"/>
            <a:ext cx="788108" cy="1701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C517056-A0FA-44FC-AE8A-2CE24251C779}"/>
              </a:ext>
            </a:extLst>
          </p:cNvPr>
          <p:cNvCxnSpPr>
            <a:cxnSpLocks/>
          </p:cNvCxnSpPr>
          <p:nvPr/>
        </p:nvCxnSpPr>
        <p:spPr>
          <a:xfrm>
            <a:off x="3642128" y="2562743"/>
            <a:ext cx="512994" cy="10193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300D65-CE5B-4D42-A0DE-798538E2FDC3}"/>
              </a:ext>
            </a:extLst>
          </p:cNvPr>
          <p:cNvCxnSpPr>
            <a:cxnSpLocks/>
          </p:cNvCxnSpPr>
          <p:nvPr/>
        </p:nvCxnSpPr>
        <p:spPr>
          <a:xfrm flipH="1">
            <a:off x="4634707" y="5070289"/>
            <a:ext cx="211127" cy="3287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B65B3E1-082E-4620-9B11-E8F4D4FAE7CA}"/>
              </a:ext>
            </a:extLst>
          </p:cNvPr>
          <p:cNvCxnSpPr>
            <a:cxnSpLocks/>
          </p:cNvCxnSpPr>
          <p:nvPr/>
        </p:nvCxnSpPr>
        <p:spPr>
          <a:xfrm flipH="1">
            <a:off x="5282214" y="4021584"/>
            <a:ext cx="875533" cy="6503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DB50F96-952B-4B5B-90B5-B20063F310E0}"/>
              </a:ext>
            </a:extLst>
          </p:cNvPr>
          <p:cNvCxnSpPr>
            <a:cxnSpLocks/>
          </p:cNvCxnSpPr>
          <p:nvPr/>
        </p:nvCxnSpPr>
        <p:spPr>
          <a:xfrm flipV="1">
            <a:off x="6065013" y="4671952"/>
            <a:ext cx="895682" cy="695138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F7A7DEC-1D30-4F8D-AE61-2914038ECEEA}"/>
              </a:ext>
            </a:extLst>
          </p:cNvPr>
          <p:cNvCxnSpPr>
            <a:cxnSpLocks/>
          </p:cNvCxnSpPr>
          <p:nvPr/>
        </p:nvCxnSpPr>
        <p:spPr>
          <a:xfrm flipH="1">
            <a:off x="5098742" y="3280581"/>
            <a:ext cx="112450" cy="3616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950D7096-AEEA-4735-9451-380B852CC9F7}"/>
              </a:ext>
            </a:extLst>
          </p:cNvPr>
          <p:cNvSpPr/>
          <p:nvPr/>
        </p:nvSpPr>
        <p:spPr>
          <a:xfrm>
            <a:off x="7991739" y="5431244"/>
            <a:ext cx="587375" cy="377825"/>
          </a:xfrm>
          <a:prstGeom prst="triangle">
            <a:avLst>
              <a:gd name="adj" fmla="val 51640"/>
            </a:avLst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441D368-8CEC-4D02-B4A7-567A0D1C13FF}"/>
              </a:ext>
            </a:extLst>
          </p:cNvPr>
          <p:cNvCxnSpPr>
            <a:cxnSpLocks/>
          </p:cNvCxnSpPr>
          <p:nvPr/>
        </p:nvCxnSpPr>
        <p:spPr>
          <a:xfrm flipH="1" flipV="1">
            <a:off x="6960695" y="4671952"/>
            <a:ext cx="1310305" cy="359886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7" name="TextBox 23">
            <a:extLst>
              <a:ext uri="{FF2B5EF4-FFF2-40B4-BE49-F238E27FC236}">
                <a16:creationId xmlns:a16="http://schemas.microsoft.com/office/drawing/2014/main" id="{991D5257-A936-4170-B345-F8094D75B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8937" y="2348631"/>
            <a:ext cx="4343400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u="sng" dirty="0"/>
              <a:t>Meaning</a:t>
            </a:r>
            <a:r>
              <a:rPr lang="en-US" altLang="en-US" sz="2400" dirty="0"/>
              <a:t>: Two weeks ago was when E interviewed J. The emailing was at some other time.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9C9BF45-1A53-4940-AE39-F2A55D87CE95}"/>
              </a:ext>
            </a:extLst>
          </p:cNvPr>
          <p:cNvCxnSpPr>
            <a:cxnSpLocks/>
          </p:cNvCxnSpPr>
          <p:nvPr/>
        </p:nvCxnSpPr>
        <p:spPr>
          <a:xfrm>
            <a:off x="5211192" y="3280581"/>
            <a:ext cx="823544" cy="287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C36DBD7-0787-49C6-A448-1CB9656B6440}"/>
              </a:ext>
            </a:extLst>
          </p:cNvPr>
          <p:cNvCxnSpPr>
            <a:cxnSpLocks/>
          </p:cNvCxnSpPr>
          <p:nvPr/>
        </p:nvCxnSpPr>
        <p:spPr>
          <a:xfrm>
            <a:off x="6960695" y="4671952"/>
            <a:ext cx="41257" cy="748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3B850C25-B612-4BC6-A07B-F49C156D2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726" y="944295"/>
            <a:ext cx="8229600" cy="828675"/>
          </a:xfrm>
        </p:spPr>
        <p:txBody>
          <a:bodyPr/>
          <a:lstStyle/>
          <a:p>
            <a:pPr eaLnBrk="1" hangingPunct="1"/>
            <a:r>
              <a:rPr lang="en-US" altLang="en-US" dirty="0"/>
              <a:t>High Attachment</a:t>
            </a:r>
            <a:endParaRPr lang="en-US" altLang="en-US" sz="2000" dirty="0"/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755D906C-EA16-4F72-8550-C9C916BBA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5125" y="1708407"/>
            <a:ext cx="8358188" cy="4661444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	  S	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		   </a:t>
            </a:r>
            <a:r>
              <a:rPr lang="en-US" altLang="en-US" sz="2300" dirty="0">
                <a:solidFill>
                  <a:srgbClr val="0000FF"/>
                </a:solidFill>
              </a:rPr>
              <a:t>VP</a:t>
            </a:r>
            <a:r>
              <a:rPr lang="en-US" altLang="en-US" sz="2300" dirty="0"/>
              <a:t>	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       NP		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				CP	         </a:t>
            </a:r>
            <a:r>
              <a:rPr lang="en-US" altLang="en-US" sz="2300" dirty="0">
                <a:solidFill>
                  <a:srgbClr val="0000FF"/>
                </a:solidFill>
              </a:rPr>
              <a:t>   </a:t>
            </a:r>
            <a:r>
              <a:rPr lang="en-US" altLang="en-US" sz="2300" dirty="0" err="1">
                <a:solidFill>
                  <a:srgbClr val="0000FF"/>
                </a:solidFill>
              </a:rPr>
              <a:t>AdvP</a:t>
            </a:r>
            <a:endParaRPr lang="en-US" altLang="en-US" sz="2300" dirty="0"/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          N	   	           	   		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      Jenny       </a:t>
            </a:r>
            <a:r>
              <a:rPr lang="en-US" altLang="en-US" sz="2300" dirty="0">
                <a:solidFill>
                  <a:srgbClr val="0000FF"/>
                </a:solidFill>
              </a:rPr>
              <a:t>V</a:t>
            </a:r>
            <a:r>
              <a:rPr lang="en-US" altLang="en-US" sz="2300" dirty="0"/>
              <a:t>	 	NP	C	   S     </a:t>
            </a:r>
            <a:r>
              <a:rPr lang="en-US" altLang="en-US" sz="2300" dirty="0">
                <a:solidFill>
                  <a:srgbClr val="0000FF"/>
                </a:solidFill>
              </a:rPr>
              <a:t>two weeks ago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	    emailed   Hannah   that	     	      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				            	       VP				   	          	                           NP	            </a:t>
            </a:r>
            <a:r>
              <a:rPr lang="en-US" altLang="en-US" sz="2300" dirty="0">
                <a:solidFill>
                  <a:srgbClr val="0000FF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					          		</a:t>
            </a:r>
            <a:endParaRPr lang="en-US" altLang="en-US" sz="2300" dirty="0">
              <a:solidFill>
                <a:srgbClr val="0000FF"/>
              </a:solidFill>
            </a:endParaRPr>
          </a:p>
          <a:p>
            <a:pPr marL="400050" lvl="1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			       N                 V            NP  </a:t>
            </a:r>
          </a:p>
          <a:p>
            <a:pPr marL="400050" lvl="1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2300" dirty="0"/>
              <a:t>			    Emily   interviewed  Jackson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A01E3B0-C88B-4D95-BC3A-25DAEFD0DFA2}"/>
              </a:ext>
            </a:extLst>
          </p:cNvPr>
          <p:cNvCxnSpPr/>
          <p:nvPr/>
        </p:nvCxnSpPr>
        <p:spPr>
          <a:xfrm flipH="1">
            <a:off x="3360738" y="2469395"/>
            <a:ext cx="492125" cy="1116012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79681F6-D4AE-42F0-8B35-AAE579312C1B}"/>
              </a:ext>
            </a:extLst>
          </p:cNvPr>
          <p:cNvCxnSpPr>
            <a:cxnSpLocks/>
          </p:cNvCxnSpPr>
          <p:nvPr/>
        </p:nvCxnSpPr>
        <p:spPr>
          <a:xfrm>
            <a:off x="2278571" y="2824588"/>
            <a:ext cx="88778" cy="4134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A6D0E66-39F8-4F88-ACA6-E8E83077813A}"/>
              </a:ext>
            </a:extLst>
          </p:cNvPr>
          <p:cNvCxnSpPr>
            <a:cxnSpLocks/>
          </p:cNvCxnSpPr>
          <p:nvPr/>
        </p:nvCxnSpPr>
        <p:spPr>
          <a:xfrm>
            <a:off x="3852862" y="2452235"/>
            <a:ext cx="1444664" cy="4569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A4EF48F-068B-4DAC-8041-559FB02B3725}"/>
              </a:ext>
            </a:extLst>
          </p:cNvPr>
          <p:cNvCxnSpPr>
            <a:cxnSpLocks/>
          </p:cNvCxnSpPr>
          <p:nvPr/>
        </p:nvCxnSpPr>
        <p:spPr>
          <a:xfrm flipH="1">
            <a:off x="2367349" y="2068589"/>
            <a:ext cx="407564" cy="433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19C6513-9F26-48FB-8EB1-093ABDA40018}"/>
              </a:ext>
            </a:extLst>
          </p:cNvPr>
          <p:cNvCxnSpPr>
            <a:cxnSpLocks/>
          </p:cNvCxnSpPr>
          <p:nvPr/>
        </p:nvCxnSpPr>
        <p:spPr>
          <a:xfrm>
            <a:off x="6479420" y="3959434"/>
            <a:ext cx="348418" cy="4532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64A1E7-F9A0-43A6-8F00-D6246356A257}"/>
              </a:ext>
            </a:extLst>
          </p:cNvPr>
          <p:cNvCxnSpPr>
            <a:cxnSpLocks/>
          </p:cNvCxnSpPr>
          <p:nvPr/>
        </p:nvCxnSpPr>
        <p:spPr>
          <a:xfrm>
            <a:off x="2792335" y="2068589"/>
            <a:ext cx="814465" cy="1241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C517056-A0FA-44FC-AE8A-2CE24251C779}"/>
              </a:ext>
            </a:extLst>
          </p:cNvPr>
          <p:cNvCxnSpPr>
            <a:cxnSpLocks/>
          </p:cNvCxnSpPr>
          <p:nvPr/>
        </p:nvCxnSpPr>
        <p:spPr>
          <a:xfrm>
            <a:off x="3852863" y="2444697"/>
            <a:ext cx="642106" cy="11407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300D65-CE5B-4D42-A0DE-798538E2FDC3}"/>
              </a:ext>
            </a:extLst>
          </p:cNvPr>
          <p:cNvCxnSpPr>
            <a:cxnSpLocks/>
          </p:cNvCxnSpPr>
          <p:nvPr/>
        </p:nvCxnSpPr>
        <p:spPr>
          <a:xfrm flipH="1">
            <a:off x="5459867" y="3957999"/>
            <a:ext cx="1013716" cy="7545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B65B3E1-082E-4620-9B11-E8F4D4FAE7CA}"/>
              </a:ext>
            </a:extLst>
          </p:cNvPr>
          <p:cNvCxnSpPr>
            <a:cxnSpLocks/>
          </p:cNvCxnSpPr>
          <p:nvPr/>
        </p:nvCxnSpPr>
        <p:spPr>
          <a:xfrm flipH="1">
            <a:off x="4962617" y="5047953"/>
            <a:ext cx="334909" cy="4212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DB50F96-952B-4B5B-90B5-B20063F310E0}"/>
              </a:ext>
            </a:extLst>
          </p:cNvPr>
          <p:cNvCxnSpPr>
            <a:cxnSpLocks/>
          </p:cNvCxnSpPr>
          <p:nvPr/>
        </p:nvCxnSpPr>
        <p:spPr>
          <a:xfrm flipV="1">
            <a:off x="6332538" y="4770616"/>
            <a:ext cx="495300" cy="73831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F7A7DEC-1D30-4F8D-AE61-2914038ECEEA}"/>
              </a:ext>
            </a:extLst>
          </p:cNvPr>
          <p:cNvCxnSpPr>
            <a:cxnSpLocks/>
          </p:cNvCxnSpPr>
          <p:nvPr/>
        </p:nvCxnSpPr>
        <p:spPr>
          <a:xfrm flipH="1">
            <a:off x="5393435" y="3207092"/>
            <a:ext cx="46038" cy="4174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950D7096-AEEA-4735-9451-380B852CC9F7}"/>
              </a:ext>
            </a:extLst>
          </p:cNvPr>
          <p:cNvSpPr/>
          <p:nvPr/>
        </p:nvSpPr>
        <p:spPr>
          <a:xfrm>
            <a:off x="7080888" y="3264160"/>
            <a:ext cx="587375" cy="377825"/>
          </a:xfrm>
          <a:prstGeom prst="triangle">
            <a:avLst>
              <a:gd name="adj" fmla="val 51640"/>
            </a:avLst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2400">
              <a:solidFill>
                <a:srgbClr val="FFFFFF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441D368-8CEC-4D02-B4A7-567A0D1C13FF}"/>
              </a:ext>
            </a:extLst>
          </p:cNvPr>
          <p:cNvCxnSpPr>
            <a:cxnSpLocks/>
          </p:cNvCxnSpPr>
          <p:nvPr/>
        </p:nvCxnSpPr>
        <p:spPr>
          <a:xfrm flipH="1" flipV="1">
            <a:off x="3852861" y="2440881"/>
            <a:ext cx="3190874" cy="459121"/>
          </a:xfrm>
          <a:prstGeom prst="line">
            <a:avLst/>
          </a:prstGeom>
          <a:ln w="158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57" name="TextBox 23">
            <a:extLst>
              <a:ext uri="{FF2B5EF4-FFF2-40B4-BE49-F238E27FC236}">
                <a16:creationId xmlns:a16="http://schemas.microsoft.com/office/drawing/2014/main" id="{991D5257-A936-4170-B345-F8094D75B0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68263" y="4268866"/>
            <a:ext cx="4343400" cy="15696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u="sng" dirty="0"/>
              <a:t>Meaning</a:t>
            </a:r>
            <a:r>
              <a:rPr lang="en-US" altLang="en-US" sz="2400" dirty="0"/>
              <a:t>: Two weeks ago was when J emailed H. The interviewing was at some other time.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9C9BF45-1A53-4940-AE39-F2A55D87CE95}"/>
              </a:ext>
            </a:extLst>
          </p:cNvPr>
          <p:cNvCxnSpPr>
            <a:cxnSpLocks/>
          </p:cNvCxnSpPr>
          <p:nvPr/>
        </p:nvCxnSpPr>
        <p:spPr>
          <a:xfrm>
            <a:off x="5439473" y="3197775"/>
            <a:ext cx="990599" cy="4679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C36DBD7-0787-49C6-A448-1CB9656B6440}"/>
              </a:ext>
            </a:extLst>
          </p:cNvPr>
          <p:cNvCxnSpPr>
            <a:cxnSpLocks/>
          </p:cNvCxnSpPr>
          <p:nvPr/>
        </p:nvCxnSpPr>
        <p:spPr>
          <a:xfrm>
            <a:off x="6827838" y="4761793"/>
            <a:ext cx="487362" cy="7074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4815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31FAC-C6DA-964F-A9CC-92EF752BB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 Attraction Hypothesis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DA9E7-4C31-9F4F-9ED0-5FB53B367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800" b="0" i="0" dirty="0">
                <a:solidFill>
                  <a:srgbClr val="201F1E"/>
                </a:solidFill>
                <a:effectLst/>
                <a:latin typeface="Calibri" panose="020F0502020204030204" pitchFamily="34" charset="0"/>
              </a:rPr>
              <a:t>A modifier preferentially attaches to a focused phrase rather than an unfocused one.</a:t>
            </a:r>
            <a:endParaRPr lang="en-US" sz="28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Information structure influences sentence interpretation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Accents draw attention to important information in the sentence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Modifiers more likely to attach to this important (focused) information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5939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687BC-A676-41BA-B5C2-23CB9AE44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297FA2-A81D-4F70-B3A0-ED68B91E9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1068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Participants heard sentences that sounded like this: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a. </a:t>
            </a:r>
            <a:r>
              <a:rPr lang="en-US" dirty="0">
                <a:solidFill>
                  <a:schemeClr val="accent1"/>
                </a:solidFill>
              </a:rPr>
              <a:t>JENNY</a:t>
            </a:r>
            <a:r>
              <a:rPr lang="en-US" dirty="0"/>
              <a:t> emailed Hannah that Emily interviewed Jackson # two weeks ago.</a:t>
            </a:r>
          </a:p>
          <a:p>
            <a:pPr marL="0" indent="0" algn="ctr">
              <a:buNone/>
            </a:pPr>
            <a:r>
              <a:rPr lang="en-US" dirty="0"/>
              <a:t>b. Jenny emailed Hannah that </a:t>
            </a:r>
            <a:r>
              <a:rPr lang="en-US" dirty="0">
                <a:solidFill>
                  <a:schemeClr val="accent1"/>
                </a:solidFill>
              </a:rPr>
              <a:t>EMILY</a:t>
            </a:r>
            <a:r>
              <a:rPr lang="en-US" dirty="0"/>
              <a:t> interviewed Jackson # two weeks ago.</a:t>
            </a:r>
          </a:p>
          <a:p>
            <a:pPr marL="0" indent="0" algn="ctr">
              <a:buNone/>
            </a:pPr>
            <a:r>
              <a:rPr lang="en-US" dirty="0"/>
              <a:t>c. Jenny </a:t>
            </a:r>
            <a:r>
              <a:rPr lang="en-US" dirty="0">
                <a:solidFill>
                  <a:schemeClr val="accent1"/>
                </a:solidFill>
              </a:rPr>
              <a:t>EMAILED</a:t>
            </a:r>
            <a:r>
              <a:rPr lang="en-US" dirty="0"/>
              <a:t> Hannah that Emily interviewed Jackson # two weeks ago.</a:t>
            </a:r>
          </a:p>
          <a:p>
            <a:pPr marL="0" indent="0" algn="ctr">
              <a:buNone/>
            </a:pPr>
            <a:r>
              <a:rPr lang="en-US" dirty="0"/>
              <a:t> d. Jenny emailed Hannah that Emily </a:t>
            </a:r>
            <a:r>
              <a:rPr lang="en-US" dirty="0">
                <a:solidFill>
                  <a:schemeClr val="accent1"/>
                </a:solidFill>
              </a:rPr>
              <a:t>INTERVIEWED</a:t>
            </a:r>
            <a:r>
              <a:rPr lang="en-US" dirty="0"/>
              <a:t> Jackson # two weeks ago.</a:t>
            </a:r>
          </a:p>
          <a:p>
            <a:pPr marL="0" indent="0" algn="ctr">
              <a:buNone/>
            </a:pPr>
            <a:r>
              <a:rPr lang="en-US" dirty="0"/>
              <a:t>e. Jenny emailed </a:t>
            </a:r>
            <a:r>
              <a:rPr lang="en-US" dirty="0">
                <a:solidFill>
                  <a:schemeClr val="accent1"/>
                </a:solidFill>
              </a:rPr>
              <a:t>HANNAH</a:t>
            </a:r>
            <a:r>
              <a:rPr lang="en-US" dirty="0"/>
              <a:t> that Emily interviewed Jackson # two weeks ago.</a:t>
            </a:r>
          </a:p>
          <a:p>
            <a:pPr marL="0" indent="0" algn="ctr">
              <a:buNone/>
            </a:pPr>
            <a:r>
              <a:rPr lang="en-US" dirty="0"/>
              <a:t>f. Jenny emailed Hannah that Emily interviewed </a:t>
            </a:r>
            <a:r>
              <a:rPr lang="en-US" dirty="0">
                <a:solidFill>
                  <a:schemeClr val="accent1"/>
                </a:solidFill>
              </a:rPr>
              <a:t>JACKSON</a:t>
            </a:r>
            <a:r>
              <a:rPr lang="en-US" dirty="0"/>
              <a:t> # two weeks ago.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Consistent prosodic boundary across all conditions (#) and accent on either: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S1/S2, V1/V2, or Obj1/Obj2</a:t>
            </a:r>
          </a:p>
        </p:txBody>
      </p:sp>
    </p:spTree>
    <p:extLst>
      <p:ext uri="{BB962C8B-B14F-4D97-AF65-F5344CB8AC3E}">
        <p14:creationId xmlns:p14="http://schemas.microsoft.com/office/powerpoint/2010/main" val="2643258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EEFE3-2C5E-744C-A84E-83328C57B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D7892-E417-454F-BCFA-62F705A6DF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After hearing a sentence with an accent in position a-f, participants were asked in a forced-choice task: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None/>
            </a:pPr>
            <a:r>
              <a:rPr lang="en-US" dirty="0"/>
              <a:t>	What happened?</a:t>
            </a:r>
          </a:p>
          <a:p>
            <a:pPr marL="932688" lvl="2" indent="-457200">
              <a:buAutoNum type="alphaLcPeriod"/>
            </a:pPr>
            <a:r>
              <a:rPr lang="en-US" sz="2000" dirty="0"/>
              <a:t>Jenny emailed Hannah something two weeks ago. </a:t>
            </a:r>
            <a:r>
              <a:rPr lang="en-US" sz="2000" dirty="0">
                <a:solidFill>
                  <a:schemeClr val="accent1"/>
                </a:solidFill>
              </a:rPr>
              <a:t>(high attachment)</a:t>
            </a:r>
          </a:p>
          <a:p>
            <a:pPr marL="932688" lvl="2" indent="-457200">
              <a:buAutoNum type="alphaLcPeriod"/>
            </a:pPr>
            <a:r>
              <a:rPr lang="en-US" sz="2000" dirty="0"/>
              <a:t>Emily interviewed Jackson two weeks ago. </a:t>
            </a:r>
            <a:r>
              <a:rPr lang="en-US" sz="2000" dirty="0">
                <a:solidFill>
                  <a:schemeClr val="accent1"/>
                </a:solidFill>
              </a:rPr>
              <a:t>(low attachment)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690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45BE1-BECA-45AB-B7A7-69E93FB9A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1133857"/>
          </a:xfrm>
        </p:spPr>
        <p:txBody>
          <a:bodyPr/>
          <a:lstStyle/>
          <a:p>
            <a:r>
              <a:rPr lang="en-US" dirty="0"/>
              <a:t>Procedure, cont.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A239B5-295A-4EB5-9FBA-3C9B6B0B1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602" y="2372869"/>
            <a:ext cx="3657600" cy="387071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Auditory experiment via Amazon Mechanical Turk and Qualtrics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24 experimental items 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6 conditions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72 fillers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62 participants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00A09E-A0DE-41EE-A6B1-FA94C5ABAFD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240" y="3975099"/>
            <a:ext cx="6815328" cy="27587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BDF26F7-6968-4B51-B627-5E5716A1BEB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240" y="500475"/>
            <a:ext cx="6815328" cy="31571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44706EF-AC23-4144-B395-DD78C17B0B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94348" y="3996036"/>
            <a:ext cx="3764280" cy="386836"/>
          </a:xfrm>
        </p:spPr>
        <p:txBody>
          <a:bodyPr/>
          <a:lstStyle/>
          <a:p>
            <a:r>
              <a:rPr lang="en-US" sz="1800" dirty="0">
                <a:solidFill>
                  <a:schemeClr val="tx1"/>
                </a:solidFill>
              </a:rPr>
              <a:t>Pitch Track Example (Verb 2 Accented)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F4C207-3099-4A6D-A9A1-DBBC1C48ADD4}"/>
              </a:ext>
            </a:extLst>
          </p:cNvPr>
          <p:cNvSpPr txBox="1"/>
          <p:nvPr/>
        </p:nvSpPr>
        <p:spPr>
          <a:xfrm>
            <a:off x="6393180" y="594359"/>
            <a:ext cx="3965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Pitch Track Example 1 (Verb 1 Accented)</a:t>
            </a:r>
          </a:p>
        </p:txBody>
      </p:sp>
    </p:spTree>
    <p:extLst>
      <p:ext uri="{BB962C8B-B14F-4D97-AF65-F5344CB8AC3E}">
        <p14:creationId xmlns:p14="http://schemas.microsoft.com/office/powerpoint/2010/main" val="210924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781</TotalTime>
  <Words>913</Words>
  <Application>Microsoft Macintosh PowerPoint</Application>
  <PresentationFormat>Widescreen</PresentationFormat>
  <Paragraphs>115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Tahoma</vt:lpstr>
      <vt:lpstr>Retrospect</vt:lpstr>
      <vt:lpstr>Pitch Accents and Focus: Effects on Syntactic Attachment</vt:lpstr>
      <vt:lpstr>Background</vt:lpstr>
      <vt:lpstr>Consider the Sentence</vt:lpstr>
      <vt:lpstr>Low Attachment</vt:lpstr>
      <vt:lpstr>High Attachment</vt:lpstr>
      <vt:lpstr>Focus Attraction Hypothesis</vt:lpstr>
      <vt:lpstr>Procedure</vt:lpstr>
      <vt:lpstr>Procedure, continued</vt:lpstr>
      <vt:lpstr>Procedure, cont. </vt:lpstr>
      <vt:lpstr>Predictions</vt:lpstr>
      <vt:lpstr>Results</vt:lpstr>
      <vt:lpstr>Conclusion</vt:lpstr>
      <vt:lpstr>Conclusion, continued</vt:lpstr>
      <vt:lpstr>Special 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Kelsey Ball</dc:creator>
  <cp:lastModifiedBy>Victoria Lynn Nash</cp:lastModifiedBy>
  <cp:revision>45</cp:revision>
  <dcterms:created xsi:type="dcterms:W3CDTF">2021-04-11T22:55:41Z</dcterms:created>
  <dcterms:modified xsi:type="dcterms:W3CDTF">2021-04-19T20:30:52Z</dcterms:modified>
</cp:coreProperties>
</file>