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Lst>
  <p:sldSz cx="43891200" cy="32918400"/>
  <p:notesSz cx="6858000" cy="9144000"/>
  <p:defaultTextStyle>
    <a:defPPr>
      <a:defRPr lang="en-US"/>
    </a:defPPr>
    <a:lvl1pPr marL="0" algn="l" defTabSz="3686861" rtl="0" eaLnBrk="1" latinLnBrk="0" hangingPunct="1">
      <a:defRPr sz="7258" kern="1200">
        <a:solidFill>
          <a:schemeClr val="tx1"/>
        </a:solidFill>
        <a:latin typeface="+mn-lt"/>
        <a:ea typeface="+mn-ea"/>
        <a:cs typeface="+mn-cs"/>
      </a:defRPr>
    </a:lvl1pPr>
    <a:lvl2pPr marL="1843430" algn="l" defTabSz="3686861" rtl="0" eaLnBrk="1" latinLnBrk="0" hangingPunct="1">
      <a:defRPr sz="7258" kern="1200">
        <a:solidFill>
          <a:schemeClr val="tx1"/>
        </a:solidFill>
        <a:latin typeface="+mn-lt"/>
        <a:ea typeface="+mn-ea"/>
        <a:cs typeface="+mn-cs"/>
      </a:defRPr>
    </a:lvl2pPr>
    <a:lvl3pPr marL="3686861" algn="l" defTabSz="3686861" rtl="0" eaLnBrk="1" latinLnBrk="0" hangingPunct="1">
      <a:defRPr sz="7258" kern="1200">
        <a:solidFill>
          <a:schemeClr val="tx1"/>
        </a:solidFill>
        <a:latin typeface="+mn-lt"/>
        <a:ea typeface="+mn-ea"/>
        <a:cs typeface="+mn-cs"/>
      </a:defRPr>
    </a:lvl3pPr>
    <a:lvl4pPr marL="5530291" algn="l" defTabSz="3686861" rtl="0" eaLnBrk="1" latinLnBrk="0" hangingPunct="1">
      <a:defRPr sz="7258" kern="1200">
        <a:solidFill>
          <a:schemeClr val="tx1"/>
        </a:solidFill>
        <a:latin typeface="+mn-lt"/>
        <a:ea typeface="+mn-ea"/>
        <a:cs typeface="+mn-cs"/>
      </a:defRPr>
    </a:lvl4pPr>
    <a:lvl5pPr marL="7373722" algn="l" defTabSz="3686861" rtl="0" eaLnBrk="1" latinLnBrk="0" hangingPunct="1">
      <a:defRPr sz="7258" kern="1200">
        <a:solidFill>
          <a:schemeClr val="tx1"/>
        </a:solidFill>
        <a:latin typeface="+mn-lt"/>
        <a:ea typeface="+mn-ea"/>
        <a:cs typeface="+mn-cs"/>
      </a:defRPr>
    </a:lvl5pPr>
    <a:lvl6pPr marL="9217152" algn="l" defTabSz="3686861" rtl="0" eaLnBrk="1" latinLnBrk="0" hangingPunct="1">
      <a:defRPr sz="7258" kern="1200">
        <a:solidFill>
          <a:schemeClr val="tx1"/>
        </a:solidFill>
        <a:latin typeface="+mn-lt"/>
        <a:ea typeface="+mn-ea"/>
        <a:cs typeface="+mn-cs"/>
      </a:defRPr>
    </a:lvl6pPr>
    <a:lvl7pPr marL="11060582" algn="l" defTabSz="3686861" rtl="0" eaLnBrk="1" latinLnBrk="0" hangingPunct="1">
      <a:defRPr sz="7258" kern="1200">
        <a:solidFill>
          <a:schemeClr val="tx1"/>
        </a:solidFill>
        <a:latin typeface="+mn-lt"/>
        <a:ea typeface="+mn-ea"/>
        <a:cs typeface="+mn-cs"/>
      </a:defRPr>
    </a:lvl7pPr>
    <a:lvl8pPr marL="12904013" algn="l" defTabSz="3686861" rtl="0" eaLnBrk="1" latinLnBrk="0" hangingPunct="1">
      <a:defRPr sz="7258" kern="1200">
        <a:solidFill>
          <a:schemeClr val="tx1"/>
        </a:solidFill>
        <a:latin typeface="+mn-lt"/>
        <a:ea typeface="+mn-ea"/>
        <a:cs typeface="+mn-cs"/>
      </a:defRPr>
    </a:lvl8pPr>
    <a:lvl9pPr marL="14747443" algn="l" defTabSz="3686861" rtl="0" eaLnBrk="1" latinLnBrk="0" hangingPunct="1">
      <a:defRPr sz="7258"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1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26"/>
    <p:restoredTop sz="94671"/>
  </p:normalViewPr>
  <p:slideViewPr>
    <p:cSldViewPr snapToGrid="0" snapToObjects="1">
      <p:cViewPr varScale="1">
        <p:scale>
          <a:sx n="22" d="100"/>
          <a:sy n="22" d="100"/>
        </p:scale>
        <p:origin x="438"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5387342"/>
            <a:ext cx="37307520" cy="11460480"/>
          </a:xfrm>
        </p:spPr>
        <p:txBody>
          <a:bodyPr anchor="b"/>
          <a:lstStyle>
            <a:lvl1pPr algn="ctr">
              <a:defRPr sz="28800"/>
            </a:lvl1pPr>
          </a:lstStyle>
          <a:p>
            <a:r>
              <a:rPr lang="en-US"/>
              <a:t>Click to edit Master title style</a:t>
            </a:r>
            <a:endParaRPr lang="en-US" dirty="0"/>
          </a:p>
        </p:txBody>
      </p:sp>
      <p:sp>
        <p:nvSpPr>
          <p:cNvPr id="3" name="Subtitle 2"/>
          <p:cNvSpPr>
            <a:spLocks noGrp="1"/>
          </p:cNvSpPr>
          <p:nvPr>
            <p:ph type="subTitle" idx="1"/>
          </p:nvPr>
        </p:nvSpPr>
        <p:spPr>
          <a:xfrm>
            <a:off x="5486400" y="17289782"/>
            <a:ext cx="32918400" cy="7947658"/>
          </a:xfrm>
        </p:spPr>
        <p:txBody>
          <a:bodyPr/>
          <a:lstStyle>
            <a:lvl1pPr marL="0" indent="0" algn="ctr">
              <a:buNone/>
              <a:defRPr sz="11520"/>
            </a:lvl1pPr>
            <a:lvl2pPr marL="2194560" indent="0" algn="ctr">
              <a:buNone/>
              <a:defRPr sz="9600"/>
            </a:lvl2pPr>
            <a:lvl3pPr marL="4389120" indent="0" algn="ctr">
              <a:buNone/>
              <a:defRPr sz="8640"/>
            </a:lvl3pPr>
            <a:lvl4pPr marL="6583680" indent="0" algn="ctr">
              <a:buNone/>
              <a:defRPr sz="7680"/>
            </a:lvl4pPr>
            <a:lvl5pPr marL="8778240" indent="0" algn="ctr">
              <a:buNone/>
              <a:defRPr sz="7680"/>
            </a:lvl5pPr>
            <a:lvl6pPr marL="10972800" indent="0" algn="ctr">
              <a:buNone/>
              <a:defRPr sz="7680"/>
            </a:lvl6pPr>
            <a:lvl7pPr marL="13167360" indent="0" algn="ctr">
              <a:buNone/>
              <a:defRPr sz="7680"/>
            </a:lvl7pPr>
            <a:lvl8pPr marL="15361920" indent="0" algn="ctr">
              <a:buNone/>
              <a:defRPr sz="7680"/>
            </a:lvl8pPr>
            <a:lvl9pPr marL="17556480" indent="0" algn="ctr">
              <a:buNone/>
              <a:defRPr sz="768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AFCB623-2514-A14A-8F05-68D8B4D38F91}"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CD179E-6EE3-1641-84FC-9D439E2B40E5}" type="slidenum">
              <a:rPr lang="en-US" smtClean="0"/>
              <a:t>‹#›</a:t>
            </a:fld>
            <a:endParaRPr lang="en-US"/>
          </a:p>
        </p:txBody>
      </p:sp>
    </p:spTree>
    <p:extLst>
      <p:ext uri="{BB962C8B-B14F-4D97-AF65-F5344CB8AC3E}">
        <p14:creationId xmlns:p14="http://schemas.microsoft.com/office/powerpoint/2010/main" val="3390670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FCB623-2514-A14A-8F05-68D8B4D38F91}"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CD179E-6EE3-1641-84FC-9D439E2B40E5}" type="slidenum">
              <a:rPr lang="en-US" smtClean="0"/>
              <a:t>‹#›</a:t>
            </a:fld>
            <a:endParaRPr lang="en-US"/>
          </a:p>
        </p:txBody>
      </p:sp>
    </p:spTree>
    <p:extLst>
      <p:ext uri="{BB962C8B-B14F-4D97-AF65-F5344CB8AC3E}">
        <p14:creationId xmlns:p14="http://schemas.microsoft.com/office/powerpoint/2010/main" val="1850344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409642" y="1752600"/>
            <a:ext cx="9464040" cy="2789682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017522" y="1752600"/>
            <a:ext cx="27843480" cy="2789682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FCB623-2514-A14A-8F05-68D8B4D38F91}"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CD179E-6EE3-1641-84FC-9D439E2B40E5}" type="slidenum">
              <a:rPr lang="en-US" smtClean="0"/>
              <a:t>‹#›</a:t>
            </a:fld>
            <a:endParaRPr lang="en-US"/>
          </a:p>
        </p:txBody>
      </p:sp>
    </p:spTree>
    <p:extLst>
      <p:ext uri="{BB962C8B-B14F-4D97-AF65-F5344CB8AC3E}">
        <p14:creationId xmlns:p14="http://schemas.microsoft.com/office/powerpoint/2010/main" val="1478860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FCB623-2514-A14A-8F05-68D8B4D38F91}"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CD179E-6EE3-1641-84FC-9D439E2B40E5}" type="slidenum">
              <a:rPr lang="en-US" smtClean="0"/>
              <a:t>‹#›</a:t>
            </a:fld>
            <a:endParaRPr lang="en-US"/>
          </a:p>
        </p:txBody>
      </p:sp>
    </p:spTree>
    <p:extLst>
      <p:ext uri="{BB962C8B-B14F-4D97-AF65-F5344CB8AC3E}">
        <p14:creationId xmlns:p14="http://schemas.microsoft.com/office/powerpoint/2010/main" val="1602391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994662" y="8206749"/>
            <a:ext cx="37856160" cy="13693138"/>
          </a:xfrm>
        </p:spPr>
        <p:txBody>
          <a:bodyPr anchor="b"/>
          <a:lstStyle>
            <a:lvl1pPr>
              <a:defRPr sz="28800"/>
            </a:lvl1pPr>
          </a:lstStyle>
          <a:p>
            <a:r>
              <a:rPr lang="en-US"/>
              <a:t>Click to edit Master title style</a:t>
            </a:r>
            <a:endParaRPr lang="en-US" dirty="0"/>
          </a:p>
        </p:txBody>
      </p:sp>
      <p:sp>
        <p:nvSpPr>
          <p:cNvPr id="3" name="Text Placeholder 2"/>
          <p:cNvSpPr>
            <a:spLocks noGrp="1"/>
          </p:cNvSpPr>
          <p:nvPr>
            <p:ph type="body" idx="1"/>
          </p:nvPr>
        </p:nvSpPr>
        <p:spPr>
          <a:xfrm>
            <a:off x="2994662" y="22029429"/>
            <a:ext cx="37856160" cy="7200898"/>
          </a:xfrm>
        </p:spPr>
        <p:txBody>
          <a:bodyPr/>
          <a:lstStyle>
            <a:lvl1pPr marL="0" indent="0">
              <a:buNone/>
              <a:defRPr sz="11520">
                <a:solidFill>
                  <a:schemeClr val="tx1"/>
                </a:solidFill>
              </a:defRPr>
            </a:lvl1pPr>
            <a:lvl2pPr marL="2194560" indent="0">
              <a:buNone/>
              <a:defRPr sz="9600">
                <a:solidFill>
                  <a:schemeClr val="tx1">
                    <a:tint val="75000"/>
                  </a:schemeClr>
                </a:solidFill>
              </a:defRPr>
            </a:lvl2pPr>
            <a:lvl3pPr marL="4389120" indent="0">
              <a:buNone/>
              <a:defRPr sz="8640">
                <a:solidFill>
                  <a:schemeClr val="tx1">
                    <a:tint val="75000"/>
                  </a:schemeClr>
                </a:solidFill>
              </a:defRPr>
            </a:lvl3pPr>
            <a:lvl4pPr marL="6583680" indent="0">
              <a:buNone/>
              <a:defRPr sz="7680">
                <a:solidFill>
                  <a:schemeClr val="tx1">
                    <a:tint val="75000"/>
                  </a:schemeClr>
                </a:solidFill>
              </a:defRPr>
            </a:lvl4pPr>
            <a:lvl5pPr marL="8778240" indent="0">
              <a:buNone/>
              <a:defRPr sz="7680">
                <a:solidFill>
                  <a:schemeClr val="tx1">
                    <a:tint val="75000"/>
                  </a:schemeClr>
                </a:solidFill>
              </a:defRPr>
            </a:lvl5pPr>
            <a:lvl6pPr marL="10972800" indent="0">
              <a:buNone/>
              <a:defRPr sz="7680">
                <a:solidFill>
                  <a:schemeClr val="tx1">
                    <a:tint val="75000"/>
                  </a:schemeClr>
                </a:solidFill>
              </a:defRPr>
            </a:lvl6pPr>
            <a:lvl7pPr marL="13167360" indent="0">
              <a:buNone/>
              <a:defRPr sz="7680">
                <a:solidFill>
                  <a:schemeClr val="tx1">
                    <a:tint val="75000"/>
                  </a:schemeClr>
                </a:solidFill>
              </a:defRPr>
            </a:lvl7pPr>
            <a:lvl8pPr marL="15361920" indent="0">
              <a:buNone/>
              <a:defRPr sz="7680">
                <a:solidFill>
                  <a:schemeClr val="tx1">
                    <a:tint val="75000"/>
                  </a:schemeClr>
                </a:solidFill>
              </a:defRPr>
            </a:lvl8pPr>
            <a:lvl9pPr marL="17556480" indent="0">
              <a:buNone/>
              <a:defRPr sz="768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AFCB623-2514-A14A-8F05-68D8B4D38F91}" type="datetimeFigureOut">
              <a:rPr lang="en-US" smtClean="0"/>
              <a:t>4/16/2021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CD179E-6EE3-1641-84FC-9D439E2B40E5}" type="slidenum">
              <a:rPr lang="en-US" smtClean="0"/>
              <a:t>‹#›</a:t>
            </a:fld>
            <a:endParaRPr lang="en-US"/>
          </a:p>
        </p:txBody>
      </p:sp>
    </p:spTree>
    <p:extLst>
      <p:ext uri="{BB962C8B-B14F-4D97-AF65-F5344CB8AC3E}">
        <p14:creationId xmlns:p14="http://schemas.microsoft.com/office/powerpoint/2010/main" val="3417919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017520" y="8763000"/>
            <a:ext cx="1865376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2219920" y="8763000"/>
            <a:ext cx="1865376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AFCB623-2514-A14A-8F05-68D8B4D38F91}" type="datetimeFigureOut">
              <a:rPr lang="en-US" smtClean="0"/>
              <a:t>4/16/2021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CD179E-6EE3-1641-84FC-9D439E2B40E5}" type="slidenum">
              <a:rPr lang="en-US" smtClean="0"/>
              <a:t>‹#›</a:t>
            </a:fld>
            <a:endParaRPr lang="en-US"/>
          </a:p>
        </p:txBody>
      </p:sp>
    </p:spTree>
    <p:extLst>
      <p:ext uri="{BB962C8B-B14F-4D97-AF65-F5344CB8AC3E}">
        <p14:creationId xmlns:p14="http://schemas.microsoft.com/office/powerpoint/2010/main" val="860270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23237" y="1752607"/>
            <a:ext cx="37856160" cy="6362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3023242" y="8069582"/>
            <a:ext cx="18568032" cy="395477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Edit Master text styles</a:t>
            </a:r>
          </a:p>
        </p:txBody>
      </p:sp>
      <p:sp>
        <p:nvSpPr>
          <p:cNvPr id="4" name="Content Placeholder 3"/>
          <p:cNvSpPr>
            <a:spLocks noGrp="1"/>
          </p:cNvSpPr>
          <p:nvPr>
            <p:ph sz="half" idx="2"/>
          </p:nvPr>
        </p:nvSpPr>
        <p:spPr>
          <a:xfrm>
            <a:off x="3023242" y="12024360"/>
            <a:ext cx="18568032"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2219922" y="8069582"/>
            <a:ext cx="18659477" cy="395477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Edit Master text styles</a:t>
            </a:r>
          </a:p>
        </p:txBody>
      </p:sp>
      <p:sp>
        <p:nvSpPr>
          <p:cNvPr id="6" name="Content Placeholder 5"/>
          <p:cNvSpPr>
            <a:spLocks noGrp="1"/>
          </p:cNvSpPr>
          <p:nvPr>
            <p:ph sz="quarter" idx="4"/>
          </p:nvPr>
        </p:nvSpPr>
        <p:spPr>
          <a:xfrm>
            <a:off x="22219922" y="12024360"/>
            <a:ext cx="18659477"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AFCB623-2514-A14A-8F05-68D8B4D38F91}" type="datetimeFigureOut">
              <a:rPr lang="en-US" smtClean="0"/>
              <a:t>4/16/2021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CD179E-6EE3-1641-84FC-9D439E2B40E5}" type="slidenum">
              <a:rPr lang="en-US" smtClean="0"/>
              <a:t>‹#›</a:t>
            </a:fld>
            <a:endParaRPr lang="en-US"/>
          </a:p>
        </p:txBody>
      </p:sp>
    </p:spTree>
    <p:extLst>
      <p:ext uri="{BB962C8B-B14F-4D97-AF65-F5344CB8AC3E}">
        <p14:creationId xmlns:p14="http://schemas.microsoft.com/office/powerpoint/2010/main" val="3852462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AFCB623-2514-A14A-8F05-68D8B4D38F91}" type="datetimeFigureOut">
              <a:rPr lang="en-US" smtClean="0"/>
              <a:t>4/16/2021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CD179E-6EE3-1641-84FC-9D439E2B40E5}" type="slidenum">
              <a:rPr lang="en-US" smtClean="0"/>
              <a:t>‹#›</a:t>
            </a:fld>
            <a:endParaRPr lang="en-US"/>
          </a:p>
        </p:txBody>
      </p:sp>
    </p:spTree>
    <p:extLst>
      <p:ext uri="{BB962C8B-B14F-4D97-AF65-F5344CB8AC3E}">
        <p14:creationId xmlns:p14="http://schemas.microsoft.com/office/powerpoint/2010/main" val="1094895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FCB623-2514-A14A-8F05-68D8B4D38F91}" type="datetimeFigureOut">
              <a:rPr lang="en-US" smtClean="0"/>
              <a:t>4/16/2021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CD179E-6EE3-1641-84FC-9D439E2B40E5}" type="slidenum">
              <a:rPr lang="en-US" smtClean="0"/>
              <a:t>‹#›</a:t>
            </a:fld>
            <a:endParaRPr lang="en-US"/>
          </a:p>
        </p:txBody>
      </p:sp>
    </p:spTree>
    <p:extLst>
      <p:ext uri="{BB962C8B-B14F-4D97-AF65-F5344CB8AC3E}">
        <p14:creationId xmlns:p14="http://schemas.microsoft.com/office/powerpoint/2010/main" val="620203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7" y="2194560"/>
            <a:ext cx="14156054" cy="7680960"/>
          </a:xfrm>
        </p:spPr>
        <p:txBody>
          <a:bodyPr anchor="b"/>
          <a:lstStyle>
            <a:lvl1pPr>
              <a:defRPr sz="15360"/>
            </a:lvl1pPr>
          </a:lstStyle>
          <a:p>
            <a:r>
              <a:rPr lang="en-US"/>
              <a:t>Click to edit Master title style</a:t>
            </a:r>
            <a:endParaRPr lang="en-US" dirty="0"/>
          </a:p>
        </p:txBody>
      </p:sp>
      <p:sp>
        <p:nvSpPr>
          <p:cNvPr id="3" name="Content Placeholder 2"/>
          <p:cNvSpPr>
            <a:spLocks noGrp="1"/>
          </p:cNvSpPr>
          <p:nvPr>
            <p:ph idx="1"/>
          </p:nvPr>
        </p:nvSpPr>
        <p:spPr>
          <a:xfrm>
            <a:off x="18659477" y="4739647"/>
            <a:ext cx="22219920" cy="23393400"/>
          </a:xfrm>
        </p:spPr>
        <p:txBody>
          <a:bodyPr/>
          <a:lstStyle>
            <a:lvl1pPr>
              <a:defRPr sz="15360"/>
            </a:lvl1pPr>
            <a:lvl2pPr>
              <a:defRPr sz="13440"/>
            </a:lvl2pPr>
            <a:lvl3pPr>
              <a:defRPr sz="11520"/>
            </a:lvl3pPr>
            <a:lvl4pPr>
              <a:defRPr sz="9600"/>
            </a:lvl4pPr>
            <a:lvl5pPr>
              <a:defRPr sz="9600"/>
            </a:lvl5pPr>
            <a:lvl6pPr>
              <a:defRPr sz="9600"/>
            </a:lvl6pPr>
            <a:lvl7pPr>
              <a:defRPr sz="9600"/>
            </a:lvl7pPr>
            <a:lvl8pPr>
              <a:defRPr sz="9600"/>
            </a:lvl8pPr>
            <a:lvl9pPr>
              <a:defRPr sz="9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023237" y="9875520"/>
            <a:ext cx="14156054" cy="18295622"/>
          </a:xfrm>
        </p:spPr>
        <p:txBody>
          <a:bodyPr/>
          <a:lstStyle>
            <a:lvl1pPr marL="0" indent="0">
              <a:buNone/>
              <a:defRPr sz="7680"/>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Edit Master text styles</a:t>
            </a:r>
          </a:p>
        </p:txBody>
      </p:sp>
      <p:sp>
        <p:nvSpPr>
          <p:cNvPr id="5" name="Date Placeholder 4"/>
          <p:cNvSpPr>
            <a:spLocks noGrp="1"/>
          </p:cNvSpPr>
          <p:nvPr>
            <p:ph type="dt" sz="half" idx="10"/>
          </p:nvPr>
        </p:nvSpPr>
        <p:spPr/>
        <p:txBody>
          <a:bodyPr/>
          <a:lstStyle/>
          <a:p>
            <a:fld id="{9AFCB623-2514-A14A-8F05-68D8B4D38F91}" type="datetimeFigureOut">
              <a:rPr lang="en-US" smtClean="0"/>
              <a:t>4/16/2021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CD179E-6EE3-1641-84FC-9D439E2B40E5}" type="slidenum">
              <a:rPr lang="en-US" smtClean="0"/>
              <a:t>‹#›</a:t>
            </a:fld>
            <a:endParaRPr lang="en-US"/>
          </a:p>
        </p:txBody>
      </p:sp>
    </p:spTree>
    <p:extLst>
      <p:ext uri="{BB962C8B-B14F-4D97-AF65-F5344CB8AC3E}">
        <p14:creationId xmlns:p14="http://schemas.microsoft.com/office/powerpoint/2010/main" val="34888397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7" y="2194560"/>
            <a:ext cx="14156054" cy="7680960"/>
          </a:xfrm>
        </p:spPr>
        <p:txBody>
          <a:bodyPr anchor="b"/>
          <a:lstStyle>
            <a:lvl1pPr>
              <a:defRPr sz="15360"/>
            </a:lvl1pPr>
          </a:lstStyle>
          <a:p>
            <a:r>
              <a:rPr lang="en-US"/>
              <a:t>Click to edit Master title style</a:t>
            </a:r>
            <a:endParaRPr lang="en-US" dirty="0"/>
          </a:p>
        </p:txBody>
      </p:sp>
      <p:sp>
        <p:nvSpPr>
          <p:cNvPr id="3" name="Picture Placeholder 2"/>
          <p:cNvSpPr>
            <a:spLocks noGrp="1" noChangeAspect="1"/>
          </p:cNvSpPr>
          <p:nvPr>
            <p:ph type="pic" idx="1"/>
          </p:nvPr>
        </p:nvSpPr>
        <p:spPr>
          <a:xfrm>
            <a:off x="18659477" y="4739647"/>
            <a:ext cx="22219920" cy="23393400"/>
          </a:xfrm>
        </p:spPr>
        <p:txBody>
          <a:bodyPr anchor="t"/>
          <a:lstStyle>
            <a:lvl1pPr marL="0" indent="0">
              <a:buNone/>
              <a:defRPr sz="15360"/>
            </a:lvl1pPr>
            <a:lvl2pPr marL="2194560" indent="0">
              <a:buNone/>
              <a:defRPr sz="13440"/>
            </a:lvl2pPr>
            <a:lvl3pPr marL="4389120" indent="0">
              <a:buNone/>
              <a:defRPr sz="1152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r>
              <a:rPr lang="en-US"/>
              <a:t>Click icon to add picture</a:t>
            </a:r>
            <a:endParaRPr lang="en-US" dirty="0"/>
          </a:p>
        </p:txBody>
      </p:sp>
      <p:sp>
        <p:nvSpPr>
          <p:cNvPr id="4" name="Text Placeholder 3"/>
          <p:cNvSpPr>
            <a:spLocks noGrp="1"/>
          </p:cNvSpPr>
          <p:nvPr>
            <p:ph type="body" sz="half" idx="2"/>
          </p:nvPr>
        </p:nvSpPr>
        <p:spPr>
          <a:xfrm>
            <a:off x="3023237" y="9875520"/>
            <a:ext cx="14156054" cy="18295622"/>
          </a:xfrm>
        </p:spPr>
        <p:txBody>
          <a:bodyPr/>
          <a:lstStyle>
            <a:lvl1pPr marL="0" indent="0">
              <a:buNone/>
              <a:defRPr sz="7680"/>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Edit Master text styles</a:t>
            </a:r>
          </a:p>
        </p:txBody>
      </p:sp>
      <p:sp>
        <p:nvSpPr>
          <p:cNvPr id="5" name="Date Placeholder 4"/>
          <p:cNvSpPr>
            <a:spLocks noGrp="1"/>
          </p:cNvSpPr>
          <p:nvPr>
            <p:ph type="dt" sz="half" idx="10"/>
          </p:nvPr>
        </p:nvSpPr>
        <p:spPr/>
        <p:txBody>
          <a:bodyPr/>
          <a:lstStyle/>
          <a:p>
            <a:fld id="{9AFCB623-2514-A14A-8F05-68D8B4D38F91}" type="datetimeFigureOut">
              <a:rPr lang="en-US" smtClean="0"/>
              <a:t>4/16/2021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CD179E-6EE3-1641-84FC-9D439E2B40E5}" type="slidenum">
              <a:rPr lang="en-US" smtClean="0"/>
              <a:t>‹#›</a:t>
            </a:fld>
            <a:endParaRPr lang="en-US"/>
          </a:p>
        </p:txBody>
      </p:sp>
    </p:spTree>
    <p:extLst>
      <p:ext uri="{BB962C8B-B14F-4D97-AF65-F5344CB8AC3E}">
        <p14:creationId xmlns:p14="http://schemas.microsoft.com/office/powerpoint/2010/main" val="2864158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17520" y="1752607"/>
            <a:ext cx="37856160" cy="6362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017520" y="8763000"/>
            <a:ext cx="37856160" cy="2088642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017520" y="30510487"/>
            <a:ext cx="9875520" cy="1752600"/>
          </a:xfrm>
          <a:prstGeom prst="rect">
            <a:avLst/>
          </a:prstGeom>
        </p:spPr>
        <p:txBody>
          <a:bodyPr vert="horz" lIns="91440" tIns="45720" rIns="91440" bIns="45720" rtlCol="0" anchor="ctr"/>
          <a:lstStyle>
            <a:lvl1pPr algn="l">
              <a:defRPr sz="5760">
                <a:solidFill>
                  <a:schemeClr val="tx1">
                    <a:tint val="75000"/>
                  </a:schemeClr>
                </a:solidFill>
              </a:defRPr>
            </a:lvl1pPr>
          </a:lstStyle>
          <a:p>
            <a:fld id="{9AFCB623-2514-A14A-8F05-68D8B4D38F91}" type="datetimeFigureOut">
              <a:rPr lang="en-US" smtClean="0"/>
              <a:t>4/16/2021</a:t>
            </a:fld>
            <a:endParaRPr lang="en-US"/>
          </a:p>
        </p:txBody>
      </p:sp>
      <p:sp>
        <p:nvSpPr>
          <p:cNvPr id="5" name="Footer Placeholder 4"/>
          <p:cNvSpPr>
            <a:spLocks noGrp="1"/>
          </p:cNvSpPr>
          <p:nvPr>
            <p:ph type="ftr" sz="quarter" idx="3"/>
          </p:nvPr>
        </p:nvSpPr>
        <p:spPr>
          <a:xfrm>
            <a:off x="14538960" y="30510487"/>
            <a:ext cx="14813280" cy="1752600"/>
          </a:xfrm>
          <a:prstGeom prst="rect">
            <a:avLst/>
          </a:prstGeom>
        </p:spPr>
        <p:txBody>
          <a:bodyPr vert="horz" lIns="91440" tIns="45720" rIns="91440" bIns="45720" rtlCol="0" anchor="ctr"/>
          <a:lstStyle>
            <a:lvl1pPr algn="ctr">
              <a:defRPr sz="576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0998160" y="30510487"/>
            <a:ext cx="9875520" cy="1752600"/>
          </a:xfrm>
          <a:prstGeom prst="rect">
            <a:avLst/>
          </a:prstGeom>
        </p:spPr>
        <p:txBody>
          <a:bodyPr vert="horz" lIns="91440" tIns="45720" rIns="91440" bIns="45720" rtlCol="0" anchor="ctr"/>
          <a:lstStyle>
            <a:lvl1pPr algn="r">
              <a:defRPr sz="5760">
                <a:solidFill>
                  <a:schemeClr val="tx1">
                    <a:tint val="75000"/>
                  </a:schemeClr>
                </a:solidFill>
              </a:defRPr>
            </a:lvl1pPr>
          </a:lstStyle>
          <a:p>
            <a:fld id="{01CD179E-6EE3-1641-84FC-9D439E2B40E5}" type="slidenum">
              <a:rPr lang="en-US" smtClean="0"/>
              <a:t>‹#›</a:t>
            </a:fld>
            <a:endParaRPr lang="en-US"/>
          </a:p>
        </p:txBody>
      </p:sp>
    </p:spTree>
    <p:extLst>
      <p:ext uri="{BB962C8B-B14F-4D97-AF65-F5344CB8AC3E}">
        <p14:creationId xmlns:p14="http://schemas.microsoft.com/office/powerpoint/2010/main" val="39061815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389120" rtl="0" eaLnBrk="1" latinLnBrk="0" hangingPunct="1">
        <a:lnSpc>
          <a:spcPct val="90000"/>
        </a:lnSpc>
        <a:spcBef>
          <a:spcPct val="0"/>
        </a:spcBef>
        <a:buNone/>
        <a:defRPr sz="21120" kern="1200">
          <a:solidFill>
            <a:schemeClr val="tx1"/>
          </a:solidFill>
          <a:latin typeface="+mj-lt"/>
          <a:ea typeface="+mj-ea"/>
          <a:cs typeface="+mj-cs"/>
        </a:defRPr>
      </a:lvl1pPr>
    </p:titleStyle>
    <p:bodyStyle>
      <a:lvl1pPr marL="1097280" indent="-1097280" algn="l" defTabSz="4389120" rtl="0" eaLnBrk="1" latinLnBrk="0" hangingPunct="1">
        <a:lnSpc>
          <a:spcPct val="90000"/>
        </a:lnSpc>
        <a:spcBef>
          <a:spcPts val="4800"/>
        </a:spcBef>
        <a:buFont typeface="Arial" panose="020B0604020202020204" pitchFamily="34" charset="0"/>
        <a:buChar char="•"/>
        <a:defRPr sz="13440" kern="1200">
          <a:solidFill>
            <a:schemeClr val="tx1"/>
          </a:solidFill>
          <a:latin typeface="+mn-lt"/>
          <a:ea typeface="+mn-ea"/>
          <a:cs typeface="+mn-cs"/>
        </a:defRPr>
      </a:lvl1pPr>
      <a:lvl2pPr marL="3291840" indent="-1097280" algn="l" defTabSz="4389120" rtl="0" eaLnBrk="1" latinLnBrk="0" hangingPunct="1">
        <a:lnSpc>
          <a:spcPct val="90000"/>
        </a:lnSpc>
        <a:spcBef>
          <a:spcPts val="2400"/>
        </a:spcBef>
        <a:buFont typeface="Arial" panose="020B0604020202020204" pitchFamily="34" charset="0"/>
        <a:buChar char="•"/>
        <a:defRPr sz="11520" kern="1200">
          <a:solidFill>
            <a:schemeClr val="tx1"/>
          </a:solidFill>
          <a:latin typeface="+mn-lt"/>
          <a:ea typeface="+mn-ea"/>
          <a:cs typeface="+mn-cs"/>
        </a:defRPr>
      </a:lvl2pPr>
      <a:lvl3pPr marL="5486400" indent="-1097280" algn="l" defTabSz="4389120" rtl="0" eaLnBrk="1" latinLnBrk="0" hangingPunct="1">
        <a:lnSpc>
          <a:spcPct val="90000"/>
        </a:lnSpc>
        <a:spcBef>
          <a:spcPts val="2400"/>
        </a:spcBef>
        <a:buFont typeface="Arial" panose="020B0604020202020204" pitchFamily="34" charset="0"/>
        <a:buChar char="•"/>
        <a:defRPr sz="9600" kern="1200">
          <a:solidFill>
            <a:schemeClr val="tx1"/>
          </a:solidFill>
          <a:latin typeface="+mn-lt"/>
          <a:ea typeface="+mn-ea"/>
          <a:cs typeface="+mn-cs"/>
        </a:defRPr>
      </a:lvl3pPr>
      <a:lvl4pPr marL="76809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4pPr>
      <a:lvl5pPr marL="987552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5pPr>
      <a:lvl6pPr marL="1207008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6pPr>
      <a:lvl7pPr marL="1426464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7pPr>
      <a:lvl8pPr marL="1645920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8pPr>
      <a:lvl9pPr marL="186537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slideLayout" Target="../slideLayouts/slideLayout7.xml"/><Relationship Id="rId7" Type="http://schemas.openxmlformats.org/officeDocument/2006/relationships/image" Target="../media/image4.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jpg"/><Relationship Id="rId5" Type="http://schemas.openxmlformats.org/officeDocument/2006/relationships/image" Target="../media/image2.jp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8DC4A155-88C8-A545-8728-5094A7EAE9E3}"/>
              </a:ext>
            </a:extLst>
          </p:cNvPr>
          <p:cNvSpPr txBox="1">
            <a:spLocks noChangeArrowheads="1"/>
          </p:cNvSpPr>
          <p:nvPr/>
        </p:nvSpPr>
        <p:spPr bwMode="auto">
          <a:xfrm>
            <a:off x="914400" y="6770201"/>
            <a:ext cx="9829800"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endParaRPr lang="en-US" altLang="en-US" dirty="0">
              <a:latin typeface="Arial" charset="0"/>
              <a:ea typeface="Arial" charset="0"/>
            </a:endParaRPr>
          </a:p>
        </p:txBody>
      </p:sp>
      <p:sp>
        <p:nvSpPr>
          <p:cNvPr id="6" name="TextBox 3">
            <a:extLst>
              <a:ext uri="{FF2B5EF4-FFF2-40B4-BE49-F238E27FC236}">
                <a16:creationId xmlns:a16="http://schemas.microsoft.com/office/drawing/2014/main" id="{9862ABFD-A3E9-9242-A6E9-BC2B7E4A2EF9}"/>
              </a:ext>
            </a:extLst>
          </p:cNvPr>
          <p:cNvSpPr txBox="1">
            <a:spLocks noChangeArrowheads="1"/>
          </p:cNvSpPr>
          <p:nvPr/>
        </p:nvSpPr>
        <p:spPr bwMode="auto">
          <a:xfrm>
            <a:off x="1010653" y="6932975"/>
            <a:ext cx="9829800" cy="5991384"/>
          </a:xfrm>
          <a:prstGeom prst="rect">
            <a:avLst/>
          </a:prstGeom>
          <a:solidFill>
            <a:schemeClr val="bg1">
              <a:alpha val="63000"/>
            </a:schemeClr>
          </a:solidFill>
          <a:ln>
            <a:noFill/>
          </a:ln>
          <a:effectLst/>
        </p:spPr>
        <p:txBody>
          <a:bodyPr>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4600"/>
              </a:lnSpc>
              <a:spcAft>
                <a:spcPts val="1200"/>
              </a:spcAft>
            </a:pPr>
            <a:r>
              <a:rPr lang="en-US" sz="4800" b="1" dirty="0">
                <a:solidFill>
                  <a:srgbClr val="C00000"/>
                </a:solidFill>
                <a:latin typeface="+mj-lt"/>
              </a:rPr>
              <a:t>Abstract</a:t>
            </a:r>
            <a:br>
              <a:rPr lang="en-US" sz="4800" b="1" dirty="0">
                <a:solidFill>
                  <a:srgbClr val="C00000"/>
                </a:solidFill>
                <a:latin typeface="+mj-lt"/>
              </a:rPr>
            </a:br>
            <a:r>
              <a:rPr lang="en-US" sz="4800" dirty="0">
                <a:ln w="0"/>
                <a:effectLst>
                  <a:outerShdw blurRad="38100" dist="19050" dir="2700000" algn="tl" rotWithShape="0">
                    <a:schemeClr val="dk1">
                      <a:alpha val="40000"/>
                    </a:schemeClr>
                  </a:outerShdw>
                </a:effectLst>
                <a:latin typeface="+mj-lt"/>
              </a:rPr>
              <a:t>This project seeks to add significant buildings associated with Morehead State University to the National Register of Historic Places. In so doing the recognition of these sites would give the means to preserve added buildings. This work will be completed by myself and future history students using my ground level research. </a:t>
            </a:r>
            <a:endParaRPr lang="en-US" sz="4800" b="1" dirty="0">
              <a:solidFill>
                <a:srgbClr val="C00000"/>
              </a:solidFill>
              <a:latin typeface="+mj-lt"/>
            </a:endParaRPr>
          </a:p>
        </p:txBody>
      </p:sp>
      <p:sp>
        <p:nvSpPr>
          <p:cNvPr id="7" name="TextBox 6">
            <a:extLst>
              <a:ext uri="{FF2B5EF4-FFF2-40B4-BE49-F238E27FC236}">
                <a16:creationId xmlns:a16="http://schemas.microsoft.com/office/drawing/2014/main" id="{EF2B8FEA-6161-F341-8CC1-FDB544BC132C}"/>
              </a:ext>
            </a:extLst>
          </p:cNvPr>
          <p:cNvSpPr txBox="1"/>
          <p:nvPr/>
        </p:nvSpPr>
        <p:spPr>
          <a:xfrm>
            <a:off x="1081541" y="22052551"/>
            <a:ext cx="9829800" cy="6017032"/>
          </a:xfrm>
          <a:prstGeom prst="rect">
            <a:avLst/>
          </a:prstGeom>
          <a:solidFill>
            <a:schemeClr val="bg1">
              <a:alpha val="63000"/>
            </a:schemeClr>
          </a:solidFill>
          <a:effectLst/>
        </p:spPr>
        <p:txBody>
          <a:bodyPr>
            <a:spAutoFit/>
          </a:bodyPr>
          <a:lstStyle/>
          <a:p>
            <a:pPr>
              <a:lnSpc>
                <a:spcPts val="4600"/>
              </a:lnSpc>
              <a:spcAft>
                <a:spcPts val="1200"/>
              </a:spcAft>
              <a:defRPr/>
            </a:pPr>
            <a:r>
              <a:rPr lang="en-US" sz="4800" b="1" dirty="0">
                <a:solidFill>
                  <a:srgbClr val="C00000"/>
                </a:solidFill>
                <a:latin typeface="+mj-lt"/>
              </a:rPr>
              <a:t>Key Findings</a:t>
            </a:r>
          </a:p>
          <a:p>
            <a:pPr>
              <a:lnSpc>
                <a:spcPts val="4600"/>
              </a:lnSpc>
              <a:spcAft>
                <a:spcPts val="1200"/>
              </a:spcAft>
              <a:defRPr/>
            </a:pPr>
            <a:endParaRPr lang="en-US" sz="4800" b="1" dirty="0">
              <a:solidFill>
                <a:srgbClr val="C00000"/>
              </a:solidFill>
              <a:latin typeface="+mj-lt"/>
            </a:endParaRPr>
          </a:p>
          <a:p>
            <a:pPr marL="685800" indent="-685800">
              <a:lnSpc>
                <a:spcPts val="4600"/>
              </a:lnSpc>
              <a:spcAft>
                <a:spcPts val="1200"/>
              </a:spcAft>
              <a:buFont typeface="Arial" panose="020B0604020202020204" pitchFamily="34" charset="0"/>
              <a:buChar char="•"/>
              <a:defRPr/>
            </a:pPr>
            <a:r>
              <a:rPr lang="en-US" sz="4800" dirty="0">
                <a:ln w="0"/>
                <a:effectLst>
                  <a:outerShdw blurRad="38100" dist="19050" dir="2700000" algn="tl" rotWithShape="0">
                    <a:schemeClr val="dk1">
                      <a:alpha val="40000"/>
                    </a:schemeClr>
                  </a:outerShdw>
                </a:effectLst>
                <a:latin typeface="+mj-lt"/>
              </a:rPr>
              <a:t>Around 20 new buildings qualify for the age requirements.</a:t>
            </a:r>
          </a:p>
          <a:p>
            <a:pPr marL="685800" indent="-685800">
              <a:lnSpc>
                <a:spcPts val="4600"/>
              </a:lnSpc>
              <a:spcAft>
                <a:spcPts val="1200"/>
              </a:spcAft>
              <a:buFont typeface="Arial" panose="020B0604020202020204" pitchFamily="34" charset="0"/>
              <a:buChar char="•"/>
              <a:defRPr/>
            </a:pPr>
            <a:r>
              <a:rPr lang="en-US" sz="4800" dirty="0">
                <a:ln w="0"/>
                <a:effectLst>
                  <a:outerShdw blurRad="38100" dist="19050" dir="2700000" algn="tl" rotWithShape="0">
                    <a:schemeClr val="dk1">
                      <a:alpha val="40000"/>
                    </a:schemeClr>
                  </a:outerShdw>
                </a:effectLst>
                <a:latin typeface="+mj-lt"/>
              </a:rPr>
              <a:t>Buildings on the Register can receive preservation funding to ensure they are preserved.</a:t>
            </a:r>
          </a:p>
          <a:p>
            <a:pPr marL="685800" indent="-685800">
              <a:lnSpc>
                <a:spcPts val="4600"/>
              </a:lnSpc>
              <a:spcAft>
                <a:spcPts val="1200"/>
              </a:spcAft>
              <a:buFont typeface="Arial" panose="020B0604020202020204" pitchFamily="34" charset="0"/>
              <a:buChar char="•"/>
              <a:defRPr/>
            </a:pPr>
            <a:r>
              <a:rPr lang="en-US" sz="4800" dirty="0">
                <a:ln w="0"/>
                <a:effectLst>
                  <a:outerShdw blurRad="38100" dist="19050" dir="2700000" algn="tl" rotWithShape="0">
                    <a:schemeClr val="dk1">
                      <a:alpha val="40000"/>
                    </a:schemeClr>
                  </a:outerShdw>
                </a:effectLst>
                <a:latin typeface="+mj-lt"/>
              </a:rPr>
              <a:t>Around 5 more buildings will be available in the next decade.</a:t>
            </a:r>
          </a:p>
        </p:txBody>
      </p:sp>
      <p:sp>
        <p:nvSpPr>
          <p:cNvPr id="11" name="Freeform 10">
            <a:extLst>
              <a:ext uri="{FF2B5EF4-FFF2-40B4-BE49-F238E27FC236}">
                <a16:creationId xmlns:a16="http://schemas.microsoft.com/office/drawing/2014/main" id="{F392AEE5-389C-EB4D-9EF4-5AC27A28C72C}"/>
              </a:ext>
            </a:extLst>
          </p:cNvPr>
          <p:cNvSpPr/>
          <p:nvPr/>
        </p:nvSpPr>
        <p:spPr>
          <a:xfrm>
            <a:off x="17658090" y="15171163"/>
            <a:ext cx="249237" cy="1147762"/>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Freeform 11">
            <a:extLst>
              <a:ext uri="{FF2B5EF4-FFF2-40B4-BE49-F238E27FC236}">
                <a16:creationId xmlns:a16="http://schemas.microsoft.com/office/drawing/2014/main" id="{6D59FFED-5233-B64A-AD25-7B851AF8B216}"/>
              </a:ext>
            </a:extLst>
          </p:cNvPr>
          <p:cNvSpPr/>
          <p:nvPr/>
        </p:nvSpPr>
        <p:spPr>
          <a:xfrm rot="10800000">
            <a:off x="19982190" y="15188625"/>
            <a:ext cx="249237" cy="1147763"/>
          </a:xfrm>
          <a:custGeom>
            <a:avLst/>
            <a:gdLst>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72768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72768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4713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87397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65837 w 376733"/>
              <a:gd name="connsiteY5" fmla="*/ 1591055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76733"/>
              <a:gd name="connsiteY0" fmla="*/ 0 h 1645920"/>
              <a:gd name="connsiteX1" fmla="*/ 0 w 376733"/>
              <a:gd name="connsiteY1" fmla="*/ 0 h 1645920"/>
              <a:gd name="connsiteX2" fmla="*/ 0 w 376733"/>
              <a:gd name="connsiteY2" fmla="*/ 1645920 h 1645920"/>
              <a:gd name="connsiteX3" fmla="*/ 376733 w 376733"/>
              <a:gd name="connsiteY3" fmla="*/ 1645920 h 1645920"/>
              <a:gd name="connsiteX4" fmla="*/ 376733 w 376733"/>
              <a:gd name="connsiteY4" fmla="*/ 1591056 h 1645920"/>
              <a:gd name="connsiteX5" fmla="*/ 71154 w 376733"/>
              <a:gd name="connsiteY5" fmla="*/ 1564474 h 1645920"/>
              <a:gd name="connsiteX6" fmla="*/ 65837 w 376733"/>
              <a:gd name="connsiteY6" fmla="*/ 58521 h 1645920"/>
              <a:gd name="connsiteX7" fmla="*/ 336499 w 376733"/>
              <a:gd name="connsiteY7" fmla="*/ 58521 h 1645920"/>
              <a:gd name="connsiteX8" fmla="*/ 336499 w 376733"/>
              <a:gd name="connsiteY8" fmla="*/ 0 h 1645920"/>
              <a:gd name="connsiteX0" fmla="*/ 336499 w 387365"/>
              <a:gd name="connsiteY0" fmla="*/ 0 h 1645920"/>
              <a:gd name="connsiteX1" fmla="*/ 0 w 387365"/>
              <a:gd name="connsiteY1" fmla="*/ 0 h 1645920"/>
              <a:gd name="connsiteX2" fmla="*/ 0 w 387365"/>
              <a:gd name="connsiteY2" fmla="*/ 1645920 h 1645920"/>
              <a:gd name="connsiteX3" fmla="*/ 376733 w 387365"/>
              <a:gd name="connsiteY3" fmla="*/ 1645920 h 1645920"/>
              <a:gd name="connsiteX4" fmla="*/ 387365 w 387365"/>
              <a:gd name="connsiteY4" fmla="*/ 1564475 h 1645920"/>
              <a:gd name="connsiteX5" fmla="*/ 71154 w 387365"/>
              <a:gd name="connsiteY5" fmla="*/ 1564474 h 1645920"/>
              <a:gd name="connsiteX6" fmla="*/ 65837 w 387365"/>
              <a:gd name="connsiteY6" fmla="*/ 58521 h 1645920"/>
              <a:gd name="connsiteX7" fmla="*/ 336499 w 387365"/>
              <a:gd name="connsiteY7" fmla="*/ 58521 h 1645920"/>
              <a:gd name="connsiteX8" fmla="*/ 336499 w 387365"/>
              <a:gd name="connsiteY8" fmla="*/ 0 h 1645920"/>
              <a:gd name="connsiteX0" fmla="*/ 336499 w 405611"/>
              <a:gd name="connsiteY0" fmla="*/ 0 h 1645920"/>
              <a:gd name="connsiteX1" fmla="*/ 0 w 405611"/>
              <a:gd name="connsiteY1" fmla="*/ 0 h 1645920"/>
              <a:gd name="connsiteX2" fmla="*/ 0 w 405611"/>
              <a:gd name="connsiteY2" fmla="*/ 1645920 h 1645920"/>
              <a:gd name="connsiteX3" fmla="*/ 376733 w 405611"/>
              <a:gd name="connsiteY3" fmla="*/ 1645920 h 1645920"/>
              <a:gd name="connsiteX4" fmla="*/ 387365 w 405611"/>
              <a:gd name="connsiteY4" fmla="*/ 1564475 h 1645920"/>
              <a:gd name="connsiteX5" fmla="*/ 71154 w 405611"/>
              <a:gd name="connsiteY5" fmla="*/ 1564474 h 1645920"/>
              <a:gd name="connsiteX6" fmla="*/ 65837 w 405611"/>
              <a:gd name="connsiteY6" fmla="*/ 58521 h 1645920"/>
              <a:gd name="connsiteX7" fmla="*/ 405611 w 405611"/>
              <a:gd name="connsiteY7" fmla="*/ 63838 h 1645920"/>
              <a:gd name="connsiteX8" fmla="*/ 336499 w 405611"/>
              <a:gd name="connsiteY8" fmla="*/ 0 h 1645920"/>
              <a:gd name="connsiteX0" fmla="*/ 400294 w 405611"/>
              <a:gd name="connsiteY0" fmla="*/ 0 h 1651236"/>
              <a:gd name="connsiteX1" fmla="*/ 0 w 405611"/>
              <a:gd name="connsiteY1" fmla="*/ 5316 h 1651236"/>
              <a:gd name="connsiteX2" fmla="*/ 0 w 405611"/>
              <a:gd name="connsiteY2" fmla="*/ 1651236 h 1651236"/>
              <a:gd name="connsiteX3" fmla="*/ 376733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403314 w 405611"/>
              <a:gd name="connsiteY3" fmla="*/ 165123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9791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71490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9371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51236"/>
              <a:gd name="connsiteX1" fmla="*/ 0 w 405611"/>
              <a:gd name="connsiteY1" fmla="*/ 5316 h 1651236"/>
              <a:gd name="connsiteX2" fmla="*/ 0 w 405611"/>
              <a:gd name="connsiteY2" fmla="*/ 1651236 h 1651236"/>
              <a:gd name="connsiteX3" fmla="*/ 387439 w 405611"/>
              <a:gd name="connsiteY3" fmla="*/ 1644886 h 1651236"/>
              <a:gd name="connsiteX4" fmla="*/ 387365 w 405611"/>
              <a:gd name="connsiteY4" fmla="*/ 1566616 h 1651236"/>
              <a:gd name="connsiteX5" fmla="*/ 71154 w 405611"/>
              <a:gd name="connsiteY5" fmla="*/ 1569790 h 1651236"/>
              <a:gd name="connsiteX6" fmla="*/ 65837 w 405611"/>
              <a:gd name="connsiteY6" fmla="*/ 63837 h 1651236"/>
              <a:gd name="connsiteX7" fmla="*/ 405611 w 405611"/>
              <a:gd name="connsiteY7" fmla="*/ 69154 h 1651236"/>
              <a:gd name="connsiteX8" fmla="*/ 400294 w 405611"/>
              <a:gd name="connsiteY8" fmla="*/ 0 h 1651236"/>
              <a:gd name="connsiteX0" fmla="*/ 400294 w 405611"/>
              <a:gd name="connsiteY0" fmla="*/ 0 h 1644886"/>
              <a:gd name="connsiteX1" fmla="*/ 0 w 405611"/>
              <a:gd name="connsiteY1" fmla="*/ 5316 h 1644886"/>
              <a:gd name="connsiteX2" fmla="*/ 0 w 405611"/>
              <a:gd name="connsiteY2" fmla="*/ 1644886 h 1644886"/>
              <a:gd name="connsiteX3" fmla="*/ 387439 w 405611"/>
              <a:gd name="connsiteY3" fmla="*/ 1644886 h 1644886"/>
              <a:gd name="connsiteX4" fmla="*/ 387365 w 405611"/>
              <a:gd name="connsiteY4" fmla="*/ 1566616 h 1644886"/>
              <a:gd name="connsiteX5" fmla="*/ 71154 w 405611"/>
              <a:gd name="connsiteY5" fmla="*/ 1569790 h 1644886"/>
              <a:gd name="connsiteX6" fmla="*/ 65837 w 405611"/>
              <a:gd name="connsiteY6" fmla="*/ 63837 h 1644886"/>
              <a:gd name="connsiteX7" fmla="*/ 405611 w 405611"/>
              <a:gd name="connsiteY7" fmla="*/ 69154 h 1644886"/>
              <a:gd name="connsiteX8" fmla="*/ 400294 w 405611"/>
              <a:gd name="connsiteY8" fmla="*/ 0 h 1644886"/>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63837 h 1644886"/>
              <a:gd name="connsiteX7" fmla="*/ 386561 w 400294"/>
              <a:gd name="connsiteY7" fmla="*/ 78679 h 1644886"/>
              <a:gd name="connsiteX8" fmla="*/ 400294 w 400294"/>
              <a:gd name="connsiteY8" fmla="*/ 0 h 1644886"/>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60662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414236"/>
              <a:gd name="connsiteY0" fmla="*/ 0 h 1641711"/>
              <a:gd name="connsiteX1" fmla="*/ 0 w 414236"/>
              <a:gd name="connsiteY1" fmla="*/ 2141 h 1641711"/>
              <a:gd name="connsiteX2" fmla="*/ 0 w 414236"/>
              <a:gd name="connsiteY2" fmla="*/ 1641711 h 1641711"/>
              <a:gd name="connsiteX3" fmla="*/ 387439 w 414236"/>
              <a:gd name="connsiteY3" fmla="*/ 1641711 h 1641711"/>
              <a:gd name="connsiteX4" fmla="*/ 379172 w 414236"/>
              <a:gd name="connsiteY4" fmla="*/ 1600163 h 1641711"/>
              <a:gd name="connsiteX5" fmla="*/ 387365 w 414236"/>
              <a:gd name="connsiteY5" fmla="*/ 1563441 h 1641711"/>
              <a:gd name="connsiteX6" fmla="*/ 71154 w 414236"/>
              <a:gd name="connsiteY6" fmla="*/ 1566615 h 1641711"/>
              <a:gd name="connsiteX7" fmla="*/ 65837 w 414236"/>
              <a:gd name="connsiteY7" fmla="*/ 76537 h 1641711"/>
              <a:gd name="connsiteX8" fmla="*/ 386561 w 414236"/>
              <a:gd name="connsiteY8" fmla="*/ 75504 h 1641711"/>
              <a:gd name="connsiteX9" fmla="*/ 384419 w 414236"/>
              <a:gd name="connsiteY9" fmla="*/ 0 h 1641711"/>
              <a:gd name="connsiteX0" fmla="*/ 384419 w 431494"/>
              <a:gd name="connsiteY0" fmla="*/ 0 h 1641711"/>
              <a:gd name="connsiteX1" fmla="*/ 0 w 431494"/>
              <a:gd name="connsiteY1" fmla="*/ 2141 h 1641711"/>
              <a:gd name="connsiteX2" fmla="*/ 0 w 431494"/>
              <a:gd name="connsiteY2" fmla="*/ 1641711 h 1641711"/>
              <a:gd name="connsiteX3" fmla="*/ 387439 w 431494"/>
              <a:gd name="connsiteY3" fmla="*/ 1641711 h 1641711"/>
              <a:gd name="connsiteX4" fmla="*/ 387365 w 431494"/>
              <a:gd name="connsiteY4" fmla="*/ 1563441 h 1641711"/>
              <a:gd name="connsiteX5" fmla="*/ 71154 w 431494"/>
              <a:gd name="connsiteY5" fmla="*/ 1566615 h 1641711"/>
              <a:gd name="connsiteX6" fmla="*/ 65837 w 431494"/>
              <a:gd name="connsiteY6" fmla="*/ 76537 h 1641711"/>
              <a:gd name="connsiteX7" fmla="*/ 386561 w 431494"/>
              <a:gd name="connsiteY7" fmla="*/ 75504 h 1641711"/>
              <a:gd name="connsiteX8" fmla="*/ 384419 w 431494"/>
              <a:gd name="connsiteY8" fmla="*/ 0 h 1641711"/>
              <a:gd name="connsiteX0" fmla="*/ 384419 w 409039"/>
              <a:gd name="connsiteY0" fmla="*/ 0 h 1642067"/>
              <a:gd name="connsiteX1" fmla="*/ 0 w 409039"/>
              <a:gd name="connsiteY1" fmla="*/ 2141 h 1642067"/>
              <a:gd name="connsiteX2" fmla="*/ 0 w 409039"/>
              <a:gd name="connsiteY2" fmla="*/ 1641711 h 1642067"/>
              <a:gd name="connsiteX3" fmla="*/ 387439 w 409039"/>
              <a:gd name="connsiteY3" fmla="*/ 1641711 h 1642067"/>
              <a:gd name="connsiteX4" fmla="*/ 387365 w 409039"/>
              <a:gd name="connsiteY4" fmla="*/ 1563441 h 1642067"/>
              <a:gd name="connsiteX5" fmla="*/ 71154 w 409039"/>
              <a:gd name="connsiteY5" fmla="*/ 1566615 h 1642067"/>
              <a:gd name="connsiteX6" fmla="*/ 65837 w 409039"/>
              <a:gd name="connsiteY6" fmla="*/ 76537 h 1642067"/>
              <a:gd name="connsiteX7" fmla="*/ 386561 w 409039"/>
              <a:gd name="connsiteY7" fmla="*/ 75504 h 1642067"/>
              <a:gd name="connsiteX8" fmla="*/ 384419 w 409039"/>
              <a:gd name="connsiteY8" fmla="*/ 0 h 1642067"/>
              <a:gd name="connsiteX0" fmla="*/ 384419 w 410804"/>
              <a:gd name="connsiteY0" fmla="*/ 0 h 1641711"/>
              <a:gd name="connsiteX1" fmla="*/ 0 w 410804"/>
              <a:gd name="connsiteY1" fmla="*/ 2141 h 1641711"/>
              <a:gd name="connsiteX2" fmla="*/ 0 w 410804"/>
              <a:gd name="connsiteY2" fmla="*/ 1641711 h 1641711"/>
              <a:gd name="connsiteX3" fmla="*/ 387439 w 410804"/>
              <a:gd name="connsiteY3" fmla="*/ 1641711 h 1641711"/>
              <a:gd name="connsiteX4" fmla="*/ 387365 w 410804"/>
              <a:gd name="connsiteY4" fmla="*/ 1563441 h 1641711"/>
              <a:gd name="connsiteX5" fmla="*/ 71154 w 410804"/>
              <a:gd name="connsiteY5" fmla="*/ 1566615 h 1641711"/>
              <a:gd name="connsiteX6" fmla="*/ 65837 w 410804"/>
              <a:gd name="connsiteY6" fmla="*/ 76537 h 1641711"/>
              <a:gd name="connsiteX7" fmla="*/ 386561 w 410804"/>
              <a:gd name="connsiteY7" fmla="*/ 75504 h 1641711"/>
              <a:gd name="connsiteX8" fmla="*/ 384419 w 410804"/>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 name="connsiteX0" fmla="*/ 400294 w 400294"/>
              <a:gd name="connsiteY0" fmla="*/ 0 h 1644886"/>
              <a:gd name="connsiteX1" fmla="*/ 0 w 400294"/>
              <a:gd name="connsiteY1" fmla="*/ 5316 h 1644886"/>
              <a:gd name="connsiteX2" fmla="*/ 0 w 400294"/>
              <a:gd name="connsiteY2" fmla="*/ 1644886 h 1644886"/>
              <a:gd name="connsiteX3" fmla="*/ 387439 w 400294"/>
              <a:gd name="connsiteY3" fmla="*/ 1644886 h 1644886"/>
              <a:gd name="connsiteX4" fmla="*/ 387365 w 400294"/>
              <a:gd name="connsiteY4" fmla="*/ 1566616 h 1644886"/>
              <a:gd name="connsiteX5" fmla="*/ 71154 w 400294"/>
              <a:gd name="connsiteY5" fmla="*/ 1569790 h 1644886"/>
              <a:gd name="connsiteX6" fmla="*/ 65837 w 400294"/>
              <a:gd name="connsiteY6" fmla="*/ 79712 h 1644886"/>
              <a:gd name="connsiteX7" fmla="*/ 386561 w 400294"/>
              <a:gd name="connsiteY7" fmla="*/ 78679 h 1644886"/>
              <a:gd name="connsiteX8" fmla="*/ 400294 w 400294"/>
              <a:gd name="connsiteY8" fmla="*/ 0 h 1644886"/>
              <a:gd name="connsiteX0" fmla="*/ 37806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78069 w 387439"/>
              <a:gd name="connsiteY8" fmla="*/ 0 h 1641711"/>
              <a:gd name="connsiteX0" fmla="*/ 384419 w 387439"/>
              <a:gd name="connsiteY0" fmla="*/ 0 h 1641711"/>
              <a:gd name="connsiteX1" fmla="*/ 0 w 387439"/>
              <a:gd name="connsiteY1" fmla="*/ 2141 h 1641711"/>
              <a:gd name="connsiteX2" fmla="*/ 0 w 387439"/>
              <a:gd name="connsiteY2" fmla="*/ 1641711 h 1641711"/>
              <a:gd name="connsiteX3" fmla="*/ 387439 w 387439"/>
              <a:gd name="connsiteY3" fmla="*/ 1641711 h 1641711"/>
              <a:gd name="connsiteX4" fmla="*/ 387365 w 387439"/>
              <a:gd name="connsiteY4" fmla="*/ 1563441 h 1641711"/>
              <a:gd name="connsiteX5" fmla="*/ 71154 w 387439"/>
              <a:gd name="connsiteY5" fmla="*/ 1566615 h 1641711"/>
              <a:gd name="connsiteX6" fmla="*/ 65837 w 387439"/>
              <a:gd name="connsiteY6" fmla="*/ 76537 h 1641711"/>
              <a:gd name="connsiteX7" fmla="*/ 386561 w 387439"/>
              <a:gd name="connsiteY7" fmla="*/ 75504 h 1641711"/>
              <a:gd name="connsiteX8" fmla="*/ 384419 w 387439"/>
              <a:gd name="connsiteY8" fmla="*/ 0 h 16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439" h="1641711">
                <a:moveTo>
                  <a:pt x="384419" y="0"/>
                </a:moveTo>
                <a:lnTo>
                  <a:pt x="0" y="2141"/>
                </a:lnTo>
                <a:lnTo>
                  <a:pt x="0" y="1641711"/>
                </a:lnTo>
                <a:lnTo>
                  <a:pt x="387439" y="1641711"/>
                </a:lnTo>
                <a:cubicBezTo>
                  <a:pt x="387414" y="1615621"/>
                  <a:pt x="387390" y="1589531"/>
                  <a:pt x="387365" y="1563441"/>
                </a:cubicBezTo>
                <a:lnTo>
                  <a:pt x="71154" y="1566615"/>
                </a:lnTo>
                <a:cubicBezTo>
                  <a:pt x="68495" y="821576"/>
                  <a:pt x="68495" y="821576"/>
                  <a:pt x="65837" y="76537"/>
                </a:cubicBezTo>
                <a:lnTo>
                  <a:pt x="386561" y="75504"/>
                </a:lnTo>
                <a:lnTo>
                  <a:pt x="384419"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 name="TextBox 64">
            <a:extLst>
              <a:ext uri="{FF2B5EF4-FFF2-40B4-BE49-F238E27FC236}">
                <a16:creationId xmlns:a16="http://schemas.microsoft.com/office/drawing/2014/main" id="{82ECBBE0-F432-2C4E-B633-1A53ADB93306}"/>
              </a:ext>
            </a:extLst>
          </p:cNvPr>
          <p:cNvSpPr txBox="1">
            <a:spLocks noChangeArrowheads="1"/>
          </p:cNvSpPr>
          <p:nvPr/>
        </p:nvSpPr>
        <p:spPr bwMode="auto">
          <a:xfrm>
            <a:off x="17913677" y="15261650"/>
            <a:ext cx="26193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1800" dirty="0">
                <a:solidFill>
                  <a:schemeClr val="bg1"/>
                </a:solidFill>
                <a:latin typeface="Arial" charset="0"/>
                <a:ea typeface="Arial" charset="0"/>
              </a:rPr>
              <a:t>Figure A: neque dignissim, and in aliquet nisl et umis.</a:t>
            </a:r>
          </a:p>
        </p:txBody>
      </p:sp>
      <p:sp>
        <p:nvSpPr>
          <p:cNvPr id="16" name="TextBox 15">
            <a:extLst>
              <a:ext uri="{FF2B5EF4-FFF2-40B4-BE49-F238E27FC236}">
                <a16:creationId xmlns:a16="http://schemas.microsoft.com/office/drawing/2014/main" id="{0F261148-89CF-3C4D-B7D9-06E8055CFB86}"/>
              </a:ext>
            </a:extLst>
          </p:cNvPr>
          <p:cNvSpPr txBox="1"/>
          <p:nvPr/>
        </p:nvSpPr>
        <p:spPr>
          <a:xfrm>
            <a:off x="11628404" y="6932975"/>
            <a:ext cx="9829800" cy="5144998"/>
          </a:xfrm>
          <a:prstGeom prst="rect">
            <a:avLst/>
          </a:prstGeom>
          <a:solidFill>
            <a:schemeClr val="bg1">
              <a:alpha val="63000"/>
            </a:schemeClr>
          </a:solidFill>
          <a:effectLst/>
        </p:spPr>
        <p:txBody>
          <a:bodyPr>
            <a:spAutoFit/>
          </a:bodyPr>
          <a:lstStyle/>
          <a:p>
            <a:pPr marL="685800" indent="-685800">
              <a:lnSpc>
                <a:spcPts val="4600"/>
              </a:lnSpc>
              <a:spcAft>
                <a:spcPts val="1200"/>
              </a:spcAft>
              <a:buFont typeface="Arial" panose="020B0604020202020204" pitchFamily="34" charset="0"/>
              <a:buChar char="•"/>
              <a:defRPr/>
            </a:pPr>
            <a:r>
              <a:rPr lang="en-US" sz="4800" b="1" dirty="0">
                <a:solidFill>
                  <a:srgbClr val="C00000"/>
                </a:solidFill>
                <a:latin typeface="+mj-lt"/>
              </a:rPr>
              <a:t>Major Buildings for Consideration</a:t>
            </a:r>
          </a:p>
          <a:p>
            <a:pPr marL="685800" indent="-685800">
              <a:lnSpc>
                <a:spcPts val="4600"/>
              </a:lnSpc>
              <a:spcAft>
                <a:spcPts val="1200"/>
              </a:spcAft>
              <a:buFont typeface="Arial" panose="020B0604020202020204" pitchFamily="34" charset="0"/>
              <a:buChar char="•"/>
              <a:defRPr/>
            </a:pPr>
            <a:r>
              <a:rPr lang="en-US" sz="4800" dirty="0">
                <a:ln w="0"/>
                <a:effectLst>
                  <a:outerShdw blurRad="38100" dist="19050" dir="2700000" algn="tl" rotWithShape="0">
                    <a:schemeClr val="dk1">
                      <a:alpha val="40000"/>
                    </a:schemeClr>
                  </a:outerShdw>
                </a:effectLst>
                <a:latin typeface="+mj-lt"/>
              </a:rPr>
              <a:t>Howell-McDowell</a:t>
            </a:r>
          </a:p>
          <a:p>
            <a:pPr marL="685800" indent="-685800">
              <a:lnSpc>
                <a:spcPts val="4600"/>
              </a:lnSpc>
              <a:spcAft>
                <a:spcPts val="1200"/>
              </a:spcAft>
              <a:buFont typeface="Arial" panose="020B0604020202020204" pitchFamily="34" charset="0"/>
              <a:buChar char="•"/>
              <a:defRPr/>
            </a:pPr>
            <a:r>
              <a:rPr lang="en-US" sz="4800" dirty="0">
                <a:ln w="0"/>
                <a:effectLst>
                  <a:outerShdw blurRad="38100" dist="19050" dir="2700000" algn="tl" rotWithShape="0">
                    <a:schemeClr val="dk1">
                      <a:alpha val="40000"/>
                    </a:schemeClr>
                  </a:outerShdw>
                </a:effectLst>
                <a:latin typeface="+mj-lt"/>
              </a:rPr>
              <a:t>Lappin Hall</a:t>
            </a:r>
          </a:p>
          <a:p>
            <a:pPr marL="685800" indent="-685800">
              <a:lnSpc>
                <a:spcPts val="4600"/>
              </a:lnSpc>
              <a:spcAft>
                <a:spcPts val="1200"/>
              </a:spcAft>
              <a:buFont typeface="Arial" panose="020B0604020202020204" pitchFamily="34" charset="0"/>
              <a:buChar char="•"/>
              <a:defRPr/>
            </a:pPr>
            <a:r>
              <a:rPr lang="en-US" sz="4800" dirty="0">
                <a:ln w="0"/>
                <a:effectLst>
                  <a:outerShdw blurRad="38100" dist="19050" dir="2700000" algn="tl" rotWithShape="0">
                    <a:schemeClr val="dk1">
                      <a:alpha val="40000"/>
                    </a:schemeClr>
                  </a:outerShdw>
                </a:effectLst>
                <a:latin typeface="+mj-lt"/>
              </a:rPr>
              <a:t>Baird Music Hall</a:t>
            </a:r>
          </a:p>
          <a:p>
            <a:pPr marL="685800" indent="-685800">
              <a:lnSpc>
                <a:spcPts val="4600"/>
              </a:lnSpc>
              <a:spcAft>
                <a:spcPts val="1200"/>
              </a:spcAft>
              <a:buFont typeface="Arial" panose="020B0604020202020204" pitchFamily="34" charset="0"/>
              <a:buChar char="•"/>
              <a:defRPr/>
            </a:pPr>
            <a:r>
              <a:rPr lang="en-US" sz="4800" dirty="0">
                <a:ln w="0"/>
                <a:effectLst>
                  <a:outerShdw blurRad="38100" dist="19050" dir="2700000" algn="tl" rotWithShape="0">
                    <a:schemeClr val="dk1">
                      <a:alpha val="40000"/>
                    </a:schemeClr>
                  </a:outerShdw>
                </a:effectLst>
                <a:latin typeface="+mj-lt"/>
              </a:rPr>
              <a:t>Allie-Young Art Building</a:t>
            </a:r>
          </a:p>
          <a:p>
            <a:pPr marL="685800" indent="-685800">
              <a:lnSpc>
                <a:spcPts val="4600"/>
              </a:lnSpc>
              <a:spcAft>
                <a:spcPts val="1200"/>
              </a:spcAft>
              <a:buFont typeface="Arial" panose="020B0604020202020204" pitchFamily="34" charset="0"/>
              <a:buChar char="•"/>
              <a:defRPr/>
            </a:pPr>
            <a:r>
              <a:rPr lang="en-US" sz="4800" dirty="0">
                <a:ln w="0"/>
                <a:effectLst>
                  <a:outerShdw blurRad="38100" dist="19050" dir="2700000" algn="tl" rotWithShape="0">
                    <a:schemeClr val="dk1">
                      <a:alpha val="40000"/>
                    </a:schemeClr>
                  </a:outerShdw>
                </a:effectLst>
                <a:latin typeface="+mj-lt"/>
              </a:rPr>
              <a:t>Mays Hall Apartments</a:t>
            </a:r>
          </a:p>
          <a:p>
            <a:pPr marL="685800" indent="-685800">
              <a:lnSpc>
                <a:spcPts val="4600"/>
              </a:lnSpc>
              <a:spcAft>
                <a:spcPts val="1200"/>
              </a:spcAft>
              <a:buFont typeface="Arial" panose="020B0604020202020204" pitchFamily="34" charset="0"/>
              <a:buChar char="•"/>
              <a:defRPr/>
            </a:pPr>
            <a:r>
              <a:rPr lang="en-US" sz="4800" dirty="0">
                <a:ln w="0"/>
                <a:effectLst>
                  <a:outerShdw blurRad="38100" dist="19050" dir="2700000" algn="tl" rotWithShape="0">
                    <a:schemeClr val="dk1">
                      <a:alpha val="40000"/>
                    </a:schemeClr>
                  </a:outerShdw>
                </a:effectLst>
                <a:latin typeface="+mj-lt"/>
              </a:rPr>
              <a:t>Jayne Stadium</a:t>
            </a:r>
            <a:endParaRPr lang="en-US" sz="4800" b="1" dirty="0">
              <a:solidFill>
                <a:srgbClr val="C00000"/>
              </a:solidFill>
              <a:latin typeface="+mj-lt"/>
            </a:endParaRPr>
          </a:p>
        </p:txBody>
      </p:sp>
      <p:sp>
        <p:nvSpPr>
          <p:cNvPr id="17" name="TextBox 16">
            <a:extLst>
              <a:ext uri="{FF2B5EF4-FFF2-40B4-BE49-F238E27FC236}">
                <a16:creationId xmlns:a16="http://schemas.microsoft.com/office/drawing/2014/main" id="{25741DED-2354-D14C-8CEC-5C4576A27B5F}"/>
              </a:ext>
            </a:extLst>
          </p:cNvPr>
          <p:cNvSpPr txBox="1"/>
          <p:nvPr/>
        </p:nvSpPr>
        <p:spPr>
          <a:xfrm>
            <a:off x="23001037" y="27295395"/>
            <a:ext cx="19930043" cy="2503249"/>
          </a:xfrm>
          <a:prstGeom prst="rect">
            <a:avLst/>
          </a:prstGeom>
          <a:solidFill>
            <a:schemeClr val="bg1">
              <a:alpha val="63000"/>
            </a:schemeClr>
          </a:solidFill>
          <a:effectLst/>
        </p:spPr>
        <p:txBody>
          <a:bodyPr wrap="square">
            <a:spAutoFit/>
          </a:bodyPr>
          <a:lstStyle/>
          <a:p>
            <a:pPr>
              <a:lnSpc>
                <a:spcPts val="3800"/>
              </a:lnSpc>
              <a:spcAft>
                <a:spcPts val="1200"/>
              </a:spcAft>
              <a:buClr>
                <a:schemeClr val="tx2"/>
              </a:buClr>
              <a:defRPr/>
            </a:pPr>
            <a:r>
              <a:rPr lang="en-US" sz="4800" dirty="0">
                <a:solidFill>
                  <a:srgbClr val="C00000"/>
                </a:solidFill>
                <a:latin typeface="+mj-lt"/>
              </a:rPr>
              <a:t>References</a:t>
            </a:r>
          </a:p>
          <a:p>
            <a:pPr marL="685800" indent="-685800">
              <a:lnSpc>
                <a:spcPts val="3800"/>
              </a:lnSpc>
              <a:spcAft>
                <a:spcPts val="1200"/>
              </a:spcAft>
              <a:buClr>
                <a:schemeClr val="tx2"/>
              </a:buClr>
              <a:buFont typeface="Arial" panose="020B0604020202020204" pitchFamily="34" charset="0"/>
              <a:buChar char="•"/>
              <a:defRPr/>
            </a:pPr>
            <a:r>
              <a:rPr lang="en-US" sz="4800" dirty="0">
                <a:ln w="0"/>
                <a:effectLst>
                  <a:outerShdw blurRad="38100" dist="19050" dir="2700000" algn="tl" rotWithShape="0">
                    <a:schemeClr val="dk1">
                      <a:alpha val="40000"/>
                    </a:schemeClr>
                  </a:outerShdw>
                </a:effectLst>
                <a:latin typeface="+mj-lt"/>
                <a:ea typeface="Arial" charset="0"/>
                <a:cs typeface="Arial" charset="0"/>
              </a:rPr>
              <a:t>Morehead State University Construction Reports 1887-1971</a:t>
            </a:r>
          </a:p>
          <a:p>
            <a:pPr marL="685800" indent="-685800">
              <a:lnSpc>
                <a:spcPts val="3800"/>
              </a:lnSpc>
              <a:spcAft>
                <a:spcPts val="1200"/>
              </a:spcAft>
              <a:buClr>
                <a:schemeClr val="tx2"/>
              </a:buClr>
              <a:buFont typeface="Arial" panose="020B0604020202020204" pitchFamily="34" charset="0"/>
              <a:buChar char="•"/>
              <a:defRPr/>
            </a:pPr>
            <a:r>
              <a:rPr lang="en-US" sz="4800" dirty="0">
                <a:ln w="0"/>
                <a:effectLst>
                  <a:outerShdw blurRad="38100" dist="19050" dir="2700000" algn="tl" rotWithShape="0">
                    <a:schemeClr val="dk1">
                      <a:alpha val="40000"/>
                    </a:schemeClr>
                  </a:outerShdw>
                </a:effectLst>
                <a:latin typeface="+mj-lt"/>
                <a:ea typeface="Arial" charset="0"/>
                <a:cs typeface="Arial" charset="0"/>
              </a:rPr>
              <a:t>National Register of Historic Places</a:t>
            </a:r>
          </a:p>
          <a:p>
            <a:pPr>
              <a:lnSpc>
                <a:spcPts val="3800"/>
              </a:lnSpc>
              <a:spcAft>
                <a:spcPts val="1200"/>
              </a:spcAft>
              <a:buClr>
                <a:schemeClr val="tx2"/>
              </a:buClr>
              <a:defRPr/>
            </a:pPr>
            <a:endParaRPr lang="en-US" sz="4800" dirty="0">
              <a:ln w="0"/>
              <a:solidFill>
                <a:srgbClr val="C00000"/>
              </a:solidFill>
              <a:effectLst>
                <a:outerShdw blurRad="38100" dist="19050" dir="2700000" algn="tl" rotWithShape="0">
                  <a:schemeClr val="dk1">
                    <a:alpha val="40000"/>
                  </a:schemeClr>
                </a:outerShdw>
              </a:effectLst>
              <a:latin typeface="+mj-lt"/>
              <a:ea typeface="Arial" charset="0"/>
              <a:cs typeface="Arial" charset="0"/>
            </a:endParaRPr>
          </a:p>
        </p:txBody>
      </p:sp>
      <p:cxnSp>
        <p:nvCxnSpPr>
          <p:cNvPr id="24" name="Straight Connector 23">
            <a:extLst>
              <a:ext uri="{FF2B5EF4-FFF2-40B4-BE49-F238E27FC236}">
                <a16:creationId xmlns:a16="http://schemas.microsoft.com/office/drawing/2014/main" id="{FD2205BD-4260-B74D-BD89-B9D4A0F4095E}"/>
              </a:ext>
            </a:extLst>
          </p:cNvPr>
          <p:cNvCxnSpPr/>
          <p:nvPr/>
        </p:nvCxnSpPr>
        <p:spPr bwMode="auto">
          <a:xfrm>
            <a:off x="946150" y="13477190"/>
            <a:ext cx="9589328" cy="0"/>
          </a:xfrm>
          <a:prstGeom prst="line">
            <a:avLst/>
          </a:prstGeom>
          <a:noFill/>
          <a:ln w="25400" cap="flat" cmpd="sng" algn="ctr">
            <a:solidFill>
              <a:schemeClr val="tx1"/>
            </a:solidFill>
            <a:prstDash val="dash"/>
            <a:round/>
            <a:headEnd type="none" w="med" len="med"/>
            <a:tailEnd type="none" w="med" len="med"/>
          </a:ln>
          <a:effectLst/>
        </p:spPr>
      </p:cxnSp>
      <p:cxnSp>
        <p:nvCxnSpPr>
          <p:cNvPr id="25" name="Straight Connector 24">
            <a:extLst>
              <a:ext uri="{FF2B5EF4-FFF2-40B4-BE49-F238E27FC236}">
                <a16:creationId xmlns:a16="http://schemas.microsoft.com/office/drawing/2014/main" id="{27B49CF9-38AA-DA45-BFD8-AE34BED8E130}"/>
              </a:ext>
            </a:extLst>
          </p:cNvPr>
          <p:cNvCxnSpPr/>
          <p:nvPr/>
        </p:nvCxnSpPr>
        <p:spPr bwMode="auto">
          <a:xfrm>
            <a:off x="11658600" y="18745599"/>
            <a:ext cx="9784080" cy="0"/>
          </a:xfrm>
          <a:prstGeom prst="line">
            <a:avLst/>
          </a:prstGeom>
          <a:noFill/>
          <a:ln w="25400" cap="flat" cmpd="sng" algn="ctr">
            <a:solidFill>
              <a:schemeClr val="tx1"/>
            </a:solidFill>
            <a:prstDash val="dash"/>
            <a:round/>
            <a:headEnd type="none" w="med" len="med"/>
            <a:tailEnd type="none" w="med" len="med"/>
          </a:ln>
          <a:effectLst/>
        </p:spPr>
      </p:cxnSp>
      <p:cxnSp>
        <p:nvCxnSpPr>
          <p:cNvPr id="26" name="Straight Connector 25">
            <a:extLst>
              <a:ext uri="{FF2B5EF4-FFF2-40B4-BE49-F238E27FC236}">
                <a16:creationId xmlns:a16="http://schemas.microsoft.com/office/drawing/2014/main" id="{D624E4A4-71BB-6946-8524-EDD62366E554}"/>
              </a:ext>
            </a:extLst>
          </p:cNvPr>
          <p:cNvCxnSpPr/>
          <p:nvPr/>
        </p:nvCxnSpPr>
        <p:spPr bwMode="auto">
          <a:xfrm>
            <a:off x="11658600" y="24147732"/>
            <a:ext cx="9829800" cy="0"/>
          </a:xfrm>
          <a:prstGeom prst="line">
            <a:avLst/>
          </a:prstGeom>
          <a:noFill/>
          <a:ln w="25400" cap="flat" cmpd="sng" algn="ctr">
            <a:solidFill>
              <a:schemeClr val="tx1"/>
            </a:solidFill>
            <a:prstDash val="dash"/>
            <a:round/>
            <a:headEnd type="none" w="med" len="med"/>
            <a:tailEnd type="none" w="med" len="med"/>
          </a:ln>
          <a:effectLst/>
        </p:spPr>
      </p:cxnSp>
      <p:cxnSp>
        <p:nvCxnSpPr>
          <p:cNvPr id="27" name="Straight Connector 26">
            <a:extLst>
              <a:ext uri="{FF2B5EF4-FFF2-40B4-BE49-F238E27FC236}">
                <a16:creationId xmlns:a16="http://schemas.microsoft.com/office/drawing/2014/main" id="{269C5B61-1246-7D47-BDF5-13333E09547D}"/>
              </a:ext>
            </a:extLst>
          </p:cNvPr>
          <p:cNvCxnSpPr/>
          <p:nvPr/>
        </p:nvCxnSpPr>
        <p:spPr bwMode="auto">
          <a:xfrm>
            <a:off x="22553940" y="14303844"/>
            <a:ext cx="9784080" cy="0"/>
          </a:xfrm>
          <a:prstGeom prst="line">
            <a:avLst/>
          </a:prstGeom>
          <a:noFill/>
          <a:ln w="25400" cap="flat" cmpd="sng" algn="ctr">
            <a:solidFill>
              <a:schemeClr val="tx1"/>
            </a:solidFill>
            <a:prstDash val="dash"/>
            <a:round/>
            <a:headEnd type="none" w="med" len="med"/>
            <a:tailEnd type="none" w="med" len="med"/>
          </a:ln>
          <a:effectLst/>
        </p:spPr>
      </p:cxnSp>
      <p:sp>
        <p:nvSpPr>
          <p:cNvPr id="29" name="TextBox 28">
            <a:extLst>
              <a:ext uri="{FF2B5EF4-FFF2-40B4-BE49-F238E27FC236}">
                <a16:creationId xmlns:a16="http://schemas.microsoft.com/office/drawing/2014/main" id="{4EAECAE2-5F7D-EC42-AF3D-32994EB94D55}"/>
              </a:ext>
            </a:extLst>
          </p:cNvPr>
          <p:cNvSpPr txBox="1"/>
          <p:nvPr/>
        </p:nvSpPr>
        <p:spPr>
          <a:xfrm>
            <a:off x="35561016" y="18503657"/>
            <a:ext cx="9791700" cy="830997"/>
          </a:xfrm>
          <a:prstGeom prst="rect">
            <a:avLst/>
          </a:prstGeom>
          <a:noFill/>
        </p:spPr>
        <p:txBody>
          <a:bodyPr wrap="square">
            <a:spAutoFit/>
          </a:bodyPr>
          <a:lstStyle/>
          <a:p>
            <a:pPr>
              <a:defRPr/>
            </a:pPr>
            <a:r>
              <a:rPr lang="en-US" sz="4800" b="1" dirty="0">
                <a:solidFill>
                  <a:srgbClr val="005BBB"/>
                </a:solidFill>
                <a:latin typeface="+mn-lt"/>
              </a:rPr>
              <a:t>Graphic Elements</a:t>
            </a:r>
          </a:p>
        </p:txBody>
      </p:sp>
      <p:sp>
        <p:nvSpPr>
          <p:cNvPr id="30" name="TextBox 29">
            <a:extLst>
              <a:ext uri="{FF2B5EF4-FFF2-40B4-BE49-F238E27FC236}">
                <a16:creationId xmlns:a16="http://schemas.microsoft.com/office/drawing/2014/main" id="{5F970EE7-9899-2743-B485-36EC87135B90}"/>
              </a:ext>
            </a:extLst>
          </p:cNvPr>
          <p:cNvSpPr txBox="1"/>
          <p:nvPr/>
        </p:nvSpPr>
        <p:spPr>
          <a:xfrm>
            <a:off x="22291875" y="6819826"/>
            <a:ext cx="9784080" cy="7776103"/>
          </a:xfrm>
          <a:prstGeom prst="rect">
            <a:avLst/>
          </a:prstGeom>
          <a:solidFill>
            <a:schemeClr val="bg1">
              <a:alpha val="63000"/>
            </a:schemeClr>
          </a:solidFill>
          <a:effectLst/>
        </p:spPr>
        <p:txBody>
          <a:bodyPr wrap="square">
            <a:spAutoFit/>
          </a:bodyPr>
          <a:lstStyle/>
          <a:p>
            <a:pPr>
              <a:lnSpc>
                <a:spcPts val="4600"/>
              </a:lnSpc>
              <a:spcAft>
                <a:spcPts val="1200"/>
              </a:spcAft>
              <a:defRPr/>
            </a:pPr>
            <a:r>
              <a:rPr lang="en-US" sz="4800" b="1" dirty="0">
                <a:solidFill>
                  <a:srgbClr val="C00000"/>
                </a:solidFill>
                <a:latin typeface="+mj-lt"/>
              </a:rPr>
              <a:t>Methods</a:t>
            </a:r>
            <a:br>
              <a:rPr lang="en-US" sz="4800" b="1" dirty="0">
                <a:solidFill>
                  <a:srgbClr val="C00000"/>
                </a:solidFill>
                <a:latin typeface="+mj-lt"/>
              </a:rPr>
            </a:br>
            <a:r>
              <a:rPr lang="en-US" sz="4800" b="1" dirty="0">
                <a:solidFill>
                  <a:srgbClr val="C00000"/>
                </a:solidFill>
                <a:latin typeface="+mj-lt"/>
              </a:rPr>
              <a:t> </a:t>
            </a:r>
            <a:r>
              <a:rPr lang="en-US" sz="4800" dirty="0">
                <a:ln w="0"/>
                <a:effectLst>
                  <a:outerShdw blurRad="38100" dist="19050" dir="2700000" algn="tl" rotWithShape="0">
                    <a:schemeClr val="dk1">
                      <a:alpha val="40000"/>
                    </a:schemeClr>
                  </a:outerShdw>
                </a:effectLst>
                <a:latin typeface="+mj-lt"/>
              </a:rPr>
              <a:t>By using archival materials from our campus in association with state officials new buildings would go through a system of academic research in which buildings age, materials, and significance would be analyzed and proposed for a presence on the Register. Research would include files from the office of the president from dates of construction, photographs, blueprints, and appropriate source materials. </a:t>
            </a:r>
            <a:endParaRPr lang="en-US" sz="4800" b="1" dirty="0">
              <a:solidFill>
                <a:srgbClr val="C00000"/>
              </a:solidFill>
              <a:latin typeface="+mj-lt"/>
            </a:endParaRPr>
          </a:p>
        </p:txBody>
      </p:sp>
      <p:cxnSp>
        <p:nvCxnSpPr>
          <p:cNvPr id="31" name="Straight Connector 30">
            <a:extLst>
              <a:ext uri="{FF2B5EF4-FFF2-40B4-BE49-F238E27FC236}">
                <a16:creationId xmlns:a16="http://schemas.microsoft.com/office/drawing/2014/main" id="{7169D8FD-2225-3E49-A88B-4135ED631C6F}"/>
              </a:ext>
            </a:extLst>
          </p:cNvPr>
          <p:cNvCxnSpPr/>
          <p:nvPr/>
        </p:nvCxnSpPr>
        <p:spPr bwMode="auto">
          <a:xfrm>
            <a:off x="22291875" y="23033909"/>
            <a:ext cx="20639205" cy="0"/>
          </a:xfrm>
          <a:prstGeom prst="line">
            <a:avLst/>
          </a:prstGeom>
          <a:noFill/>
          <a:ln w="25400" cap="flat" cmpd="sng" algn="ctr">
            <a:solidFill>
              <a:schemeClr val="tx1"/>
            </a:solidFill>
            <a:prstDash val="dash"/>
            <a:round/>
            <a:headEnd type="none" w="med" len="med"/>
            <a:tailEnd type="none" w="med" len="med"/>
          </a:ln>
          <a:effectLst/>
        </p:spPr>
      </p:cxnSp>
      <p:sp>
        <p:nvSpPr>
          <p:cNvPr id="32" name="TextBox 31">
            <a:extLst>
              <a:ext uri="{FF2B5EF4-FFF2-40B4-BE49-F238E27FC236}">
                <a16:creationId xmlns:a16="http://schemas.microsoft.com/office/drawing/2014/main" id="{5AB7DEC1-39F3-A345-A529-8E72CC771CF4}"/>
              </a:ext>
            </a:extLst>
          </p:cNvPr>
          <p:cNvSpPr txBox="1"/>
          <p:nvPr/>
        </p:nvSpPr>
        <p:spPr>
          <a:xfrm>
            <a:off x="33146443" y="6932975"/>
            <a:ext cx="9829800" cy="6145272"/>
          </a:xfrm>
          <a:prstGeom prst="rect">
            <a:avLst/>
          </a:prstGeom>
          <a:solidFill>
            <a:schemeClr val="bg1">
              <a:alpha val="63000"/>
            </a:schemeClr>
          </a:solidFill>
          <a:effectLst/>
        </p:spPr>
        <p:txBody>
          <a:bodyPr>
            <a:spAutoFit/>
          </a:bodyPr>
          <a:lstStyle/>
          <a:p>
            <a:pPr>
              <a:lnSpc>
                <a:spcPts val="4600"/>
              </a:lnSpc>
              <a:spcAft>
                <a:spcPts val="1200"/>
              </a:spcAft>
              <a:defRPr/>
            </a:pPr>
            <a:r>
              <a:rPr lang="en-US" sz="4800" b="1" dirty="0">
                <a:solidFill>
                  <a:srgbClr val="C00000"/>
                </a:solidFill>
                <a:latin typeface="+mj-lt"/>
              </a:rPr>
              <a:t>Conclusions</a:t>
            </a:r>
          </a:p>
          <a:p>
            <a:pPr>
              <a:lnSpc>
                <a:spcPts val="4600"/>
              </a:lnSpc>
              <a:spcAft>
                <a:spcPts val="1200"/>
              </a:spcAft>
              <a:defRPr/>
            </a:pPr>
            <a:r>
              <a:rPr lang="en-US" sz="4800" dirty="0">
                <a:ln w="0"/>
                <a:effectLst>
                  <a:outerShdw blurRad="38100" dist="19050" dir="2700000" algn="tl" rotWithShape="0">
                    <a:schemeClr val="dk1">
                      <a:alpha val="40000"/>
                    </a:schemeClr>
                  </a:outerShdw>
                </a:effectLst>
                <a:latin typeface="+mj-lt"/>
              </a:rPr>
              <a:t>In the use of the academic and historical processes. It is the goal of this project to preserve the history of Morehead State University through the preservation of our campus buildings. In this way Morehead will remain a spectacle in the way of our unique architecture and the symbol of knowledge it represents. </a:t>
            </a:r>
            <a:endParaRPr lang="en-US" sz="4800" b="1" dirty="0">
              <a:solidFill>
                <a:srgbClr val="C00000"/>
              </a:solidFill>
              <a:latin typeface="+mj-lt"/>
            </a:endParaRPr>
          </a:p>
        </p:txBody>
      </p:sp>
      <p:cxnSp>
        <p:nvCxnSpPr>
          <p:cNvPr id="33" name="Straight Connector 32">
            <a:extLst>
              <a:ext uri="{FF2B5EF4-FFF2-40B4-BE49-F238E27FC236}">
                <a16:creationId xmlns:a16="http://schemas.microsoft.com/office/drawing/2014/main" id="{F6F7C577-AE40-644D-9C31-CA0B4BED4A34}"/>
              </a:ext>
            </a:extLst>
          </p:cNvPr>
          <p:cNvCxnSpPr/>
          <p:nvPr/>
        </p:nvCxnSpPr>
        <p:spPr bwMode="auto">
          <a:xfrm>
            <a:off x="33193568" y="14197627"/>
            <a:ext cx="9784080" cy="0"/>
          </a:xfrm>
          <a:prstGeom prst="line">
            <a:avLst/>
          </a:prstGeom>
          <a:noFill/>
          <a:ln w="25400" cap="flat" cmpd="sng" algn="ctr">
            <a:solidFill>
              <a:schemeClr val="tx1"/>
            </a:solidFill>
            <a:prstDash val="dash"/>
            <a:round/>
            <a:headEnd type="none" w="med" len="med"/>
            <a:tailEnd type="none" w="med" len="med"/>
          </a:ln>
          <a:effectLst/>
        </p:spPr>
      </p:cxnSp>
      <p:cxnSp>
        <p:nvCxnSpPr>
          <p:cNvPr id="77" name="Straight Connector 76">
            <a:extLst>
              <a:ext uri="{FF2B5EF4-FFF2-40B4-BE49-F238E27FC236}">
                <a16:creationId xmlns:a16="http://schemas.microsoft.com/office/drawing/2014/main" id="{AA8043DE-3344-5A4D-9ACF-03D4330CB66D}"/>
              </a:ext>
            </a:extLst>
          </p:cNvPr>
          <p:cNvCxnSpPr/>
          <p:nvPr/>
        </p:nvCxnSpPr>
        <p:spPr bwMode="auto">
          <a:xfrm>
            <a:off x="16640791" y="19222937"/>
            <a:ext cx="0" cy="4466253"/>
          </a:xfrm>
          <a:prstGeom prst="line">
            <a:avLst/>
          </a:prstGeom>
          <a:noFill/>
          <a:ln w="25400" cap="flat" cmpd="sng" algn="ctr">
            <a:solidFill>
              <a:schemeClr val="tx1"/>
            </a:solidFill>
            <a:prstDash val="dash"/>
            <a:round/>
            <a:headEnd type="none" w="med" len="med"/>
            <a:tailEnd type="none" w="med" len="med"/>
          </a:ln>
          <a:effectLst/>
        </p:spPr>
      </p:cxnSp>
      <p:sp>
        <p:nvSpPr>
          <p:cNvPr id="78" name="Rectangle 77">
            <a:extLst>
              <a:ext uri="{FF2B5EF4-FFF2-40B4-BE49-F238E27FC236}">
                <a16:creationId xmlns:a16="http://schemas.microsoft.com/office/drawing/2014/main" id="{21173F1E-1FA9-0443-B0FB-EFBEBD8F89D1}"/>
              </a:ext>
            </a:extLst>
          </p:cNvPr>
          <p:cNvSpPr/>
          <p:nvPr/>
        </p:nvSpPr>
        <p:spPr>
          <a:xfrm>
            <a:off x="33196429" y="30840633"/>
            <a:ext cx="9780371" cy="1496100"/>
          </a:xfrm>
          <a:prstGeom prst="rect">
            <a:avLst/>
          </a:prstGeom>
        </p:spPr>
        <p:txBody>
          <a:bodyPr wrap="square">
            <a:noAutofit/>
          </a:bodyPr>
          <a:lstStyle/>
          <a:p>
            <a:pPr>
              <a:spcAft>
                <a:spcPts val="800"/>
              </a:spcAft>
              <a:defRPr/>
            </a:pPr>
            <a:r>
              <a:rPr lang="en-US" altLang="en-US" sz="2800" dirty="0">
                <a:solidFill>
                  <a:schemeClr val="bg1"/>
                </a:solidFill>
                <a:ea typeface="Arial" charset="0"/>
              </a:rPr>
              <a:t>Department of Geography</a:t>
            </a:r>
          </a:p>
          <a:p>
            <a:pPr>
              <a:spcAft>
                <a:spcPts val="80"/>
              </a:spcAft>
              <a:defRPr/>
            </a:pPr>
            <a:r>
              <a:rPr lang="en-US" sz="3400" b="1" dirty="0">
                <a:solidFill>
                  <a:schemeClr val="bg1"/>
                </a:solidFill>
              </a:rPr>
              <a:t>buffalo.edu</a:t>
            </a:r>
          </a:p>
          <a:p>
            <a:pPr>
              <a:spcAft>
                <a:spcPts val="80"/>
              </a:spcAft>
              <a:defRPr/>
            </a:pPr>
            <a:endParaRPr lang="en-US" altLang="en-US" sz="2800" dirty="0">
              <a:solidFill>
                <a:schemeClr val="bg1"/>
              </a:solidFill>
              <a:ea typeface="Arial" charset="0"/>
            </a:endParaRPr>
          </a:p>
        </p:txBody>
      </p:sp>
      <p:sp>
        <p:nvSpPr>
          <p:cNvPr id="79" name="Rectangle 5">
            <a:extLst>
              <a:ext uri="{FF2B5EF4-FFF2-40B4-BE49-F238E27FC236}">
                <a16:creationId xmlns:a16="http://schemas.microsoft.com/office/drawing/2014/main" id="{3F66BEF7-85D8-3D49-BA9B-280860874D02}"/>
              </a:ext>
            </a:extLst>
          </p:cNvPr>
          <p:cNvSpPr>
            <a:spLocks noChangeArrowheads="1"/>
          </p:cNvSpPr>
          <p:nvPr/>
        </p:nvSpPr>
        <p:spPr bwMode="auto">
          <a:xfrm>
            <a:off x="999938" y="1550522"/>
            <a:ext cx="41224200" cy="315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3" tIns="45614" rIns="91243" bIns="45614">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spcBef>
                <a:spcPts val="0"/>
              </a:spcBef>
              <a:spcAft>
                <a:spcPts val="0"/>
              </a:spcAft>
              <a:defRPr/>
            </a:pPr>
            <a:r>
              <a:rPr lang="en-US" altLang="en-US" sz="8800" dirty="0">
                <a:solidFill>
                  <a:srgbClr val="FFFFFF"/>
                </a:solidFill>
                <a:latin typeface="+mn-lt"/>
                <a:ea typeface="Arial" charset="0"/>
              </a:rPr>
              <a:t>ADEMIC RESEARCH POSTER TEMPLATE</a:t>
            </a:r>
          </a:p>
          <a:p>
            <a:pPr>
              <a:spcBef>
                <a:spcPts val="600"/>
              </a:spcBef>
              <a:spcAft>
                <a:spcPts val="1800"/>
              </a:spcAft>
              <a:defRPr/>
            </a:pPr>
            <a:r>
              <a:rPr lang="en-US" altLang="en-US" sz="4400" dirty="0">
                <a:solidFill>
                  <a:srgbClr val="FFFFFF"/>
                </a:solidFill>
                <a:latin typeface="+mn-lt"/>
                <a:ea typeface="Arial" charset="0"/>
              </a:rPr>
              <a:t>Subtitle for Academic Research Poster (48x36 inches)</a:t>
            </a:r>
          </a:p>
          <a:p>
            <a:pPr>
              <a:spcBef>
                <a:spcPts val="1800"/>
              </a:spcBef>
              <a:defRPr/>
            </a:pPr>
            <a:r>
              <a:rPr lang="en-US" altLang="en-US" sz="3200" dirty="0">
                <a:solidFill>
                  <a:srgbClr val="FFFFFF"/>
                </a:solidFill>
                <a:latin typeface="+mn-lt"/>
                <a:ea typeface="Arial" charset="0"/>
              </a:rPr>
              <a:t>Your names and the names of the people who contributed to this presentation</a:t>
            </a:r>
          </a:p>
        </p:txBody>
      </p:sp>
      <p:sp>
        <p:nvSpPr>
          <p:cNvPr id="80" name="Rectangle 79">
            <a:extLst>
              <a:ext uri="{FF2B5EF4-FFF2-40B4-BE49-F238E27FC236}">
                <a16:creationId xmlns:a16="http://schemas.microsoft.com/office/drawing/2014/main" id="{3B752E7F-F26A-524D-86FF-2C7543BAB300}"/>
              </a:ext>
            </a:extLst>
          </p:cNvPr>
          <p:cNvSpPr/>
          <p:nvPr/>
        </p:nvSpPr>
        <p:spPr>
          <a:xfrm>
            <a:off x="0" y="-64048"/>
            <a:ext cx="43891200" cy="569458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9600" dirty="0"/>
              <a:t> </a:t>
            </a:r>
          </a:p>
          <a:p>
            <a:r>
              <a:rPr lang="en-US" sz="9600" dirty="0">
                <a:solidFill>
                  <a:srgbClr val="C00000"/>
                </a:solidFill>
              </a:rPr>
              <a:t> Preservation of Morehead State History</a:t>
            </a:r>
          </a:p>
          <a:p>
            <a:r>
              <a:rPr lang="en-US" sz="9600" b="1" dirty="0">
                <a:solidFill>
                  <a:srgbClr val="C00000"/>
                </a:solidFill>
              </a:rPr>
              <a:t> </a:t>
            </a:r>
            <a:r>
              <a:rPr lang="en-US" sz="6600" b="1" dirty="0">
                <a:solidFill>
                  <a:schemeClr val="tx1"/>
                </a:solidFill>
              </a:rPr>
              <a:t>Jacob Matthew Bush</a:t>
            </a:r>
            <a:br>
              <a:rPr lang="en-US" sz="6600" b="1" dirty="0">
                <a:solidFill>
                  <a:schemeClr val="tx1"/>
                </a:solidFill>
              </a:rPr>
            </a:br>
            <a:r>
              <a:rPr lang="en-US" sz="4800" dirty="0">
                <a:solidFill>
                  <a:schemeClr val="tx1"/>
                </a:solidFill>
              </a:rPr>
              <a:t>Department of History, Philosophy, Politics, Global Studies and Legal Studies, Research Mentors: Mr. </a:t>
            </a:r>
            <a:r>
              <a:rPr lang="en-US" sz="4800">
                <a:solidFill>
                  <a:schemeClr val="tx1"/>
                </a:solidFill>
              </a:rPr>
              <a:t>Dieter Ullrich, Dr</a:t>
            </a:r>
            <a:r>
              <a:rPr lang="en-US" sz="4800" dirty="0">
                <a:solidFill>
                  <a:schemeClr val="tx1"/>
                </a:solidFill>
              </a:rPr>
              <a:t>. Alana Cain Scott</a:t>
            </a:r>
            <a:endParaRPr lang="en-US" sz="9600" dirty="0"/>
          </a:p>
        </p:txBody>
      </p:sp>
      <p:sp>
        <p:nvSpPr>
          <p:cNvPr id="81" name="Rectangle 80">
            <a:extLst>
              <a:ext uri="{FF2B5EF4-FFF2-40B4-BE49-F238E27FC236}">
                <a16:creationId xmlns:a16="http://schemas.microsoft.com/office/drawing/2014/main" id="{7B18E63E-E43D-8A46-905F-1FB45072A033}"/>
              </a:ext>
            </a:extLst>
          </p:cNvPr>
          <p:cNvSpPr/>
          <p:nvPr/>
        </p:nvSpPr>
        <p:spPr>
          <a:xfrm>
            <a:off x="0" y="5596128"/>
            <a:ext cx="43891200" cy="372732"/>
          </a:xfrm>
          <a:prstGeom prst="rect">
            <a:avLst/>
          </a:prstGeom>
          <a:solidFill>
            <a:srgbClr val="BF19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51CEFF0D-A9FC-7043-92F4-2997A7120B41}"/>
              </a:ext>
            </a:extLst>
          </p:cNvPr>
          <p:cNvSpPr/>
          <p:nvPr/>
        </p:nvSpPr>
        <p:spPr>
          <a:xfrm>
            <a:off x="1" y="30619641"/>
            <a:ext cx="43891200" cy="2265299"/>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600" dirty="0"/>
          </a:p>
        </p:txBody>
      </p:sp>
      <p:sp>
        <p:nvSpPr>
          <p:cNvPr id="84" name="TextBox 83">
            <a:extLst>
              <a:ext uri="{FF2B5EF4-FFF2-40B4-BE49-F238E27FC236}">
                <a16:creationId xmlns:a16="http://schemas.microsoft.com/office/drawing/2014/main" id="{343EF4CA-B5FB-D847-8039-7FB497B37B39}"/>
              </a:ext>
            </a:extLst>
          </p:cNvPr>
          <p:cNvSpPr txBox="1"/>
          <p:nvPr/>
        </p:nvSpPr>
        <p:spPr>
          <a:xfrm>
            <a:off x="1026496" y="14339774"/>
            <a:ext cx="9829800" cy="6145272"/>
          </a:xfrm>
          <a:prstGeom prst="rect">
            <a:avLst/>
          </a:prstGeom>
          <a:solidFill>
            <a:schemeClr val="bg1">
              <a:alpha val="63000"/>
            </a:schemeClr>
          </a:solidFill>
          <a:effectLst/>
        </p:spPr>
        <p:txBody>
          <a:bodyPr>
            <a:spAutoFit/>
          </a:bodyPr>
          <a:lstStyle/>
          <a:p>
            <a:pPr>
              <a:lnSpc>
                <a:spcPts val="4600"/>
              </a:lnSpc>
              <a:spcAft>
                <a:spcPts val="1200"/>
              </a:spcAft>
              <a:defRPr/>
            </a:pPr>
            <a:r>
              <a:rPr lang="en-US" sz="4800" b="1" dirty="0">
                <a:solidFill>
                  <a:srgbClr val="C00000"/>
                </a:solidFill>
                <a:latin typeface="+mj-lt"/>
              </a:rPr>
              <a:t>Introduction</a:t>
            </a:r>
          </a:p>
          <a:p>
            <a:pPr>
              <a:lnSpc>
                <a:spcPts val="4600"/>
              </a:lnSpc>
              <a:spcAft>
                <a:spcPts val="1200"/>
              </a:spcAft>
              <a:defRPr/>
            </a:pPr>
            <a:r>
              <a:rPr lang="en-US" sz="4800" dirty="0">
                <a:ln w="0"/>
                <a:effectLst>
                  <a:outerShdw blurRad="38100" dist="19050" dir="2700000" algn="tl" rotWithShape="0">
                    <a:schemeClr val="dk1">
                      <a:alpha val="40000"/>
                    </a:schemeClr>
                  </a:outerShdw>
                </a:effectLst>
                <a:latin typeface="+mj-lt"/>
              </a:rPr>
              <a:t>As of now MSU already has a historic district of buildings on the Register. This district however only accounts for the original campus, Breckenridge school, and moonlight school. This list was approved in 1994 under president Eaglin. Since then more buildings have qualified and present the opportunity to extend our district.</a:t>
            </a:r>
            <a:endParaRPr lang="en-US" sz="4800" b="1" dirty="0">
              <a:solidFill>
                <a:srgbClr val="C00000"/>
              </a:solidFill>
              <a:latin typeface="+mj-lt"/>
            </a:endParaRPr>
          </a:p>
        </p:txBody>
      </p:sp>
      <p:cxnSp>
        <p:nvCxnSpPr>
          <p:cNvPr id="87" name="Straight Connector 86">
            <a:extLst>
              <a:ext uri="{FF2B5EF4-FFF2-40B4-BE49-F238E27FC236}">
                <a16:creationId xmlns:a16="http://schemas.microsoft.com/office/drawing/2014/main" id="{A94DCF22-9FDD-874B-B394-62D8062BE808}"/>
              </a:ext>
            </a:extLst>
          </p:cNvPr>
          <p:cNvCxnSpPr/>
          <p:nvPr/>
        </p:nvCxnSpPr>
        <p:spPr bwMode="auto">
          <a:xfrm>
            <a:off x="914400" y="21371087"/>
            <a:ext cx="9589328" cy="0"/>
          </a:xfrm>
          <a:prstGeom prst="line">
            <a:avLst/>
          </a:prstGeom>
          <a:noFill/>
          <a:ln w="25400" cap="flat" cmpd="sng" algn="ctr">
            <a:solidFill>
              <a:schemeClr val="tx1"/>
            </a:solidFill>
            <a:prstDash val="dash"/>
            <a:round/>
            <a:headEnd type="none" w="med" len="med"/>
            <a:tailEnd type="none" w="med" len="med"/>
          </a:ln>
          <a:effectLst/>
        </p:spPr>
      </p:cxnSp>
      <p:sp>
        <p:nvSpPr>
          <p:cNvPr id="85" name="TextBox 84">
            <a:extLst>
              <a:ext uri="{FF2B5EF4-FFF2-40B4-BE49-F238E27FC236}">
                <a16:creationId xmlns:a16="http://schemas.microsoft.com/office/drawing/2014/main" id="{159C8B05-96EB-834F-B7E4-A6ABE183F7C8}"/>
              </a:ext>
            </a:extLst>
          </p:cNvPr>
          <p:cNvSpPr txBox="1"/>
          <p:nvPr/>
        </p:nvSpPr>
        <p:spPr>
          <a:xfrm>
            <a:off x="13914120" y="12460737"/>
            <a:ext cx="9791700" cy="830997"/>
          </a:xfrm>
          <a:prstGeom prst="rect">
            <a:avLst/>
          </a:prstGeom>
          <a:noFill/>
        </p:spPr>
        <p:txBody>
          <a:bodyPr wrap="square">
            <a:spAutoFit/>
          </a:bodyPr>
          <a:lstStyle/>
          <a:p>
            <a:pPr>
              <a:defRPr/>
            </a:pPr>
            <a:r>
              <a:rPr lang="en-US" sz="4800" b="1" dirty="0">
                <a:solidFill>
                  <a:srgbClr val="005BBB"/>
                </a:solidFill>
                <a:latin typeface="+mn-lt"/>
              </a:rPr>
              <a:t>Graphic Elements</a:t>
            </a:r>
          </a:p>
        </p:txBody>
      </p:sp>
      <p:sp>
        <p:nvSpPr>
          <p:cNvPr id="90" name="TextBox 89">
            <a:extLst>
              <a:ext uri="{FF2B5EF4-FFF2-40B4-BE49-F238E27FC236}">
                <a16:creationId xmlns:a16="http://schemas.microsoft.com/office/drawing/2014/main" id="{08F59096-7184-8649-A561-03B8B7786C34}"/>
              </a:ext>
            </a:extLst>
          </p:cNvPr>
          <p:cNvSpPr txBox="1"/>
          <p:nvPr/>
        </p:nvSpPr>
        <p:spPr>
          <a:xfrm>
            <a:off x="17658090" y="21171501"/>
            <a:ext cx="9791700" cy="830997"/>
          </a:xfrm>
          <a:prstGeom prst="rect">
            <a:avLst/>
          </a:prstGeom>
          <a:noFill/>
        </p:spPr>
        <p:txBody>
          <a:bodyPr wrap="square">
            <a:spAutoFit/>
          </a:bodyPr>
          <a:lstStyle/>
          <a:p>
            <a:pPr>
              <a:defRPr/>
            </a:pPr>
            <a:r>
              <a:rPr lang="en-US" sz="4800" b="1" dirty="0">
                <a:solidFill>
                  <a:srgbClr val="005BBB"/>
                </a:solidFill>
                <a:latin typeface="+mn-lt"/>
              </a:rPr>
              <a:t>Graphic Elem</a:t>
            </a:r>
          </a:p>
        </p:txBody>
      </p:sp>
      <p:sp>
        <p:nvSpPr>
          <p:cNvPr id="91" name="TextBox 90">
            <a:extLst>
              <a:ext uri="{FF2B5EF4-FFF2-40B4-BE49-F238E27FC236}">
                <a16:creationId xmlns:a16="http://schemas.microsoft.com/office/drawing/2014/main" id="{0520176C-4F8C-9C41-982C-CB401B55294C}"/>
              </a:ext>
            </a:extLst>
          </p:cNvPr>
          <p:cNvSpPr txBox="1"/>
          <p:nvPr/>
        </p:nvSpPr>
        <p:spPr>
          <a:xfrm>
            <a:off x="11521026" y="21146989"/>
            <a:ext cx="9791700" cy="830997"/>
          </a:xfrm>
          <a:prstGeom prst="rect">
            <a:avLst/>
          </a:prstGeom>
          <a:noFill/>
        </p:spPr>
        <p:txBody>
          <a:bodyPr wrap="square">
            <a:spAutoFit/>
          </a:bodyPr>
          <a:lstStyle/>
          <a:p>
            <a:pPr>
              <a:defRPr/>
            </a:pPr>
            <a:r>
              <a:rPr lang="en-US" sz="4800" b="1" dirty="0">
                <a:solidFill>
                  <a:srgbClr val="005BBB"/>
                </a:solidFill>
                <a:latin typeface="+mn-lt"/>
              </a:rPr>
              <a:t>Graphic Elements</a:t>
            </a:r>
          </a:p>
        </p:txBody>
      </p:sp>
      <p:sp>
        <p:nvSpPr>
          <p:cNvPr id="93" name="TextBox 92">
            <a:extLst>
              <a:ext uri="{FF2B5EF4-FFF2-40B4-BE49-F238E27FC236}">
                <a16:creationId xmlns:a16="http://schemas.microsoft.com/office/drawing/2014/main" id="{7338F611-937B-FD49-AA96-EF0B21E65A36}"/>
              </a:ext>
            </a:extLst>
          </p:cNvPr>
          <p:cNvSpPr txBox="1"/>
          <p:nvPr/>
        </p:nvSpPr>
        <p:spPr>
          <a:xfrm>
            <a:off x="24799934" y="18488671"/>
            <a:ext cx="9791700" cy="830997"/>
          </a:xfrm>
          <a:prstGeom prst="rect">
            <a:avLst/>
          </a:prstGeom>
          <a:noFill/>
        </p:spPr>
        <p:txBody>
          <a:bodyPr wrap="square">
            <a:spAutoFit/>
          </a:bodyPr>
          <a:lstStyle/>
          <a:p>
            <a:pPr>
              <a:defRPr/>
            </a:pPr>
            <a:r>
              <a:rPr lang="en-US" sz="4800" b="1" dirty="0">
                <a:solidFill>
                  <a:srgbClr val="005BBB"/>
                </a:solidFill>
                <a:latin typeface="+mn-lt"/>
              </a:rPr>
              <a:t>Graphic Elements</a:t>
            </a:r>
          </a:p>
        </p:txBody>
      </p:sp>
      <p:sp>
        <p:nvSpPr>
          <p:cNvPr id="94" name="TextBox 93">
            <a:extLst>
              <a:ext uri="{FF2B5EF4-FFF2-40B4-BE49-F238E27FC236}">
                <a16:creationId xmlns:a16="http://schemas.microsoft.com/office/drawing/2014/main" id="{8A9E2C24-23AB-7341-BF83-EF926FAD44BD}"/>
              </a:ext>
            </a:extLst>
          </p:cNvPr>
          <p:cNvSpPr txBox="1"/>
          <p:nvPr/>
        </p:nvSpPr>
        <p:spPr>
          <a:xfrm>
            <a:off x="23001037" y="23839987"/>
            <a:ext cx="19882918" cy="1708160"/>
          </a:xfrm>
          <a:prstGeom prst="rect">
            <a:avLst/>
          </a:prstGeom>
          <a:solidFill>
            <a:schemeClr val="bg1">
              <a:alpha val="63000"/>
            </a:schemeClr>
          </a:solidFill>
          <a:effectLst/>
        </p:spPr>
        <p:txBody>
          <a:bodyPr wrap="square">
            <a:spAutoFit/>
          </a:bodyPr>
          <a:lstStyle/>
          <a:p>
            <a:pPr>
              <a:lnSpc>
                <a:spcPts val="3800"/>
              </a:lnSpc>
              <a:spcAft>
                <a:spcPts val="1200"/>
              </a:spcAft>
              <a:buClr>
                <a:schemeClr val="tx2"/>
              </a:buClr>
              <a:defRPr/>
            </a:pPr>
            <a:r>
              <a:rPr lang="en-US" sz="4800" dirty="0">
                <a:solidFill>
                  <a:srgbClr val="C00000"/>
                </a:solidFill>
                <a:latin typeface="+mj-lt"/>
                <a:ea typeface="Arial" charset="0"/>
                <a:cs typeface="Arial" charset="0"/>
              </a:rPr>
              <a:t>Acknowledgements</a:t>
            </a:r>
          </a:p>
          <a:p>
            <a:pPr>
              <a:lnSpc>
                <a:spcPts val="3800"/>
              </a:lnSpc>
              <a:spcAft>
                <a:spcPts val="1200"/>
              </a:spcAft>
              <a:buClr>
                <a:schemeClr val="tx2"/>
              </a:buClr>
              <a:defRPr/>
            </a:pPr>
            <a:r>
              <a:rPr lang="en-US" sz="4800" dirty="0">
                <a:ln w="0"/>
                <a:effectLst>
                  <a:outerShdw blurRad="38100" dist="19050" dir="2700000" algn="tl" rotWithShape="0">
                    <a:schemeClr val="dk1">
                      <a:alpha val="40000"/>
                    </a:schemeClr>
                  </a:outerShdw>
                </a:effectLst>
                <a:latin typeface="+mj-lt"/>
                <a:ea typeface="Arial" charset="0"/>
                <a:cs typeface="Arial" charset="0"/>
              </a:rPr>
              <a:t>Many thanks to the continued support of Dr. Alana Scott, Dr. Adrian </a:t>
            </a:r>
            <a:r>
              <a:rPr lang="en-US" sz="4800" dirty="0" err="1">
                <a:ln w="0"/>
                <a:effectLst>
                  <a:outerShdw blurRad="38100" dist="19050" dir="2700000" algn="tl" rotWithShape="0">
                    <a:schemeClr val="dk1">
                      <a:alpha val="40000"/>
                    </a:schemeClr>
                  </a:outerShdw>
                </a:effectLst>
                <a:latin typeface="+mj-lt"/>
                <a:ea typeface="Arial" charset="0"/>
                <a:cs typeface="Arial" charset="0"/>
              </a:rPr>
              <a:t>Mandzy</a:t>
            </a:r>
            <a:r>
              <a:rPr lang="en-US" sz="4800" dirty="0">
                <a:ln w="0"/>
                <a:effectLst>
                  <a:outerShdw blurRad="38100" dist="19050" dir="2700000" algn="tl" rotWithShape="0">
                    <a:schemeClr val="dk1">
                      <a:alpha val="40000"/>
                    </a:schemeClr>
                  </a:outerShdw>
                </a:effectLst>
                <a:latin typeface="+mj-lt"/>
                <a:ea typeface="Arial" charset="0"/>
                <a:cs typeface="Arial" charset="0"/>
              </a:rPr>
              <a:t>, Archivist Dieter Ullrich, and the staff of the Rice Service Building</a:t>
            </a:r>
            <a:endParaRPr lang="en-US" sz="2400" dirty="0">
              <a:solidFill>
                <a:srgbClr val="C00000"/>
              </a:solidFill>
              <a:latin typeface="Arial" charset="0"/>
              <a:ea typeface="Arial" charset="0"/>
              <a:cs typeface="Arial" charset="0"/>
            </a:endParaRPr>
          </a:p>
        </p:txBody>
      </p:sp>
      <p:sp>
        <p:nvSpPr>
          <p:cNvPr id="2" name="TextBox 1"/>
          <p:cNvSpPr txBox="1"/>
          <p:nvPr/>
        </p:nvSpPr>
        <p:spPr>
          <a:xfrm>
            <a:off x="1" y="30840633"/>
            <a:ext cx="18248242" cy="1323439"/>
          </a:xfrm>
          <a:prstGeom prst="rect">
            <a:avLst/>
          </a:prstGeom>
          <a:noFill/>
        </p:spPr>
        <p:txBody>
          <a:bodyPr wrap="square" rtlCol="0">
            <a:spAutoFit/>
          </a:bodyPr>
          <a:lstStyle/>
          <a:p>
            <a:r>
              <a:rPr lang="en-US" sz="8000" dirty="0">
                <a:solidFill>
                  <a:srgbClr val="C00000"/>
                </a:solidFill>
              </a:rPr>
              <a:t>Morehead State University</a:t>
            </a:r>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97226" y="387577"/>
            <a:ext cx="4788588" cy="4836474"/>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59798" y="23922120"/>
            <a:ext cx="10773672" cy="5361593"/>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220410" y="14595929"/>
            <a:ext cx="9757238" cy="8334984"/>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259799" y="17902565"/>
            <a:ext cx="10770012" cy="5970151"/>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259798" y="12616799"/>
            <a:ext cx="10770012" cy="5393588"/>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255574" y="14595929"/>
            <a:ext cx="10247751" cy="8334984"/>
          </a:xfrm>
          <a:prstGeom prst="rect">
            <a:avLst/>
          </a:prstGeom>
        </p:spPr>
      </p:pic>
      <p:pic>
        <p:nvPicPr>
          <p:cNvPr id="35" name="Video 34">
            <a:hlinkClick r:id="" action="ppaction://media"/>
            <a:extLst>
              <a:ext uri="{FF2B5EF4-FFF2-40B4-BE49-F238E27FC236}">
                <a16:creationId xmlns:a16="http://schemas.microsoft.com/office/drawing/2014/main" id="{83261A1A-CF5E-45E9-AF08-BFA312D4EFAA}"/>
              </a:ext>
            </a:extLst>
          </p:cNvPr>
          <p:cNvPicPr>
            <a:picLocks noChangeAspect="1"/>
          </p:cNvPicPr>
          <p:nvPr>
            <a:videoFile r:link="rId2"/>
            <p:extLst>
              <p:ext uri="{DAA4B4D4-6D71-4841-9C94-3DE7FCFB9230}">
                <p14:media xmlns:p14="http://schemas.microsoft.com/office/powerpoint/2010/main" r:embed="rId1"/>
              </p:ext>
              <p:ext uri="{42D2F446-02D8-4167-A562-619A0277C38B}">
                <p15:isNarration xmlns:p15="http://schemas.microsoft.com/office/powerpoint/2012/main" val="1"/>
              </p:ext>
            </p:extLst>
          </p:nvPr>
        </p:nvPicPr>
        <p:blipFill>
          <a:blip r:embed="rId10"/>
          <a:stretch>
            <a:fillRect/>
          </a:stretch>
        </p:blipFill>
        <p:spPr>
          <a:xfrm>
            <a:off x="35661600" y="24688800"/>
            <a:ext cx="8229600" cy="8229600"/>
          </a:xfrm>
          <a:prstGeom prst="rect">
            <a:avLst/>
          </a:prstGeom>
        </p:spPr>
      </p:pic>
    </p:spTree>
    <p:extLst>
      <p:ext uri="{BB962C8B-B14F-4D97-AF65-F5344CB8AC3E}">
        <p14:creationId xmlns:p14="http://schemas.microsoft.com/office/powerpoint/2010/main" val="2393346564"/>
      </p:ext>
    </p:extLst>
  </p:cSld>
  <p:clrMapOvr>
    <a:masterClrMapping/>
  </p:clrMapOvr>
  <mc:AlternateContent xmlns:mc="http://schemas.openxmlformats.org/markup-compatibility/2006">
    <mc:Choice xmlns:p14="http://schemas.microsoft.com/office/powerpoint/2010/main" Requires="p14">
      <p:transition spd="slow" p14:dur="2000" advTm="121113"/>
    </mc:Choice>
    <mc:Fallback>
      <p:transition spd="slow" advTm="1211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5"/>
                </p:tgtEl>
              </p:cMediaNode>
            </p:video>
            <p:seq concurrent="1" nextAc="seek">
              <p:cTn id="8" restart="whenNotActive" fill="hold" evtFilter="cancelBubble" nodeType="interactiveSeq">
                <p:stCondLst>
                  <p:cond evt="onClick" delay="0">
                    <p:tgtEl>
                      <p:spTgt spid="3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5"/>
                                        </p:tgtEl>
                                      </p:cBhvr>
                                    </p:cmd>
                                  </p:childTnLst>
                                </p:cTn>
                              </p:par>
                            </p:childTnLst>
                          </p:cTn>
                        </p:par>
                      </p:childTnLst>
                    </p:cTn>
                  </p:par>
                </p:childTnLst>
              </p:cTn>
              <p:nextCondLst>
                <p:cond evt="onClick" delay="0">
                  <p:tgtEl>
                    <p:spTgt spid="35"/>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376</TotalTime>
  <Words>436</Words>
  <Application>Microsoft Office PowerPoint</Application>
  <PresentationFormat>Custom</PresentationFormat>
  <Paragraphs>38</Paragraphs>
  <Slides>1</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Davis</dc:creator>
  <cp:lastModifiedBy>Jacob Matthew Bush</cp:lastModifiedBy>
  <cp:revision>30</cp:revision>
  <dcterms:created xsi:type="dcterms:W3CDTF">2019-03-25T17:38:57Z</dcterms:created>
  <dcterms:modified xsi:type="dcterms:W3CDTF">2021-04-16T20:32:58Z</dcterms:modified>
</cp:coreProperties>
</file>