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0" r:id="rId1"/>
  </p:sldMasterIdLst>
  <p:sldIdLst>
    <p:sldId id="256" r:id="rId2"/>
    <p:sldId id="258" r:id="rId3"/>
    <p:sldId id="259" r:id="rId4"/>
    <p:sldId id="262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229"/>
    <p:restoredTop sz="94679"/>
  </p:normalViewPr>
  <p:slideViewPr>
    <p:cSldViewPr snapToGrid="0" snapToObjects="1">
      <p:cViewPr>
        <p:scale>
          <a:sx n="67" d="100"/>
          <a:sy n="67" d="100"/>
        </p:scale>
        <p:origin x="2200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5697-6E2A-604B-9E90-E66F61C6600B}" type="datetimeFigureOut">
              <a:rPr lang="en-US" smtClean="0"/>
              <a:t>4/14/21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BB7A-A7C4-0548-9C74-6DAD91C92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385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5697-6E2A-604B-9E90-E66F61C6600B}" type="datetimeFigureOut">
              <a:rPr lang="en-US" smtClean="0"/>
              <a:t>4/14/21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BB7A-A7C4-0548-9C74-6DAD91C92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29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5697-6E2A-604B-9E90-E66F61C6600B}" type="datetimeFigureOut">
              <a:rPr lang="en-US" smtClean="0"/>
              <a:t>4/14/21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BB7A-A7C4-0548-9C74-6DAD91C92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6027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5697-6E2A-604B-9E90-E66F61C6600B}" type="datetimeFigureOut">
              <a:rPr lang="en-US" smtClean="0"/>
              <a:t>4/14/21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BB7A-A7C4-0548-9C74-6DAD91C9220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27149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5697-6E2A-604B-9E90-E66F61C6600B}" type="datetimeFigureOut">
              <a:rPr lang="en-US" smtClean="0"/>
              <a:t>4/14/21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BB7A-A7C4-0548-9C74-6DAD91C92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8740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5697-6E2A-604B-9E90-E66F61C6600B}" type="datetimeFigureOut">
              <a:rPr lang="en-US" smtClean="0"/>
              <a:t>4/14/21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BB7A-A7C4-0548-9C74-6DAD91C92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4514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5697-6E2A-604B-9E90-E66F61C6600B}" type="datetimeFigureOut">
              <a:rPr lang="en-US" smtClean="0"/>
              <a:t>4/14/21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BB7A-A7C4-0548-9C74-6DAD91C92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2083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5697-6E2A-604B-9E90-E66F61C6600B}" type="datetimeFigureOut">
              <a:rPr lang="en-US" smtClean="0"/>
              <a:t>4/14/21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BB7A-A7C4-0548-9C74-6DAD91C92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6208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5697-6E2A-604B-9E90-E66F61C6600B}" type="datetimeFigureOut">
              <a:rPr lang="en-US" smtClean="0"/>
              <a:t>4/14/21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BB7A-A7C4-0548-9C74-6DAD91C92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666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5697-6E2A-604B-9E90-E66F61C6600B}" type="datetimeFigureOut">
              <a:rPr lang="en-US" smtClean="0"/>
              <a:t>4/14/21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BB7A-A7C4-0548-9C74-6DAD91C92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12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5697-6E2A-604B-9E90-E66F61C6600B}" type="datetimeFigureOut">
              <a:rPr lang="en-US" smtClean="0"/>
              <a:t>4/14/21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BB7A-A7C4-0548-9C74-6DAD91C92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08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5697-6E2A-604B-9E90-E66F61C6600B}" type="datetimeFigureOut">
              <a:rPr lang="en-US" smtClean="0"/>
              <a:t>4/14/21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BB7A-A7C4-0548-9C74-6DAD91C92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796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5697-6E2A-604B-9E90-E66F61C6600B}" type="datetimeFigureOut">
              <a:rPr lang="en-US" smtClean="0"/>
              <a:t>4/14/21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BB7A-A7C4-0548-9C74-6DAD91C92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327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5697-6E2A-604B-9E90-E66F61C6600B}" type="datetimeFigureOut">
              <a:rPr lang="en-US" smtClean="0"/>
              <a:t>4/14/21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BB7A-A7C4-0548-9C74-6DAD91C92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861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5697-6E2A-604B-9E90-E66F61C6600B}" type="datetimeFigureOut">
              <a:rPr lang="en-US" smtClean="0"/>
              <a:t>4/14/21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BB7A-A7C4-0548-9C74-6DAD91C92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461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5697-6E2A-604B-9E90-E66F61C6600B}" type="datetimeFigureOut">
              <a:rPr lang="en-US" smtClean="0"/>
              <a:t>4/14/21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BB7A-A7C4-0548-9C74-6DAD91C92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977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5697-6E2A-604B-9E90-E66F61C6600B}" type="datetimeFigureOut">
              <a:rPr lang="en-US" smtClean="0"/>
              <a:t>4/14/21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0BB7A-A7C4-0548-9C74-6DAD91C92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16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84CF5697-6E2A-604B-9E90-E66F61C6600B}" type="datetimeFigureOut">
              <a:rPr lang="en-US" smtClean="0"/>
              <a:t>4/14/21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00BB7A-A7C4-0548-9C74-6DAD91C922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2444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6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179392-3931-A048-B57A-E9BA1AF7C2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Impact of Power Yoga Training on Baseball Throwing Velocity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C91E90-F0C1-1A40-BFB9-9A27B2228AF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Student Researcher: John Bakke</a:t>
            </a:r>
          </a:p>
          <a:p>
            <a:r>
              <a:rPr lang="en-US" dirty="0"/>
              <a:t>Research Supervisor: Dr. Gina Gonzalez</a:t>
            </a:r>
          </a:p>
        </p:txBody>
      </p:sp>
      <p:pic>
        <p:nvPicPr>
          <p:cNvPr id="6" name="Online Media 5" descr="Recorded Sound">
            <a:hlinkClick r:id="" action="ppaction://media"/>
            <a:extLst>
              <a:ext uri="{FF2B5EF4-FFF2-40B4-BE49-F238E27FC236}">
                <a16:creationId xmlns:a16="http://schemas.microsoft.com/office/drawing/2014/main" id="{B6C4981F-DEC6-5A4C-9EA5-0496503FB02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852150" y="58039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959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335"/>
    </mc:Choice>
    <mc:Fallback>
      <p:transition spd="slow" advTm="1033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0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3099D-7B6D-0048-A53D-242BA1C49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Intro/Purpose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871FC2-2012-FF4B-8E9B-3B9EF4BD54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581150"/>
            <a:ext cx="9812338" cy="4667249"/>
          </a:xfrm>
        </p:spPr>
        <p:txBody>
          <a:bodyPr/>
          <a:lstStyle/>
          <a:p>
            <a:r>
              <a:rPr lang="en-US" sz="3200" dirty="0"/>
              <a:t>Study involved 13 volunteer collegiate baseball pitchers</a:t>
            </a:r>
          </a:p>
          <a:p>
            <a:r>
              <a:rPr lang="en-US" sz="3200" dirty="0"/>
              <a:t>Designed to examine the impact of yoga training on baseball pitching velocity</a:t>
            </a:r>
          </a:p>
          <a:p>
            <a:r>
              <a:rPr lang="en-US" sz="3200" dirty="0"/>
              <a:t>Also examined power, flexibility, speed, and mobility</a:t>
            </a:r>
          </a:p>
          <a:p>
            <a:r>
              <a:rPr lang="en-US" sz="3200" dirty="0"/>
              <a:t>10 week yoga-training intervention</a:t>
            </a:r>
          </a:p>
        </p:txBody>
      </p:sp>
      <p:pic>
        <p:nvPicPr>
          <p:cNvPr id="5" name="Online Media 4" descr="Recorded Sound">
            <a:hlinkClick r:id="" action="ppaction://media"/>
            <a:extLst>
              <a:ext uri="{FF2B5EF4-FFF2-40B4-BE49-F238E27FC236}">
                <a16:creationId xmlns:a16="http://schemas.microsoft.com/office/drawing/2014/main" id="{67858CF1-CAEC-AB43-B607-00F19513889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682288" y="56896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4031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9213"/>
    </mc:Choice>
    <mc:Fallback>
      <p:transition spd="slow" advTm="1921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6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F7CE9-FC6E-C042-8C51-88B403F17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D7A982-E681-EA47-8582-E73E36FF1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052918"/>
            <a:ext cx="9659938" cy="4195481"/>
          </a:xfrm>
        </p:spPr>
        <p:txBody>
          <a:bodyPr>
            <a:normAutofit fontScale="92500"/>
          </a:bodyPr>
          <a:lstStyle/>
          <a:p>
            <a:r>
              <a:rPr lang="en-US" sz="3400" dirty="0"/>
              <a:t>Participants were pre-tested on power, flexibility, speed, mobility, and throwing velocity</a:t>
            </a:r>
          </a:p>
          <a:p>
            <a:r>
              <a:rPr lang="en-US" sz="3400" dirty="0"/>
              <a:t>Yoga training conducted for 10 weeks, with a goal of three sessions per week per participant</a:t>
            </a:r>
          </a:p>
          <a:p>
            <a:r>
              <a:rPr lang="en-US" sz="3400" dirty="0"/>
              <a:t>Post-tested under the same conditions as pre-test</a:t>
            </a:r>
          </a:p>
          <a:p>
            <a:r>
              <a:rPr lang="en-US" sz="3400" dirty="0"/>
              <a:t>Obtained IRB approval</a:t>
            </a:r>
          </a:p>
          <a:p>
            <a:endParaRPr lang="en-US" dirty="0"/>
          </a:p>
        </p:txBody>
      </p:sp>
      <p:pic>
        <p:nvPicPr>
          <p:cNvPr id="5" name="Online Media 4" descr="Recorded Sound">
            <a:hlinkClick r:id="" action="ppaction://media"/>
            <a:extLst>
              <a:ext uri="{FF2B5EF4-FFF2-40B4-BE49-F238E27FC236}">
                <a16:creationId xmlns:a16="http://schemas.microsoft.com/office/drawing/2014/main" id="{F2A15CA8-8ECB-0D48-BA73-CA6E6AFC99D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682288" y="5749569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062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840"/>
    </mc:Choice>
    <mc:Fallback>
      <p:transition spd="slow" advTm="208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73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3">
            <a:extLst>
              <a:ext uri="{FF2B5EF4-FFF2-40B4-BE49-F238E27FC236}">
                <a16:creationId xmlns:a16="http://schemas.microsoft.com/office/drawing/2014/main" id="{61515115-95FB-41E0-86F3-8744438C09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CACDD8-ADCD-FB45-9FDE-57DB6FB48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0" y="629266"/>
            <a:ext cx="5616217" cy="1622321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EBEBEB"/>
                </a:solidFill>
              </a:rPr>
              <a:t>Intervention Frequency</a:t>
            </a:r>
          </a:p>
        </p:txBody>
      </p:sp>
      <p:sp>
        <p:nvSpPr>
          <p:cNvPr id="19" name="Freeform 31">
            <a:extLst>
              <a:ext uri="{FF2B5EF4-FFF2-40B4-BE49-F238E27FC236}">
                <a16:creationId xmlns:a16="http://schemas.microsoft.com/office/drawing/2014/main" id="{8222A33F-BE2D-4D69-92A0-5DF8B17BAA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49843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 useBgFill="1">
        <p:nvSpPr>
          <p:cNvPr id="21" name="Freeform: Shape 17">
            <a:extLst>
              <a:ext uri="{FF2B5EF4-FFF2-40B4-BE49-F238E27FC236}">
                <a16:creationId xmlns:a16="http://schemas.microsoft.com/office/drawing/2014/main" id="{CE1C74D0-9609-468A-9597-5D87C8A42B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5998731" y="664312"/>
            <a:ext cx="6858001" cy="5529377"/>
          </a:xfrm>
          <a:custGeom>
            <a:avLst/>
            <a:gdLst>
              <a:gd name="connsiteX0" fmla="*/ 6858001 w 6858001"/>
              <a:gd name="connsiteY0" fmla="*/ 1177 h 5529377"/>
              <a:gd name="connsiteX1" fmla="*/ 6858001 w 6858001"/>
              <a:gd name="connsiteY1" fmla="*/ 1344715 h 5529377"/>
              <a:gd name="connsiteX2" fmla="*/ 6858000 w 6858001"/>
              <a:gd name="connsiteY2" fmla="*/ 1344715 h 5529377"/>
              <a:gd name="connsiteX3" fmla="*/ 6858000 w 6858001"/>
              <a:gd name="connsiteY3" fmla="*/ 5529377 h 5529377"/>
              <a:gd name="connsiteX4" fmla="*/ 0 w 6858001"/>
              <a:gd name="connsiteY4" fmla="*/ 5529376 h 5529377"/>
              <a:gd name="connsiteX5" fmla="*/ 0 w 6858001"/>
              <a:gd name="connsiteY5" fmla="*/ 891096 h 5529377"/>
              <a:gd name="connsiteX6" fmla="*/ 1 w 6858001"/>
              <a:gd name="connsiteY6" fmla="*/ 891096 h 5529377"/>
              <a:gd name="connsiteX7" fmla="*/ 1 w 6858001"/>
              <a:gd name="connsiteY7" fmla="*/ 0 h 5529377"/>
              <a:gd name="connsiteX8" fmla="*/ 40463 w 6858001"/>
              <a:gd name="connsiteY8" fmla="*/ 5883 h 5529377"/>
              <a:gd name="connsiteX9" fmla="*/ 159107 w 6858001"/>
              <a:gd name="connsiteY9" fmla="*/ 23196 h 5529377"/>
              <a:gd name="connsiteX10" fmla="*/ 245518 w 6858001"/>
              <a:gd name="connsiteY10" fmla="*/ 35299 h 5529377"/>
              <a:gd name="connsiteX11" fmla="*/ 348388 w 6858001"/>
              <a:gd name="connsiteY11" fmla="*/ 48073 h 5529377"/>
              <a:gd name="connsiteX12" fmla="*/ 470460 w 6858001"/>
              <a:gd name="connsiteY12" fmla="*/ 63369 h 5529377"/>
              <a:gd name="connsiteX13" fmla="*/ 605563 w 6858001"/>
              <a:gd name="connsiteY13" fmla="*/ 79506 h 5529377"/>
              <a:gd name="connsiteX14" fmla="*/ 757810 w 6858001"/>
              <a:gd name="connsiteY14" fmla="*/ 96483 h 5529377"/>
              <a:gd name="connsiteX15" fmla="*/ 923774 w 6858001"/>
              <a:gd name="connsiteY15" fmla="*/ 114469 h 5529377"/>
              <a:gd name="connsiteX16" fmla="*/ 1104139 w 6858001"/>
              <a:gd name="connsiteY16" fmla="*/ 132454 h 5529377"/>
              <a:gd name="connsiteX17" fmla="*/ 1296163 w 6858001"/>
              <a:gd name="connsiteY17" fmla="*/ 150776 h 5529377"/>
              <a:gd name="connsiteX18" fmla="*/ 1503275 w 6858001"/>
              <a:gd name="connsiteY18" fmla="*/ 167753 h 5529377"/>
              <a:gd name="connsiteX19" fmla="*/ 1719988 w 6858001"/>
              <a:gd name="connsiteY19" fmla="*/ 184058 h 5529377"/>
              <a:gd name="connsiteX20" fmla="*/ 1949045 w 6858001"/>
              <a:gd name="connsiteY20" fmla="*/ 198849 h 5529377"/>
              <a:gd name="connsiteX21" fmla="*/ 2187703 w 6858001"/>
              <a:gd name="connsiteY21" fmla="*/ 212969 h 5529377"/>
              <a:gd name="connsiteX22" fmla="*/ 2436649 w 6858001"/>
              <a:gd name="connsiteY22" fmla="*/ 226248 h 5529377"/>
              <a:gd name="connsiteX23" fmla="*/ 2564208 w 6858001"/>
              <a:gd name="connsiteY23" fmla="*/ 230955 h 5529377"/>
              <a:gd name="connsiteX24" fmla="*/ 2694509 w 6858001"/>
              <a:gd name="connsiteY24" fmla="*/ 236165 h 5529377"/>
              <a:gd name="connsiteX25" fmla="*/ 2826868 w 6858001"/>
              <a:gd name="connsiteY25" fmla="*/ 241040 h 5529377"/>
              <a:gd name="connsiteX26" fmla="*/ 2959914 w 6858001"/>
              <a:gd name="connsiteY26" fmla="*/ 244234 h 5529377"/>
              <a:gd name="connsiteX27" fmla="*/ 3095702 w 6858001"/>
              <a:gd name="connsiteY27" fmla="*/ 247091 h 5529377"/>
              <a:gd name="connsiteX28" fmla="*/ 3232862 w 6858001"/>
              <a:gd name="connsiteY28" fmla="*/ 250117 h 5529377"/>
              <a:gd name="connsiteX29" fmla="*/ 3372765 w 6858001"/>
              <a:gd name="connsiteY29" fmla="*/ 252134 h 5529377"/>
              <a:gd name="connsiteX30" fmla="*/ 3514040 w 6858001"/>
              <a:gd name="connsiteY30" fmla="*/ 252134 h 5529377"/>
              <a:gd name="connsiteX31" fmla="*/ 3656686 w 6858001"/>
              <a:gd name="connsiteY31" fmla="*/ 253142 h 5529377"/>
              <a:gd name="connsiteX32" fmla="*/ 3800704 w 6858001"/>
              <a:gd name="connsiteY32" fmla="*/ 252134 h 5529377"/>
              <a:gd name="connsiteX33" fmla="*/ 3946780 w 6858001"/>
              <a:gd name="connsiteY33" fmla="*/ 250117 h 5529377"/>
              <a:gd name="connsiteX34" fmla="*/ 4092855 w 6858001"/>
              <a:gd name="connsiteY34" fmla="*/ 248268 h 5529377"/>
              <a:gd name="connsiteX35" fmla="*/ 4240988 w 6858001"/>
              <a:gd name="connsiteY35" fmla="*/ 244234 h 5529377"/>
              <a:gd name="connsiteX36" fmla="*/ 4390492 w 6858001"/>
              <a:gd name="connsiteY36" fmla="*/ 240032 h 5529377"/>
              <a:gd name="connsiteX37" fmla="*/ 4539997 w 6858001"/>
              <a:gd name="connsiteY37" fmla="*/ 235157 h 5529377"/>
              <a:gd name="connsiteX38" fmla="*/ 4690873 w 6858001"/>
              <a:gd name="connsiteY38" fmla="*/ 228266 h 5529377"/>
              <a:gd name="connsiteX39" fmla="*/ 4843120 w 6858001"/>
              <a:gd name="connsiteY39" fmla="*/ 220029 h 5529377"/>
              <a:gd name="connsiteX40" fmla="*/ 4996054 w 6858001"/>
              <a:gd name="connsiteY40" fmla="*/ 212129 h 5529377"/>
              <a:gd name="connsiteX41" fmla="*/ 5148987 w 6858001"/>
              <a:gd name="connsiteY41" fmla="*/ 202044 h 5529377"/>
              <a:gd name="connsiteX42" fmla="*/ 5303978 w 6858001"/>
              <a:gd name="connsiteY42" fmla="*/ 189941 h 5529377"/>
              <a:gd name="connsiteX43" fmla="*/ 5456911 w 6858001"/>
              <a:gd name="connsiteY43" fmla="*/ 177839 h 5529377"/>
              <a:gd name="connsiteX44" fmla="*/ 5612588 w 6858001"/>
              <a:gd name="connsiteY44" fmla="*/ 163887 h 5529377"/>
              <a:gd name="connsiteX45" fmla="*/ 5768950 w 6858001"/>
              <a:gd name="connsiteY45" fmla="*/ 148591 h 5529377"/>
              <a:gd name="connsiteX46" fmla="*/ 5923255 w 6858001"/>
              <a:gd name="connsiteY46" fmla="*/ 132455 h 5529377"/>
              <a:gd name="connsiteX47" fmla="*/ 6079618 w 6858001"/>
              <a:gd name="connsiteY47" fmla="*/ 113629 h 5529377"/>
              <a:gd name="connsiteX48" fmla="*/ 6235294 w 6858001"/>
              <a:gd name="connsiteY48" fmla="*/ 93458 h 5529377"/>
              <a:gd name="connsiteX49" fmla="*/ 6391657 w 6858001"/>
              <a:gd name="connsiteY49" fmla="*/ 73455 h 5529377"/>
              <a:gd name="connsiteX50" fmla="*/ 6547333 w 6858001"/>
              <a:gd name="connsiteY50" fmla="*/ 50091 h 5529377"/>
              <a:gd name="connsiteX51" fmla="*/ 6702324 w 6858001"/>
              <a:gd name="connsiteY51" fmla="*/ 26222 h 5529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858001" h="5529377">
                <a:moveTo>
                  <a:pt x="6858001" y="1177"/>
                </a:moveTo>
                <a:lnTo>
                  <a:pt x="6858001" y="1344715"/>
                </a:lnTo>
                <a:lnTo>
                  <a:pt x="6858000" y="1344715"/>
                </a:lnTo>
                <a:lnTo>
                  <a:pt x="6858000" y="5529377"/>
                </a:lnTo>
                <a:lnTo>
                  <a:pt x="0" y="5529376"/>
                </a:lnTo>
                <a:lnTo>
                  <a:pt x="0" y="891096"/>
                </a:lnTo>
                <a:lnTo>
                  <a:pt x="1" y="891096"/>
                </a:lnTo>
                <a:lnTo>
                  <a:pt x="1" y="0"/>
                </a:lnTo>
                <a:lnTo>
                  <a:pt x="40463" y="5883"/>
                </a:lnTo>
                <a:lnTo>
                  <a:pt x="159107" y="23196"/>
                </a:lnTo>
                <a:lnTo>
                  <a:pt x="245518" y="35299"/>
                </a:lnTo>
                <a:lnTo>
                  <a:pt x="348388" y="48073"/>
                </a:lnTo>
                <a:lnTo>
                  <a:pt x="470460" y="63369"/>
                </a:lnTo>
                <a:lnTo>
                  <a:pt x="605563" y="79506"/>
                </a:lnTo>
                <a:lnTo>
                  <a:pt x="757810" y="96483"/>
                </a:lnTo>
                <a:lnTo>
                  <a:pt x="923774" y="114469"/>
                </a:lnTo>
                <a:lnTo>
                  <a:pt x="1104139" y="132454"/>
                </a:lnTo>
                <a:lnTo>
                  <a:pt x="1296163" y="150776"/>
                </a:lnTo>
                <a:lnTo>
                  <a:pt x="1503275" y="167753"/>
                </a:lnTo>
                <a:lnTo>
                  <a:pt x="1719988" y="184058"/>
                </a:lnTo>
                <a:lnTo>
                  <a:pt x="1949045" y="198849"/>
                </a:lnTo>
                <a:lnTo>
                  <a:pt x="2187703" y="212969"/>
                </a:lnTo>
                <a:lnTo>
                  <a:pt x="2436649" y="226248"/>
                </a:lnTo>
                <a:lnTo>
                  <a:pt x="2564208" y="230955"/>
                </a:lnTo>
                <a:lnTo>
                  <a:pt x="2694509" y="236165"/>
                </a:lnTo>
                <a:lnTo>
                  <a:pt x="2826868" y="241040"/>
                </a:lnTo>
                <a:lnTo>
                  <a:pt x="2959914" y="244234"/>
                </a:lnTo>
                <a:lnTo>
                  <a:pt x="3095702" y="247091"/>
                </a:lnTo>
                <a:lnTo>
                  <a:pt x="3232862" y="250117"/>
                </a:lnTo>
                <a:lnTo>
                  <a:pt x="3372765" y="252134"/>
                </a:lnTo>
                <a:lnTo>
                  <a:pt x="3514040" y="252134"/>
                </a:lnTo>
                <a:lnTo>
                  <a:pt x="3656686" y="253142"/>
                </a:lnTo>
                <a:lnTo>
                  <a:pt x="3800704" y="252134"/>
                </a:lnTo>
                <a:lnTo>
                  <a:pt x="3946780" y="250117"/>
                </a:lnTo>
                <a:lnTo>
                  <a:pt x="4092855" y="248268"/>
                </a:lnTo>
                <a:lnTo>
                  <a:pt x="4240988" y="244234"/>
                </a:lnTo>
                <a:lnTo>
                  <a:pt x="4390492" y="240032"/>
                </a:lnTo>
                <a:lnTo>
                  <a:pt x="4539997" y="235157"/>
                </a:lnTo>
                <a:lnTo>
                  <a:pt x="4690873" y="228266"/>
                </a:lnTo>
                <a:lnTo>
                  <a:pt x="4843120" y="220029"/>
                </a:lnTo>
                <a:lnTo>
                  <a:pt x="4996054" y="212129"/>
                </a:lnTo>
                <a:lnTo>
                  <a:pt x="5148987" y="202044"/>
                </a:lnTo>
                <a:lnTo>
                  <a:pt x="5303978" y="189941"/>
                </a:lnTo>
                <a:lnTo>
                  <a:pt x="5456911" y="177839"/>
                </a:lnTo>
                <a:lnTo>
                  <a:pt x="5612588" y="163887"/>
                </a:lnTo>
                <a:lnTo>
                  <a:pt x="5768950" y="148591"/>
                </a:lnTo>
                <a:lnTo>
                  <a:pt x="5923255" y="132455"/>
                </a:lnTo>
                <a:lnTo>
                  <a:pt x="6079618" y="113629"/>
                </a:lnTo>
                <a:lnTo>
                  <a:pt x="6235294" y="93458"/>
                </a:lnTo>
                <a:lnTo>
                  <a:pt x="6391657" y="73455"/>
                </a:lnTo>
                <a:lnTo>
                  <a:pt x="6547333" y="50091"/>
                </a:lnTo>
                <a:lnTo>
                  <a:pt x="6702324" y="26222"/>
                </a:lnTo>
                <a:close/>
              </a:path>
            </a:pathLst>
          </a:custGeom>
          <a:ln>
            <a:noFill/>
          </a:ln>
        </p:spPr>
      </p:sp>
      <p:sp>
        <p:nvSpPr>
          <p:cNvPr id="22" name="Rectangle 19">
            <a:extLst>
              <a:ext uri="{FF2B5EF4-FFF2-40B4-BE49-F238E27FC236}">
                <a16:creationId xmlns:a16="http://schemas.microsoft.com/office/drawing/2014/main" id="{C137128D-E594-4905-9F76-E385F0831D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F5B66FA-9469-4454-A43F-E83C390BB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1" y="2251588"/>
            <a:ext cx="5800492" cy="3972232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rgbClr val="FFFFFF"/>
                </a:solidFill>
              </a:rPr>
              <a:t>Two participants were able to reach the goal of three yoga sessions per week</a:t>
            </a:r>
          </a:p>
          <a:p>
            <a:r>
              <a:rPr lang="en-US" sz="2400" dirty="0">
                <a:solidFill>
                  <a:srgbClr val="FFFFFF"/>
                </a:solidFill>
              </a:rPr>
              <a:t>Group average of 1.92 sessions per week</a:t>
            </a:r>
          </a:p>
          <a:p>
            <a:r>
              <a:rPr lang="en-US" sz="2400" dirty="0">
                <a:solidFill>
                  <a:srgbClr val="FFFFFF"/>
                </a:solidFill>
              </a:rPr>
              <a:t>Yoga training added to other usual training such as weightlifting, speed &amp; agility training, and baseball specific training</a:t>
            </a:r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FEE0FCC9-2D0C-1148-BB79-ED92F6AF584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8627386"/>
              </p:ext>
            </p:extLst>
          </p:nvPr>
        </p:nvGraphicFramePr>
        <p:xfrm>
          <a:off x="7897878" y="647698"/>
          <a:ext cx="3311868" cy="5562615"/>
        </p:xfrm>
        <a:graphic>
          <a:graphicData uri="http://schemas.openxmlformats.org/drawingml/2006/table">
            <a:tbl>
              <a:tblPr firstRow="1" bandRow="1">
                <a:solidFill>
                  <a:schemeClr val="bg1"/>
                </a:solidFill>
                <a:tableStyleId>{5C22544A-7EE6-4342-B048-85BDC9FD1C3A}</a:tableStyleId>
              </a:tblPr>
              <a:tblGrid>
                <a:gridCol w="1388606">
                  <a:extLst>
                    <a:ext uri="{9D8B030D-6E8A-4147-A177-3AD203B41FA5}">
                      <a16:colId xmlns:a16="http://schemas.microsoft.com/office/drawing/2014/main" val="3614915110"/>
                    </a:ext>
                  </a:extLst>
                </a:gridCol>
                <a:gridCol w="1923262">
                  <a:extLst>
                    <a:ext uri="{9D8B030D-6E8A-4147-A177-3AD203B41FA5}">
                      <a16:colId xmlns:a16="http://schemas.microsoft.com/office/drawing/2014/main" val="616499112"/>
                    </a:ext>
                  </a:extLst>
                </a:gridCol>
              </a:tblGrid>
              <a:tr h="37084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cap="none" spc="0">
                          <a:solidFill>
                            <a:schemeClr val="bg1"/>
                          </a:solidFill>
                          <a:effectLst/>
                        </a:rPr>
                        <a:t>Yoga Frequency</a:t>
                      </a:r>
                      <a:endParaRPr lang="en-US" sz="1200" b="0" i="0" u="none" strike="noStrike" cap="none" spc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850" marR="6538" marT="78346" marB="78346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7583042"/>
                  </a:ext>
                </a:extLst>
              </a:tr>
              <a:tr h="37084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Name</a:t>
                      </a:r>
                      <a:endParaRPr lang="en-US" sz="1200" b="1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850" marR="6538" marT="78346" marB="78346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Sessions Per Week</a:t>
                      </a:r>
                      <a:endParaRPr lang="en-US" sz="1200" b="1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850" marR="6538" marT="78346" marB="78346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9783875"/>
                  </a:ext>
                </a:extLst>
              </a:tr>
              <a:tr h="37084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Subject 1</a:t>
                      </a:r>
                      <a:endParaRPr lang="en-US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850" marR="6538" marT="78346" marB="78346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2.11</a:t>
                      </a:r>
                      <a:endParaRPr lang="en-US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850" marR="6538" marT="78346" marB="78346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9721318"/>
                  </a:ext>
                </a:extLst>
              </a:tr>
              <a:tr h="37084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Subject 2</a:t>
                      </a:r>
                      <a:endParaRPr lang="en-US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850" marR="6538" marT="78346" marB="78346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0.56</a:t>
                      </a:r>
                      <a:endParaRPr lang="en-US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850" marR="6538" marT="78346" marB="78346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7582190"/>
                  </a:ext>
                </a:extLst>
              </a:tr>
              <a:tr h="37084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Subject 3</a:t>
                      </a:r>
                      <a:endParaRPr lang="en-US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850" marR="6538" marT="78346" marB="78346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2.11</a:t>
                      </a:r>
                      <a:endParaRPr lang="en-US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850" marR="6538" marT="78346" marB="78346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5028359"/>
                  </a:ext>
                </a:extLst>
              </a:tr>
              <a:tr h="37084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Subject 4</a:t>
                      </a:r>
                      <a:endParaRPr lang="en-US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850" marR="6538" marT="78346" marB="78346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1.11</a:t>
                      </a:r>
                      <a:endParaRPr lang="en-US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850" marR="6538" marT="78346" marB="78346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6800708"/>
                  </a:ext>
                </a:extLst>
              </a:tr>
              <a:tr h="37084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Subject 5</a:t>
                      </a:r>
                      <a:endParaRPr lang="en-US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850" marR="6538" marT="78346" marB="78346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2.00</a:t>
                      </a:r>
                      <a:endParaRPr lang="en-US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850" marR="6538" marT="78346" marB="78346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081035"/>
                  </a:ext>
                </a:extLst>
              </a:tr>
              <a:tr h="37084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Subject 6</a:t>
                      </a:r>
                      <a:endParaRPr lang="en-US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850" marR="6538" marT="78346" marB="78346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0.89</a:t>
                      </a:r>
                      <a:endParaRPr lang="en-US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850" marR="6538" marT="78346" marB="78346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4337852"/>
                  </a:ext>
                </a:extLst>
              </a:tr>
              <a:tr h="37084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Subject 7</a:t>
                      </a:r>
                      <a:endParaRPr lang="en-US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850" marR="6538" marT="78346" marB="78346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3.33</a:t>
                      </a:r>
                      <a:endParaRPr lang="en-US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850" marR="6538" marT="78346" marB="78346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2617583"/>
                  </a:ext>
                </a:extLst>
              </a:tr>
              <a:tr h="37084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Subject 8</a:t>
                      </a:r>
                      <a:endParaRPr lang="en-US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850" marR="6538" marT="78346" marB="78346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2.44</a:t>
                      </a:r>
                      <a:endParaRPr lang="en-US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850" marR="6538" marT="78346" marB="78346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7512049"/>
                  </a:ext>
                </a:extLst>
              </a:tr>
              <a:tr h="37084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Subject 9</a:t>
                      </a:r>
                      <a:endParaRPr lang="en-US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850" marR="6538" marT="78346" marB="78346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2.56</a:t>
                      </a:r>
                      <a:endParaRPr lang="en-US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850" marR="6538" marT="78346" marB="78346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414361"/>
                  </a:ext>
                </a:extLst>
              </a:tr>
              <a:tr h="37084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Subject 10</a:t>
                      </a:r>
                      <a:endParaRPr lang="en-US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850" marR="6538" marT="78346" marB="78346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2.22</a:t>
                      </a:r>
                      <a:endParaRPr lang="en-US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850" marR="6538" marT="78346" marB="78346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9080709"/>
                  </a:ext>
                </a:extLst>
              </a:tr>
              <a:tr h="37084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Subject 11</a:t>
                      </a:r>
                      <a:endParaRPr lang="en-US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850" marR="6538" marT="78346" marB="78346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0.33</a:t>
                      </a:r>
                      <a:endParaRPr lang="en-US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850" marR="6538" marT="78346" marB="78346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7651630"/>
                  </a:ext>
                </a:extLst>
              </a:tr>
              <a:tr h="37084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Subject 12</a:t>
                      </a:r>
                      <a:endParaRPr lang="en-US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850" marR="6538" marT="78346" marB="78346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4.00</a:t>
                      </a:r>
                      <a:endParaRPr lang="en-US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850" marR="6538" marT="78346" marB="78346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720967"/>
                  </a:ext>
                </a:extLst>
              </a:tr>
              <a:tr h="37084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Subject 13</a:t>
                      </a:r>
                      <a:endParaRPr lang="en-US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850" marR="6538" marT="78346" marB="78346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1.33</a:t>
                      </a:r>
                      <a:endParaRPr lang="en-US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850" marR="6538" marT="78346" marB="78346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1279307"/>
                  </a:ext>
                </a:extLst>
              </a:tr>
            </a:tbl>
          </a:graphicData>
        </a:graphic>
      </p:graphicFrame>
      <p:pic>
        <p:nvPicPr>
          <p:cNvPr id="8" name="Online Media 7" descr="Recorded Sound">
            <a:hlinkClick r:id="" action="ppaction://media"/>
            <a:extLst>
              <a:ext uri="{FF2B5EF4-FFF2-40B4-BE49-F238E27FC236}">
                <a16:creationId xmlns:a16="http://schemas.microsoft.com/office/drawing/2014/main" id="{902769D5-518D-8343-B8A8-2EF61F683DD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3493" y="60452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481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000" advTm="15770"/>
    </mc:Choice>
    <mc:Fallback>
      <p:transition spd="slow" advTm="1577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20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E5575-1EC8-274B-87CF-338559D91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412454"/>
            <a:ext cx="2381250" cy="2101850"/>
          </a:xfrm>
        </p:spPr>
        <p:txBody>
          <a:bodyPr>
            <a:normAutofit/>
          </a:bodyPr>
          <a:lstStyle/>
          <a:p>
            <a:r>
              <a:rPr lang="en-US" sz="2800"/>
              <a:t>Data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200EA7B0-1671-7945-9D48-6C48D1E019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8300" y="412454"/>
            <a:ext cx="4762500" cy="2101850"/>
          </a:xfrm>
        </p:spPr>
        <p:txBody>
          <a:bodyPr anchor="ctr">
            <a:normAutofit lnSpcReduction="10000"/>
          </a:bodyPr>
          <a:lstStyle/>
          <a:p>
            <a:r>
              <a:rPr lang="en-US" sz="1700" dirty="0"/>
              <a:t>Dependent t-tests used for each fitness assessment</a:t>
            </a:r>
          </a:p>
          <a:p>
            <a:r>
              <a:rPr lang="en-US" sz="1700" dirty="0"/>
              <a:t>Alpha set at .05 a priori, possible inflation due to multiple </a:t>
            </a:r>
            <a:r>
              <a:rPr lang="en-US" sz="1700"/>
              <a:t>t-tests run</a:t>
            </a:r>
            <a:endParaRPr lang="en-US" sz="1700" dirty="0"/>
          </a:p>
          <a:p>
            <a:r>
              <a:rPr lang="en-US" sz="1700" dirty="0"/>
              <a:t>Sit and reach, v-sit, seated med-ball throw, and trunk rotation right improved with significance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E26B8E1-3946-E14F-A2DC-7D0BAF6C466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2368"/>
          <a:stretch/>
        </p:blipFill>
        <p:spPr>
          <a:xfrm>
            <a:off x="190518" y="2585923"/>
            <a:ext cx="6400781" cy="38983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6665482-9D76-0B42-A569-A7D3335BA69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-2" b="2652"/>
          <a:stretch/>
        </p:blipFill>
        <p:spPr>
          <a:xfrm>
            <a:off x="6762935" y="412454"/>
            <a:ext cx="5114350" cy="6262467"/>
          </a:xfrm>
          <a:prstGeom prst="rect">
            <a:avLst/>
          </a:prstGeom>
        </p:spPr>
      </p:pic>
      <p:sp>
        <p:nvSpPr>
          <p:cNvPr id="16" name="Left Arrow 15">
            <a:extLst>
              <a:ext uri="{FF2B5EF4-FFF2-40B4-BE49-F238E27FC236}">
                <a16:creationId xmlns:a16="http://schemas.microsoft.com/office/drawing/2014/main" id="{539E30A8-79B2-0947-B0F7-ECD5F6FAEB26}"/>
              </a:ext>
            </a:extLst>
          </p:cNvPr>
          <p:cNvSpPr/>
          <p:nvPr/>
        </p:nvSpPr>
        <p:spPr>
          <a:xfrm>
            <a:off x="11783706" y="4429554"/>
            <a:ext cx="293976" cy="201992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Left Arrow 20">
            <a:extLst>
              <a:ext uri="{FF2B5EF4-FFF2-40B4-BE49-F238E27FC236}">
                <a16:creationId xmlns:a16="http://schemas.microsoft.com/office/drawing/2014/main" id="{EFFC2103-2D1C-FB41-BDA1-449F28785F3C}"/>
              </a:ext>
            </a:extLst>
          </p:cNvPr>
          <p:cNvSpPr/>
          <p:nvPr/>
        </p:nvSpPr>
        <p:spPr>
          <a:xfrm>
            <a:off x="11786036" y="4116649"/>
            <a:ext cx="293976" cy="201992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Left Arrow 22">
            <a:extLst>
              <a:ext uri="{FF2B5EF4-FFF2-40B4-BE49-F238E27FC236}">
                <a16:creationId xmlns:a16="http://schemas.microsoft.com/office/drawing/2014/main" id="{3041E0C5-CE40-7E49-A5AF-1E3670E267F3}"/>
              </a:ext>
            </a:extLst>
          </p:cNvPr>
          <p:cNvSpPr/>
          <p:nvPr/>
        </p:nvSpPr>
        <p:spPr>
          <a:xfrm>
            <a:off x="11812239" y="2033974"/>
            <a:ext cx="293976" cy="201992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Left Arrow 23">
            <a:extLst>
              <a:ext uri="{FF2B5EF4-FFF2-40B4-BE49-F238E27FC236}">
                <a16:creationId xmlns:a16="http://schemas.microsoft.com/office/drawing/2014/main" id="{DF572A83-756F-5C41-92AF-97F208ACB6C9}"/>
              </a:ext>
            </a:extLst>
          </p:cNvPr>
          <p:cNvSpPr/>
          <p:nvPr/>
        </p:nvSpPr>
        <p:spPr>
          <a:xfrm>
            <a:off x="11844762" y="6152070"/>
            <a:ext cx="293976" cy="201992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Left Arrow 24">
            <a:extLst>
              <a:ext uri="{FF2B5EF4-FFF2-40B4-BE49-F238E27FC236}">
                <a16:creationId xmlns:a16="http://schemas.microsoft.com/office/drawing/2014/main" id="{E0DC8F1A-3B1C-A049-810D-46F7DF67347C}"/>
              </a:ext>
            </a:extLst>
          </p:cNvPr>
          <p:cNvSpPr/>
          <p:nvPr/>
        </p:nvSpPr>
        <p:spPr>
          <a:xfrm>
            <a:off x="6501482" y="3705654"/>
            <a:ext cx="293976" cy="201992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Left Arrow 25">
            <a:extLst>
              <a:ext uri="{FF2B5EF4-FFF2-40B4-BE49-F238E27FC236}">
                <a16:creationId xmlns:a16="http://schemas.microsoft.com/office/drawing/2014/main" id="{9FEC21B9-8344-A74F-9B1F-3CFB9264F9C7}"/>
              </a:ext>
            </a:extLst>
          </p:cNvPr>
          <p:cNvSpPr/>
          <p:nvPr/>
        </p:nvSpPr>
        <p:spPr>
          <a:xfrm>
            <a:off x="6501482" y="5082290"/>
            <a:ext cx="261453" cy="111269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Left Arrow 26">
            <a:extLst>
              <a:ext uri="{FF2B5EF4-FFF2-40B4-BE49-F238E27FC236}">
                <a16:creationId xmlns:a16="http://schemas.microsoft.com/office/drawing/2014/main" id="{02E4A67C-6509-E046-ABB7-848A85F5DF50}"/>
              </a:ext>
            </a:extLst>
          </p:cNvPr>
          <p:cNvSpPr/>
          <p:nvPr/>
        </p:nvSpPr>
        <p:spPr>
          <a:xfrm>
            <a:off x="6507059" y="5285003"/>
            <a:ext cx="255876" cy="111269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Left Arrow 27">
            <a:extLst>
              <a:ext uri="{FF2B5EF4-FFF2-40B4-BE49-F238E27FC236}">
                <a16:creationId xmlns:a16="http://schemas.microsoft.com/office/drawing/2014/main" id="{A7DC1AC9-D566-F545-B512-9DE9F8F54422}"/>
              </a:ext>
            </a:extLst>
          </p:cNvPr>
          <p:cNvSpPr/>
          <p:nvPr/>
        </p:nvSpPr>
        <p:spPr>
          <a:xfrm>
            <a:off x="6527667" y="6135416"/>
            <a:ext cx="293976" cy="201992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Online Media 18" descr="Recorded Sound">
            <a:hlinkClick r:id="" action="ppaction://media"/>
            <a:extLst>
              <a:ext uri="{FF2B5EF4-FFF2-40B4-BE49-F238E27FC236}">
                <a16:creationId xmlns:a16="http://schemas.microsoft.com/office/drawing/2014/main" id="{64B73046-1C96-8D49-8F96-8ACD71BB238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52815" y="1316424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24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4260"/>
    </mc:Choice>
    <mc:Fallback>
      <p:transition spd="slow" advTm="242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195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1874B7-9E03-6C4B-AF5A-2B999E1DF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Results/Conclusions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D32CA2-C4B7-EA40-8DBB-2CDB2FDA09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/>
              <a:t>Difficult to isolate yoga training effects from other training variables</a:t>
            </a:r>
          </a:p>
          <a:p>
            <a:r>
              <a:rPr lang="en-US" sz="3200" dirty="0"/>
              <a:t>Low sample size, lack of control group</a:t>
            </a:r>
          </a:p>
          <a:p>
            <a:r>
              <a:rPr lang="en-US" sz="3200" dirty="0"/>
              <a:t>Hamstring and hip flexibility likely improved from yoga intervention</a:t>
            </a:r>
          </a:p>
          <a:p>
            <a:r>
              <a:rPr lang="en-US" sz="3200" dirty="0"/>
              <a:t>More significant results may come if workouts are controlled and control group is added</a:t>
            </a:r>
          </a:p>
        </p:txBody>
      </p:sp>
      <p:pic>
        <p:nvPicPr>
          <p:cNvPr id="5" name="Online Media 4" descr="Recorded Sound">
            <a:hlinkClick r:id="" action="ppaction://media"/>
            <a:extLst>
              <a:ext uri="{FF2B5EF4-FFF2-40B4-BE49-F238E27FC236}">
                <a16:creationId xmlns:a16="http://schemas.microsoft.com/office/drawing/2014/main" id="{38E91C19-2BBE-9743-B85F-4F1AEA543B2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490200" y="559435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66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7049"/>
    </mc:Choice>
    <mc:Fallback>
      <p:transition spd="slow" advTm="2704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84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1232</TotalTime>
  <Words>273</Words>
  <Application>Microsoft Macintosh PowerPoint</Application>
  <PresentationFormat>Widescreen</PresentationFormat>
  <Paragraphs>55</Paragraphs>
  <Slides>6</Slides>
  <Notes>0</Notes>
  <HiddenSlides>0</HiddenSlides>
  <MMClips>6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Century Gothic</vt:lpstr>
      <vt:lpstr>Wingdings 3</vt:lpstr>
      <vt:lpstr>Ion</vt:lpstr>
      <vt:lpstr>The Impact of Power Yoga Training on Baseball Throwing Velocity</vt:lpstr>
      <vt:lpstr>Intro/Purpose</vt:lpstr>
      <vt:lpstr>Methods</vt:lpstr>
      <vt:lpstr>Intervention Frequency</vt:lpstr>
      <vt:lpstr>Data</vt:lpstr>
      <vt:lpstr>Results/Conclusions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Impact of Power Yoga Training on Baseball Throwing Velocity</dc:title>
  <dc:creator>John Bakke</dc:creator>
  <cp:lastModifiedBy>John Bakke</cp:lastModifiedBy>
  <cp:revision>8</cp:revision>
  <dcterms:created xsi:type="dcterms:W3CDTF">2021-04-15T16:36:15Z</dcterms:created>
  <dcterms:modified xsi:type="dcterms:W3CDTF">2021-04-16T13:08:31Z</dcterms:modified>
</cp:coreProperties>
</file>