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A389AB-732F-7FB3-1E9F-B42D3E9D4F65}" v="94" dt="2020-03-07T03:49:23.947"/>
    <p1510:client id="{29E32739-445C-42EC-B33B-9DBEC5BE8E5C}" v="212" dt="2020-03-02T22:07:17.818"/>
    <p1510:client id="{505778F1-DC1A-602E-04B7-1698FBBF5249}" v="32" dt="2020-10-25T16:29:11.188"/>
    <p1510:client id="{7223C09F-1081-C000-1872-2C6E484BC679}" v="1" dt="2021-04-20T16:09:34.946"/>
    <p1510:client id="{A3F61685-3BC2-4180-4942-4AE639281DE9}" v="405" dt="2020-10-29T18:39:07.946"/>
    <p1510:client id="{A823C09F-6000-C000-1872-2E75B17A2D5B}" v="47" dt="2021-04-20T16:14:21.2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17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14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20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842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617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513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838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625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22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387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240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59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5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46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0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145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3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arxiv.org/abs/astro-ph/0504027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Study of the Quasar </a:t>
            </a:r>
            <a:br>
              <a:rPr lang="en-US" dirty="0"/>
            </a:br>
            <a:r>
              <a:rPr lang="en-US" dirty="0"/>
              <a:t>PKS 2135-147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Parker Poulos</a:t>
            </a:r>
          </a:p>
          <a:p>
            <a:r>
              <a:rPr lang="en-US" dirty="0"/>
              <a:t>Celebration of Student Scholarship 2021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E4F13-8D32-4F4A-981E-0A4F867B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Goals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FABF9E-D679-4A66-81AB-9523197CA3A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dirty="0">
                <a:ea typeface="+mn-lt"/>
                <a:cs typeface="+mn-lt"/>
              </a:rPr>
              <a:t>Finish Paper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lr>
                <a:srgbClr val="1287C3"/>
              </a:buClr>
              <a:buChar char="•"/>
            </a:pPr>
            <a:r>
              <a:rPr lang="en-US" dirty="0">
                <a:ea typeface="+mn-lt"/>
                <a:cs typeface="+mn-lt"/>
              </a:rPr>
              <a:t>Possible Radio continuation of project?</a:t>
            </a:r>
          </a:p>
        </p:txBody>
      </p:sp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AA9C6900-BC94-4206-A91B-C44C6C0513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62033" y="1483680"/>
            <a:ext cx="6240990" cy="3509639"/>
          </a:xfrm>
        </p:spPr>
      </p:pic>
    </p:spTree>
    <p:extLst>
      <p:ext uri="{BB962C8B-B14F-4D97-AF65-F5344CB8AC3E}">
        <p14:creationId xmlns:p14="http://schemas.microsoft.com/office/powerpoint/2010/main" val="2879736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A703A-A9F6-435E-AE72-A54AEEE17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AGN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E900FA6-D1C8-4164-9CF1-51863969B3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3428" y="685800"/>
            <a:ext cx="5278732" cy="51054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681812-F9FD-4FD3-A002-5E78FD8BDC7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Mostly non-thermal emission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>
                <a:ea typeface="+mn-lt"/>
                <a:cs typeface="+mn-lt"/>
              </a:rPr>
              <a:t>Strong X-Ray and UV-O </a:t>
            </a:r>
            <a:r>
              <a:rPr lang="en-US" sz="2000" dirty="0">
                <a:ea typeface="+mn-lt"/>
                <a:cs typeface="+mn-lt"/>
              </a:rPr>
              <a:t>emission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Can be highly variable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Powered by supermassive black holes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544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CC7C5-5A6D-4AEA-8C79-26CFB636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Quasars</a:t>
            </a:r>
          </a:p>
        </p:txBody>
      </p:sp>
      <p:pic>
        <p:nvPicPr>
          <p:cNvPr id="5" name="Picture 5" descr="A picture containing lit, star, dark, night&#10;&#10;Description generated with very high confidence">
            <a:extLst>
              <a:ext uri="{FF2B5EF4-FFF2-40B4-BE49-F238E27FC236}">
                <a16:creationId xmlns:a16="http://schemas.microsoft.com/office/drawing/2014/main" id="{86F865F9-5E18-471F-9A1D-553F16B19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30094" y="685800"/>
            <a:ext cx="5105400" cy="51054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5F220-B935-4323-B593-4E9F91194B9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Most luminous type of AGN</a:t>
            </a:r>
          </a:p>
          <a:p>
            <a:pPr marL="285750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Have both narrow and </a:t>
            </a:r>
            <a:r>
              <a:rPr lang="en-US" sz="2000">
                <a:ea typeface="+mn-lt"/>
                <a:cs typeface="+mn-lt"/>
              </a:rPr>
              <a:t>broad lines in emission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2000" dirty="0">
                <a:ea typeface="+mn-lt"/>
                <a:cs typeface="+mn-lt"/>
              </a:rPr>
              <a:t>Can have prominent </a:t>
            </a:r>
            <a:r>
              <a:rPr lang="en-US" sz="2000">
                <a:ea typeface="+mn-lt"/>
                <a:cs typeface="+mn-lt"/>
              </a:rPr>
              <a:t>jet(s)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7F6F43A2-648F-4A92-BC9E-BFDA07801C6F}"/>
              </a:ext>
            </a:extLst>
          </p:cNvPr>
          <p:cNvSpPr txBox="1"/>
          <p:nvPr/>
        </p:nvSpPr>
        <p:spPr>
          <a:xfrm>
            <a:off x="6099522" y="5417564"/>
            <a:ext cx="4504657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Chandra image of PKS 1127-145. </a:t>
            </a:r>
            <a:r>
              <a:rPr lang="en-US" sz="1400"/>
              <a:t>(NASA/CXC/</a:t>
            </a:r>
            <a:r>
              <a:rPr lang="en-US" sz="1400" err="1"/>
              <a:t>A.Siemiginowska</a:t>
            </a:r>
            <a:r>
              <a:rPr lang="en-US" sz="1400"/>
              <a:t>(</a:t>
            </a:r>
            <a:r>
              <a:rPr lang="en-US" sz="1400" err="1"/>
              <a:t>CfA</a:t>
            </a:r>
            <a:r>
              <a:rPr lang="en-US" sz="1400"/>
              <a:t>)/</a:t>
            </a:r>
            <a:r>
              <a:rPr lang="en-US" sz="1400" err="1"/>
              <a:t>J.Bechtold</a:t>
            </a:r>
            <a:r>
              <a:rPr lang="en-US" sz="1400"/>
              <a:t>(</a:t>
            </a:r>
            <a:r>
              <a:rPr lang="en-US" sz="1400" err="1"/>
              <a:t>U.Arizona</a:t>
            </a:r>
            <a:r>
              <a:rPr lang="en-US" sz="1400"/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84050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1802A-4FF7-4666-AF02-7CF170397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4101" y="457377"/>
            <a:ext cx="3505199" cy="976312"/>
          </a:xfrm>
        </p:spPr>
        <p:txBody>
          <a:bodyPr/>
          <a:lstStyle/>
          <a:p>
            <a:r>
              <a:rPr lang="en-US" dirty="0"/>
              <a:t>SWIFT</a:t>
            </a:r>
          </a:p>
        </p:txBody>
      </p:sp>
      <p:pic>
        <p:nvPicPr>
          <p:cNvPr id="5" name="Picture 5" descr="A satellite in space&#10;&#10;Description generated with high confidence">
            <a:extLst>
              <a:ext uri="{FF2B5EF4-FFF2-40B4-BE49-F238E27FC236}">
                <a16:creationId xmlns:a16="http://schemas.microsoft.com/office/drawing/2014/main" id="{442640B0-DCC9-43FD-AAAC-E1C94FD5CA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8668" y="1179638"/>
            <a:ext cx="6059108" cy="409957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AC28DE-B9A7-4710-A163-93D7029929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26368" y="1632480"/>
            <a:ext cx="3505199" cy="42624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700" dirty="0">
                <a:ea typeface="+mn-lt"/>
                <a:cs typeface="+mn-lt"/>
              </a:rPr>
              <a:t>Launched in November of 2004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700" dirty="0">
                <a:ea typeface="+mn-lt"/>
                <a:cs typeface="+mn-lt"/>
              </a:rPr>
              <a:t>SWIFT not an acronym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700" dirty="0">
                <a:ea typeface="+mn-lt"/>
                <a:cs typeface="+mn-lt"/>
              </a:rPr>
              <a:t>Has 3 instruments</a:t>
            </a:r>
          </a:p>
          <a:p>
            <a:pPr marL="742950" lvl="1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500" dirty="0">
                <a:ea typeface="+mn-lt"/>
                <a:cs typeface="+mn-lt"/>
              </a:rPr>
              <a:t>Burst Alert Telescope (BAT)</a:t>
            </a:r>
          </a:p>
          <a:p>
            <a:pPr marL="742950" lvl="1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500" dirty="0">
                <a:ea typeface="+mn-lt"/>
                <a:cs typeface="+mn-lt"/>
              </a:rPr>
              <a:t>UV/Optical Telescope (UVOT)</a:t>
            </a:r>
          </a:p>
          <a:p>
            <a:pPr marL="742950" lvl="1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500" dirty="0">
                <a:ea typeface="+mn-lt"/>
                <a:cs typeface="+mn-lt"/>
              </a:rPr>
              <a:t>X-Ray Telescope (XRT)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700" dirty="0">
                <a:ea typeface="+mn-lt"/>
                <a:cs typeface="+mn-lt"/>
              </a:rPr>
              <a:t>Target of Opportunity Requests (</a:t>
            </a:r>
            <a:r>
              <a:rPr lang="en-US" sz="1700" err="1">
                <a:ea typeface="+mn-lt"/>
                <a:cs typeface="+mn-lt"/>
              </a:rPr>
              <a:t>ToO's</a:t>
            </a:r>
            <a:r>
              <a:rPr lang="en-US" sz="1700" dirty="0">
                <a:ea typeface="+mn-lt"/>
                <a:cs typeface="+mn-lt"/>
              </a:rPr>
              <a:t>)</a:t>
            </a:r>
          </a:p>
          <a:p>
            <a:pPr marL="742950" lvl="1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sz="1500" dirty="0"/>
              <a:t>~80% of telescope time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C6767016-2168-4711-9801-1CD9AB6D0718}"/>
              </a:ext>
            </a:extLst>
          </p:cNvPr>
          <p:cNvSpPr txBox="1"/>
          <p:nvPr/>
        </p:nvSpPr>
        <p:spPr>
          <a:xfrm>
            <a:off x="5580583" y="5090192"/>
            <a:ext cx="5597498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/>
              <a:t>https://www.nasa.gov/directorates/heo/scan/services/missions/universe/Neil_Gehrels_Swift_Observatory</a:t>
            </a:r>
            <a:endParaRPr lang="en-US" sz="12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536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260ACC13-B825-49F3-93DE-C8B8F2FA3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947B31F-CA03-4793-845D-FD86BABC1A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DCDDE94D-F78C-4A48-AEA6-E922FC99A1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445A886-F3CA-4DE4-90D7-535F9707B7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A8999CB6-C053-418B-AE37-E470804D25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81EA3E26-BFCD-4396-AE8A-2A9828BFFB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5F9BC582-73A6-4D8A-8738-E36476489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AD30037-67ED-4367-9BE0-45787510B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8" descr="A picture containing outdoor object, star, night, night sky&#10;&#10;Description automatically generated">
            <a:extLst>
              <a:ext uri="{FF2B5EF4-FFF2-40B4-BE49-F238E27FC236}">
                <a16:creationId xmlns:a16="http://schemas.microsoft.com/office/drawing/2014/main" id="{478E0924-1EAD-4201-AD4E-C28D0973AE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7269" r="11395"/>
          <a:stretch/>
        </p:blipFill>
        <p:spPr>
          <a:xfrm>
            <a:off x="6892924" y="10"/>
            <a:ext cx="5299077" cy="6857990"/>
          </a:xfrm>
          <a:custGeom>
            <a:avLst/>
            <a:gdLst/>
            <a:ahLst/>
            <a:cxnLst/>
            <a:rect l="l" t="t" r="r" b="b"/>
            <a:pathLst>
              <a:path w="5299077" h="6858000">
                <a:moveTo>
                  <a:pt x="836871" y="0"/>
                </a:moveTo>
                <a:lnTo>
                  <a:pt x="5299077" y="0"/>
                </a:lnTo>
                <a:lnTo>
                  <a:pt x="5299077" y="6858000"/>
                </a:lnTo>
                <a:lnTo>
                  <a:pt x="1911312" y="6858000"/>
                </a:lnTo>
                <a:lnTo>
                  <a:pt x="0" y="5333999"/>
                </a:lnTo>
                <a:close/>
              </a:path>
            </a:pathLst>
          </a:cu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0841A4E-5BC1-44B4-83CF-D524E8AEA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232760" y="0"/>
            <a:ext cx="2436813" cy="6858001"/>
            <a:chOff x="1320800" y="0"/>
            <a:chExt cx="2436813" cy="6858001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BF371BCC-8954-44E2-8C4F-29DC18872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CD3505BE-B420-41C5-BE34-3E7652D37A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4B68A05B-A78B-4D59-8CF9-1900731A21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84D57A01-C112-4FF2-B5ED-0B762AAD9C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6CCCCDF1-5D4F-4CA1-8400-DFBB96BB0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20A090B2-5344-43CD-BC70-A6D44F15E8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6384F13-424E-4133-94E6-80A4C705B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80" y="685800"/>
            <a:ext cx="5260680" cy="17525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000"/>
              <a:t>PKS2135-147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3F3A06-0F3B-4DF1-AF27-09F3B04AB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3468" y="2666999"/>
            <a:ext cx="5260680" cy="31242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/>
              <a:t>Redshift of 0.2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/>
              <a:t>Low optical polarization (0.34%)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/>
              <a:t>Variable on the scale of months to years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/>
              <a:t>Extremely strong source at the centimeter wavelengths</a:t>
            </a:r>
          </a:p>
        </p:txBody>
      </p:sp>
    </p:spTree>
    <p:extLst>
      <p:ext uri="{BB962C8B-B14F-4D97-AF65-F5344CB8AC3E}">
        <p14:creationId xmlns:p14="http://schemas.microsoft.com/office/powerpoint/2010/main" val="3316251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C68ED-DDEC-4A58-BA51-05DC45BC0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012" y="446088"/>
            <a:ext cx="3505199" cy="976312"/>
          </a:xfrm>
        </p:spPr>
        <p:txBody>
          <a:bodyPr/>
          <a:lstStyle/>
          <a:p>
            <a:r>
              <a:rPr lang="en-US" cap="all" dirty="0">
                <a:ea typeface="+mj-lt"/>
                <a:cs typeface="+mj-lt"/>
              </a:rPr>
              <a:t>Current Study- X-Ray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1CB61C-874B-435A-BD5F-677521967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E4F3A-5D1A-4786-BF03-37F372F6E4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57034" y="1598613"/>
            <a:ext cx="3505199" cy="42624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dirty="0">
                <a:ea typeface="+mn-lt"/>
                <a:cs typeface="+mn-lt"/>
              </a:rPr>
              <a:t>Data from 2013-present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 dirty="0">
                <a:ea typeface="+mn-lt"/>
                <a:cs typeface="+mn-lt"/>
              </a:rPr>
              <a:t>Shows high variability</a:t>
            </a:r>
          </a:p>
          <a:p>
            <a:pPr marL="742950" lvl="1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/>
              <a:t>Absorption/scattering</a:t>
            </a:r>
            <a:endParaRPr lang="en-US" dirty="0"/>
          </a:p>
          <a:p>
            <a:pPr marL="742950" lvl="1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/>
              <a:t>Reflection</a:t>
            </a:r>
            <a:endParaRPr lang="en-US" dirty="0"/>
          </a:p>
          <a:p>
            <a:pPr marL="742950" lvl="1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/>
              <a:t>Accretion rate changes</a:t>
            </a:r>
          </a:p>
          <a:p>
            <a:pPr marL="742950" lvl="1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/>
              <a:t>Jet</a:t>
            </a:r>
            <a:endParaRPr lang="en-US" dirty="0"/>
          </a:p>
        </p:txBody>
      </p:sp>
      <p:pic>
        <p:nvPicPr>
          <p:cNvPr id="10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3C4FEE07-EEDF-4713-93D0-C09280F3E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778" y="193660"/>
            <a:ext cx="6479822" cy="647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6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767AE-BE10-4B9E-AE3B-82CE5D2DA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968" y="466065"/>
            <a:ext cx="6507154" cy="434224"/>
          </a:xfrm>
        </p:spPr>
        <p:txBody>
          <a:bodyPr>
            <a:normAutofit/>
          </a:bodyPr>
          <a:lstStyle/>
          <a:p>
            <a:r>
              <a:rPr lang="en-US" sz="2000"/>
              <a:t>Current Study: Spectral Energy Density Plot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45C9890-813A-4083-802B-96445FCFCA0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5400000">
            <a:off x="4050090" y="-264201"/>
            <a:ext cx="5626619" cy="8123843"/>
          </a:xfrm>
        </p:spPr>
      </p:pic>
    </p:spTree>
    <p:extLst>
      <p:ext uri="{BB962C8B-B14F-4D97-AF65-F5344CB8AC3E}">
        <p14:creationId xmlns:p14="http://schemas.microsoft.com/office/powerpoint/2010/main" val="3698496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4CA71-6F10-4BFB-88ED-FF59B41D8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1717" y="624110"/>
            <a:ext cx="3634139" cy="128089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cap="all"/>
              <a:t>Current study- UV</a:t>
            </a:r>
            <a:endParaRPr lang="en-US" sz="36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6AE63E-9615-49D6-9415-EC9B63312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68004" y="2133600"/>
            <a:ext cx="3637852" cy="3777622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buFont typeface="Wingdings 3" charset="2"/>
              <a:buChar char=""/>
            </a:pPr>
            <a:r>
              <a:rPr lang="en-US"/>
              <a:t>Relatively variable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/>
              <a:t>Gradual decline</a:t>
            </a:r>
          </a:p>
          <a:p>
            <a:pPr marL="285750" indent="-285750">
              <a:buFont typeface="Wingdings 3" charset="2"/>
              <a:buChar char=""/>
            </a:pPr>
            <a:r>
              <a:rPr lang="en-US"/>
              <a:t>14-15mag source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FB2175BC-ECC7-494C-AA1E-DE1064F46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822" y="193660"/>
            <a:ext cx="6479822" cy="647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2161A-C403-466F-9B4D-A2892A511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2" y="493889"/>
            <a:ext cx="3549121" cy="1371600"/>
          </a:xfrm>
        </p:spPr>
        <p:txBody>
          <a:bodyPr/>
          <a:lstStyle/>
          <a:p>
            <a:r>
              <a:rPr lang="en-US" cap="all" dirty="0">
                <a:ea typeface="+mj-lt"/>
                <a:cs typeface="+mj-lt"/>
              </a:rPr>
              <a:t>Current Study- Optical</a:t>
            </a:r>
            <a:endParaRPr lang="en-US" dirty="0"/>
          </a:p>
        </p:txBody>
      </p:sp>
      <p:pic>
        <p:nvPicPr>
          <p:cNvPr id="5" name="Picture 5" descr="A close up of a logo&#10;&#10;Description generated with high confidence">
            <a:extLst>
              <a:ext uri="{FF2B5EF4-FFF2-40B4-BE49-F238E27FC236}">
                <a16:creationId xmlns:a16="http://schemas.microsoft.com/office/drawing/2014/main" id="{DB13E37A-30E7-4758-8E0A-DE6D6A0D2F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3766" y="55527"/>
            <a:ext cx="5785556" cy="399841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0C58D6-839B-4485-AA70-397B65B4F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84312" y="2102556"/>
            <a:ext cx="3549121" cy="1828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>
                <a:ea typeface="+mn-lt"/>
                <a:cs typeface="+mn-lt"/>
              </a:rPr>
              <a:t>Observations from 2004 (MDM) and 2016 (SALT)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>
                <a:ea typeface="+mn-lt"/>
                <a:cs typeface="+mn-lt"/>
              </a:rPr>
              <a:t>Seyfert 1.5</a:t>
            </a:r>
          </a:p>
          <a:p>
            <a:pPr marL="285750" indent="-285750" algn="l">
              <a:spcBef>
                <a:spcPts val="0"/>
              </a:spcBef>
              <a:spcAft>
                <a:spcPts val="1000"/>
              </a:spcAft>
              <a:buChar char="•"/>
            </a:pPr>
            <a:r>
              <a:rPr lang="en-US">
                <a:ea typeface="+mn-lt"/>
                <a:cs typeface="+mn-lt"/>
              </a:rPr>
              <a:t>Goal: use this data to determine black hole mass and analyze BLR</a:t>
            </a:r>
            <a:endParaRPr lang="en-US"/>
          </a:p>
        </p:txBody>
      </p:sp>
      <p:pic>
        <p:nvPicPr>
          <p:cNvPr id="3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EEEECC31-E843-45EF-A979-089565137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9022" y="4099224"/>
            <a:ext cx="2918177" cy="2271996"/>
          </a:xfrm>
          <a:prstGeom prst="rect">
            <a:avLst/>
          </a:prstGeom>
        </p:spPr>
      </p:pic>
      <p:pic>
        <p:nvPicPr>
          <p:cNvPr id="6" name="Picture 6" descr="Chart&#10;&#10;Description automatically generated">
            <a:extLst>
              <a:ext uri="{FF2B5EF4-FFF2-40B4-BE49-F238E27FC236}">
                <a16:creationId xmlns:a16="http://schemas.microsoft.com/office/drawing/2014/main" id="{B157CFA3-CBA3-43E4-8661-5AE6ADA45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156" y="4101215"/>
            <a:ext cx="2963333" cy="2279304"/>
          </a:xfrm>
          <a:prstGeom prst="rect">
            <a:avLst/>
          </a:prstGeom>
        </p:spPr>
      </p:pic>
      <p:pic>
        <p:nvPicPr>
          <p:cNvPr id="7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330F85B0-F735-4DDD-A0A4-18021D19FC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1422" y="4102466"/>
            <a:ext cx="3025422" cy="2276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0E44B9-4350-4613-A627-093FDE1F88FF}"/>
              </a:ext>
            </a:extLst>
          </p:cNvPr>
          <p:cNvSpPr txBox="1"/>
          <p:nvPr/>
        </p:nvSpPr>
        <p:spPr>
          <a:xfrm>
            <a:off x="3002844" y="6378223"/>
            <a:ext cx="7473243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ea typeface="+mn-lt"/>
                <a:cs typeface="+mn-lt"/>
              </a:rPr>
              <a:t>Grupe, D., Pradhan, A., &amp; Frank, S. (2005, April 01). Studying the Variation of the Fine Structure Constant Using Emission Line Multiplets. Retrieved October 27, 2020, from </a:t>
            </a:r>
            <a:r>
              <a:rPr lang="en-US" sz="1000" dirty="0">
                <a:ea typeface="+mn-lt"/>
                <a:cs typeface="+mn-lt"/>
                <a:hlinkClick r:id="rId6"/>
              </a:rPr>
              <a:t>https://arxiv.org/abs/astro-ph/0504027</a:t>
            </a:r>
            <a:endParaRPr lang="en-US" sz="100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016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297</Words>
  <Application>Microsoft Macintosh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Corbel</vt:lpstr>
      <vt:lpstr>Wingdings 3</vt:lpstr>
      <vt:lpstr>Parallax</vt:lpstr>
      <vt:lpstr>A Study of the Quasar  PKS 2135-147</vt:lpstr>
      <vt:lpstr>AGN</vt:lpstr>
      <vt:lpstr>Quasars</vt:lpstr>
      <vt:lpstr>SWIFT</vt:lpstr>
      <vt:lpstr>PKS2135-147</vt:lpstr>
      <vt:lpstr>Current Study- X-Ray</vt:lpstr>
      <vt:lpstr>Current Study: Spectral Energy Density Plot</vt:lpstr>
      <vt:lpstr>Current study- UV</vt:lpstr>
      <vt:lpstr>Current Study- Optical</vt:lpstr>
      <vt:lpstr>Future Goals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Parker Elizabeth Poulos</cp:lastModifiedBy>
  <cp:revision>244</cp:revision>
  <dcterms:created xsi:type="dcterms:W3CDTF">2020-03-02T20:06:24Z</dcterms:created>
  <dcterms:modified xsi:type="dcterms:W3CDTF">2021-04-20T16:14:56Z</dcterms:modified>
</cp:coreProperties>
</file>