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5"/>
  </p:notesMasterIdLst>
  <p:sldIdLst>
    <p:sldId id="28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ganne Miller" initials="RM" lastIdx="1" clrIdx="0">
    <p:extLst>
      <p:ext uri="{19B8F6BF-5375-455C-9EA6-DF929625EA0E}">
        <p15:presenceInfo xmlns:p15="http://schemas.microsoft.com/office/powerpoint/2012/main" userId="8170df41e72562b1" providerId="Windows Live"/>
      </p:ext>
    </p:extLst>
  </p:cmAuthor>
  <p:cmAuthor id="2" name="Gregory M. Corso" initials="GMC" lastIdx="4" clrIdx="1">
    <p:extLst>
      <p:ext uri="{19B8F6BF-5375-455C-9EA6-DF929625EA0E}">
        <p15:presenceInfo xmlns:p15="http://schemas.microsoft.com/office/powerpoint/2012/main" userId="S::m1065220@moreheadstate.edu::50211dd5-0b74-48e7-afee-3f3389c1ae4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B50"/>
    <a:srgbClr val="FFFFA3"/>
    <a:srgbClr val="FFFF66"/>
    <a:srgbClr val="00153E"/>
    <a:srgbClr val="FFFFCC"/>
    <a:srgbClr val="002B82"/>
    <a:srgbClr val="003BAE"/>
    <a:srgbClr val="63A537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47EACA-E961-4229-A641-65EB5664D800}" v="23" dt="2021-04-04T07:45:29.9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3" autoAdjust="0"/>
    <p:restoredTop sz="91947" autoAdjust="0"/>
  </p:normalViewPr>
  <p:slideViewPr>
    <p:cSldViewPr snapToGrid="0">
      <p:cViewPr varScale="1">
        <p:scale>
          <a:sx n="42" d="100"/>
          <a:sy n="42" d="100"/>
        </p:scale>
        <p:origin x="72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412179845391823"/>
          <c:y val="1.5046951138026531E-2"/>
          <c:w val="0.86352895139782004"/>
          <c:h val="0.86994526449027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 That Saw Red Dot</c:v>
                </c:pt>
              </c:strCache>
            </c:strRef>
          </c:tx>
          <c:spPr>
            <a:solidFill>
              <a:srgbClr val="00133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Slides Alone</c:v>
                </c:pt>
                <c:pt idx="1">
                  <c:v>Slides with Audio</c:v>
                </c:pt>
                <c:pt idx="2">
                  <c:v>Slides with Video and Audio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0.33333333333333331</c:v>
                </c:pt>
                <c:pt idx="1">
                  <c:v>0.55555555555555558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A-40EA-831D-F4C585253B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18866936"/>
        <c:axId val="618867576"/>
      </c:barChart>
      <c:catAx>
        <c:axId val="6188669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/>
                  <a:t>Presentation Format</a:t>
                </a:r>
              </a:p>
            </c:rich>
          </c:tx>
          <c:layout>
            <c:manualLayout>
              <c:xMode val="edge"/>
              <c:yMode val="edge"/>
              <c:x val="0.4546352616774032"/>
              <c:y val="0.945528066527682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8867576"/>
        <c:crosses val="autoZero"/>
        <c:auto val="1"/>
        <c:lblAlgn val="ctr"/>
        <c:lblOffset val="100"/>
        <c:noMultiLvlLbl val="0"/>
      </c:catAx>
      <c:valAx>
        <c:axId val="61886757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/>
                  <a:t>Percent that Saw Red Dot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8866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02559055118109"/>
          <c:y val="0.29886070731851921"/>
          <c:w val="0.81341885389326329"/>
          <c:h val="0.48755897295551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Average Pre-Exam Score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Sheet1!$A$7:$A$9</c:f>
              <c:strCache>
                <c:ptCount val="3"/>
                <c:pt idx="0">
                  <c:v>Slides Alone</c:v>
                </c:pt>
                <c:pt idx="1">
                  <c:v>Slides with Audio</c:v>
                </c:pt>
                <c:pt idx="2">
                  <c:v>Slides with Video and Audio</c:v>
                </c:pt>
              </c:strCache>
            </c:strRef>
          </c:cat>
          <c:val>
            <c:numRef>
              <c:f>Sheet1!$B$7:$B$9</c:f>
              <c:numCache>
                <c:formatCode>0%</c:formatCode>
                <c:ptCount val="3"/>
                <c:pt idx="0">
                  <c:v>0.42222222222222222</c:v>
                </c:pt>
                <c:pt idx="1">
                  <c:v>0.34444444444444444</c:v>
                </c:pt>
                <c:pt idx="2">
                  <c:v>0.41666666666666663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D1-4252-A729-AD5C128DFE8A}"/>
            </c:ext>
          </c:extLst>
        </c:ser>
        <c:ser>
          <c:idx val="1"/>
          <c:order val="1"/>
          <c:tx>
            <c:strRef>
              <c:f>Sheet1!$C$6</c:f>
              <c:strCache>
                <c:ptCount val="1"/>
                <c:pt idx="0">
                  <c:v>Average Post-Exam Score</c:v>
                </c:pt>
              </c:strCache>
            </c:strRef>
          </c:tx>
          <c:spPr>
            <a:solidFill>
              <a:srgbClr val="00133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Sheet1!$A$7:$A$9</c:f>
              <c:strCache>
                <c:ptCount val="3"/>
                <c:pt idx="0">
                  <c:v>Slides Alone</c:v>
                </c:pt>
                <c:pt idx="1">
                  <c:v>Slides with Audio</c:v>
                </c:pt>
                <c:pt idx="2">
                  <c:v>Slides with Video and Audio</c:v>
                </c:pt>
              </c:strCache>
            </c:strRef>
          </c:cat>
          <c:val>
            <c:numRef>
              <c:f>Sheet1!$C$7:$C$9</c:f>
              <c:numCache>
                <c:formatCode>0%</c:formatCode>
                <c:ptCount val="3"/>
                <c:pt idx="0">
                  <c:v>0.91111111111111109</c:v>
                </c:pt>
                <c:pt idx="1">
                  <c:v>0.93333333333333324</c:v>
                </c:pt>
                <c:pt idx="2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D1-4252-A729-AD5C128DFE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55245648"/>
        <c:axId val="655246928"/>
      </c:barChart>
      <c:catAx>
        <c:axId val="655245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Presentation</a:t>
                </a:r>
                <a:r>
                  <a:rPr lang="en-US" baseline="0"/>
                  <a:t> Format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0.43520034995625545"/>
              <c:y val="0.890134693727749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5246928"/>
        <c:crosses val="autoZero"/>
        <c:auto val="1"/>
        <c:lblAlgn val="ctr"/>
        <c:lblOffset val="100"/>
        <c:noMultiLvlLbl val="0"/>
      </c:catAx>
      <c:valAx>
        <c:axId val="655246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/>
                  <a:t>Percent Correct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5245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5630369639319579"/>
          <c:y val="0.17405854273202553"/>
          <c:w val="0.301838801399825"/>
          <c:h val="9.82556347696023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0C6BD-AE7F-4268-89FB-A88CA5783556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454A6-4A7C-4142-9620-DDA0F67FF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5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After first</a:t>
            </a:r>
            <a:r>
              <a:rPr lang="en-US" baseline="0" dirty="0"/>
              <a:t> bullet point, say “based on previous research”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1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Variance</a:t>
            </a:r>
            <a:r>
              <a:rPr lang="en-US" baseline="0" dirty="0"/>
              <a:t> = .922^2 = ~81%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GRAPH</a:t>
            </a:r>
          </a:p>
          <a:p>
            <a:r>
              <a:rPr lang="en-US" dirty="0"/>
              <a:t>LSD = most liberal 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089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6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…….</a:t>
            </a:r>
            <a:r>
              <a:rPr lang="en-US" dirty="0">
                <a:sym typeface="Wingdings" panose="05000000000000000000" pitchFamily="2" charset="2"/>
              </a:rPr>
              <a:t> However, there are a</a:t>
            </a:r>
            <a:r>
              <a:rPr lang="en-US" baseline="0" dirty="0">
                <a:sym typeface="Wingdings" panose="05000000000000000000" pitchFamily="2" charset="2"/>
              </a:rPr>
              <a:t> few limitations to our study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20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454A6-4A7C-4142-9620-DDA0F67FF5D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2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603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9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03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6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03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8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597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4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69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30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4486B2-AE05-4AE4-BF28-03341799BCB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DC8AA9D1-10EF-42A6-94E3-230EF571A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84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9752950-4948-4E0F-93A4-50D7CAC7686E}"/>
              </a:ext>
            </a:extLst>
          </p:cNvPr>
          <p:cNvSpPr/>
          <p:nvPr/>
        </p:nvSpPr>
        <p:spPr>
          <a:xfrm>
            <a:off x="1249680" y="822960"/>
            <a:ext cx="9692640" cy="434755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A2663D-2A74-41F1-B99B-A9C45B49E4B0}"/>
              </a:ext>
            </a:extLst>
          </p:cNvPr>
          <p:cNvSpPr/>
          <p:nvPr/>
        </p:nvSpPr>
        <p:spPr>
          <a:xfrm>
            <a:off x="1074420" y="662940"/>
            <a:ext cx="10081260" cy="4709160"/>
          </a:xfrm>
          <a:prstGeom prst="rect">
            <a:avLst/>
          </a:prstGeom>
          <a:noFill/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251D57-8E1A-4EBB-A075-A987527153A1}"/>
              </a:ext>
            </a:extLst>
          </p:cNvPr>
          <p:cNvSpPr txBox="1"/>
          <p:nvPr/>
        </p:nvSpPr>
        <p:spPr>
          <a:xfrm>
            <a:off x="2868930" y="1485900"/>
            <a:ext cx="649224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89438"/>
            <a:r>
              <a:rPr lang="en-US" sz="4000" cap="all" spc="200" dirty="0">
                <a:solidFill>
                  <a:srgbClr val="001B50"/>
                </a:solidFill>
                <a:latin typeface="+mj-lt"/>
                <a:ea typeface="+mj-ea"/>
                <a:cs typeface="+mj-cs"/>
              </a:rPr>
              <a:t>Asynchronous Delivery Format:</a:t>
            </a:r>
          </a:p>
          <a:p>
            <a:pPr algn="ctr" defTabSz="4389438"/>
            <a:r>
              <a:rPr lang="en-US" sz="4000" cap="all" spc="200" dirty="0">
                <a:solidFill>
                  <a:srgbClr val="001B50"/>
                </a:solidFill>
                <a:latin typeface="+mj-lt"/>
                <a:ea typeface="+mj-ea"/>
                <a:cs typeface="+mj-cs"/>
              </a:rPr>
              <a:t>Differential Effects on Performance and Engagement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3054B5-8B3C-4145-8CFE-8821E83C2959}"/>
              </a:ext>
            </a:extLst>
          </p:cNvPr>
          <p:cNvSpPr txBox="1"/>
          <p:nvPr/>
        </p:nvSpPr>
        <p:spPr>
          <a:xfrm>
            <a:off x="1181100" y="5434875"/>
            <a:ext cx="9867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A3"/>
                </a:solidFill>
              </a:rPr>
              <a:t>Morehead State University, College of Science, Department of Psychology</a:t>
            </a:r>
          </a:p>
          <a:p>
            <a:pPr algn="ctr"/>
            <a:r>
              <a:rPr lang="en-US" sz="2400" dirty="0">
                <a:solidFill>
                  <a:srgbClr val="FFFFA3"/>
                </a:solidFill>
              </a:rPr>
              <a:t>Reganne Miller, Jessica Hamm, Leah Hayes, Makayla Reynolds, RaeAnna Whitaker, and Dr. Gregory M. Corso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5B3646C-8E34-47EC-8E09-22CEE8837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97" y="175818"/>
            <a:ext cx="2214165" cy="223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4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F41447-AAFE-4D2A-9BC9-B962062D2685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779512" cy="350946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Performance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Measured by percent correct on a 20-question pre-exam and 20-question post-exam</a:t>
            </a:r>
          </a:p>
          <a:p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Engagement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Participant responses on a 7-question survey</a:t>
            </a:r>
          </a:p>
          <a:p>
            <a:pPr marL="228600" lvl="1" indent="0">
              <a:buNone/>
            </a:pPr>
            <a:endParaRPr lang="en-US" sz="2400" dirty="0">
              <a:solidFill>
                <a:srgbClr val="001B50"/>
              </a:solidFill>
            </a:endParaRPr>
          </a:p>
          <a:p>
            <a:endParaRPr lang="en-US" sz="2400" dirty="0">
              <a:solidFill>
                <a:srgbClr val="001B5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Dependent Variables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2AF5BC-2028-45A7-A941-EA2B8E227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18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86CB5D-44A6-459D-86E2-275B4DE83CA8}"/>
              </a:ext>
            </a:extLst>
          </p:cNvPr>
          <p:cNvSpPr/>
          <p:nvPr/>
        </p:nvSpPr>
        <p:spPr>
          <a:xfrm>
            <a:off x="1265619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3075306" cy="350946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01B50"/>
                </a:solidFill>
              </a:rPr>
              <a:t>Questions 1-5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Subjective measures of engagement rated on a 1-5 scale</a:t>
            </a:r>
          </a:p>
          <a:p>
            <a:pPr marL="228600" lvl="1" indent="0">
              <a:buNone/>
            </a:pPr>
            <a:endParaRPr lang="en-US" sz="2200" dirty="0">
              <a:solidFill>
                <a:srgbClr val="001B50"/>
              </a:solidFill>
            </a:endParaRP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2D7DD3-E202-48BF-8EBB-B218811780F6}"/>
              </a:ext>
            </a:extLst>
          </p:cNvPr>
          <p:cNvSpPr/>
          <p:nvPr/>
        </p:nvSpPr>
        <p:spPr>
          <a:xfrm>
            <a:off x="4778439" y="1248156"/>
            <a:ext cx="6160770" cy="4361688"/>
          </a:xfrm>
          <a:prstGeom prst="rect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3B41C5-A032-4FB9-B8B2-A84D188ACBDA}"/>
              </a:ext>
            </a:extLst>
          </p:cNvPr>
          <p:cNvSpPr txBox="1"/>
          <p:nvPr/>
        </p:nvSpPr>
        <p:spPr>
          <a:xfrm>
            <a:off x="4076700" y="1752612"/>
            <a:ext cx="686562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28750" lvl="2" indent="-514350" algn="l" defTabSz="612775" eaLnBrk="0" hangingPunct="0">
              <a:buFont typeface="+mj-lt"/>
              <a:buAutoNum type="arabicPeriod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 general, how much do you pay attention in your classes?</a:t>
            </a:r>
          </a:p>
          <a:p>
            <a:pPr marL="1885950" lvl="3" indent="-514350" algn="l" defTabSz="612775" eaLnBrk="0" hangingPunct="0">
              <a:buFont typeface="Arial" panose="020B0604020202020204" pitchFamily="34" charset="0"/>
              <a:buChar char="•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= Not at all, 5 = Complete attention</a:t>
            </a:r>
          </a:p>
          <a:p>
            <a:pPr marL="1428750" lvl="2" indent="-514350" algn="l" defTabSz="612775" eaLnBrk="0" hangingPunct="0">
              <a:buFont typeface="+mj-lt"/>
              <a:buAutoNum type="arabicPeriod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How often do you catch yourself daydreaming during your classes?</a:t>
            </a:r>
          </a:p>
          <a:p>
            <a:pPr marL="1885950" lvl="3" indent="-514350" algn="l" defTabSz="612775" eaLnBrk="0" hangingPunct="0">
              <a:buFont typeface="Arial" panose="020B0604020202020204" pitchFamily="34" charset="0"/>
              <a:buChar char="•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= Never, 5 = Constantly</a:t>
            </a:r>
          </a:p>
          <a:p>
            <a:pPr marL="1428750" lvl="2" indent="-514350" algn="l" defTabSz="612775" eaLnBrk="0" hangingPunct="0">
              <a:buFont typeface="+mj-lt"/>
              <a:buAutoNum type="arabicPeriod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Would you say that you are a good listener?</a:t>
            </a:r>
          </a:p>
          <a:p>
            <a:pPr marL="1885950" lvl="3" indent="-514350" algn="l" defTabSz="612775" eaLnBrk="0" hangingPunct="0">
              <a:buFont typeface="Arial" panose="020B0604020202020204" pitchFamily="34" charset="0"/>
              <a:buChar char="•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= Not at all, 5 = Definitely</a:t>
            </a:r>
          </a:p>
          <a:p>
            <a:pPr marL="1428750" lvl="2" indent="-514350" algn="l" defTabSz="612775" eaLnBrk="0" hangingPunct="0">
              <a:buFont typeface="+mj-lt"/>
              <a:buAutoNum type="arabicPeriod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How engaged did you feel during the lesson portion of this study?</a:t>
            </a:r>
          </a:p>
          <a:p>
            <a:pPr marL="1885950" lvl="3" indent="-514350" algn="l" defTabSz="612775" eaLnBrk="0" hangingPunct="0">
              <a:buFont typeface="Arial" panose="020B0604020202020204" pitchFamily="34" charset="0"/>
              <a:buChar char="•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= Not at all, 5 = Extremely</a:t>
            </a:r>
          </a:p>
          <a:p>
            <a:pPr marL="1428750" lvl="2" indent="-514350" algn="l" defTabSz="612775" eaLnBrk="0" hangingPunct="0">
              <a:buFont typeface="+mj-lt"/>
              <a:buAutoNum type="arabicPeriod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How interested were you in the topic of the lesson of this study?</a:t>
            </a:r>
          </a:p>
          <a:p>
            <a:pPr marL="1885950" lvl="3" indent="-514350" algn="l" defTabSz="612775" eaLnBrk="0" hangingPunct="0">
              <a:buFont typeface="Arial" panose="020B0604020202020204" pitchFamily="34" charset="0"/>
              <a:buChar char="•"/>
            </a:pPr>
            <a:r>
              <a:rPr lang="en-US" sz="175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= Not at all, 5 = Extremely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Engagement Survey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62E2FB-C32B-44D7-A14A-F0EA15252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36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B61216-084F-436A-A8AD-BB2F5E6A9CAD}"/>
              </a:ext>
            </a:extLst>
          </p:cNvPr>
          <p:cNvSpPr/>
          <p:nvPr/>
        </p:nvSpPr>
        <p:spPr>
          <a:xfrm>
            <a:off x="1265619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Engagement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695056" cy="350946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001B50"/>
                </a:solidFill>
              </a:rPr>
              <a:t>Questions 6 and 7</a:t>
            </a:r>
          </a:p>
          <a:p>
            <a:pPr lvl="1"/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Asked participants whether they saw a briefly presented red dot, and, if they did, whether they saw it in the first or second half of the presentation</a:t>
            </a:r>
            <a:endParaRPr lang="en-US" sz="2400" dirty="0">
              <a:solidFill>
                <a:srgbClr val="001B50"/>
              </a:solidFill>
            </a:endParaRPr>
          </a:p>
          <a:p>
            <a:endParaRPr lang="en-US" sz="2400" dirty="0">
              <a:solidFill>
                <a:srgbClr val="001B5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C3CC4C-23C4-4D86-8D3F-F7D7C4C7E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18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5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0EBD30F5-FD06-4447-9BB4-B4BA438586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3" t="9425" r="7343" b="5256"/>
          <a:stretch/>
        </p:blipFill>
        <p:spPr>
          <a:xfrm>
            <a:off x="895350" y="504825"/>
            <a:ext cx="10401300" cy="5848350"/>
          </a:xfrm>
          <a:prstGeom prst="rect">
            <a:avLst/>
          </a:prstGeom>
          <a:ln>
            <a:solidFill>
              <a:srgbClr val="00153E"/>
            </a:solidFill>
          </a:ln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E7AB2F05-3E35-4AE5-8FC0-32453CB85E64}"/>
              </a:ext>
            </a:extLst>
          </p:cNvPr>
          <p:cNvSpPr/>
          <p:nvPr/>
        </p:nvSpPr>
        <p:spPr>
          <a:xfrm>
            <a:off x="133350" y="2286000"/>
            <a:ext cx="952500" cy="476250"/>
          </a:xfrm>
          <a:prstGeom prst="rightArrow">
            <a:avLst>
              <a:gd name="adj1" fmla="val 42000"/>
              <a:gd name="adj2" fmla="val 66000"/>
            </a:avLst>
          </a:prstGeom>
          <a:solidFill>
            <a:srgbClr val="FFFF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F4988-DEDB-42C7-8FB8-645B66DFCC3C}"/>
              </a:ext>
            </a:extLst>
          </p:cNvPr>
          <p:cNvSpPr txBox="1"/>
          <p:nvPr/>
        </p:nvSpPr>
        <p:spPr>
          <a:xfrm>
            <a:off x="1028700" y="6353175"/>
            <a:ext cx="7219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A3"/>
                </a:solidFill>
              </a:rPr>
              <a:t>Figure 1. The red dot presented briefly during the 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32DCAD-505A-402E-BE57-2AD1C655A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2485" y="5080890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13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81" y="2708804"/>
            <a:ext cx="3698803" cy="1440394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Results and Conclusions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3E20D-B995-4795-AF93-39A1205953EC}"/>
              </a:ext>
            </a:extLst>
          </p:cNvPr>
          <p:cNvSpPr/>
          <p:nvPr/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3523" y="1872140"/>
            <a:ext cx="5408696" cy="4554116"/>
          </a:xfrm>
        </p:spPr>
        <p:txBody>
          <a:bodyPr anchor="ctr">
            <a:normAutofit/>
          </a:bodyPr>
          <a:lstStyle/>
          <a:p>
            <a:r>
              <a:rPr lang="en-US" sz="2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Positive correlation between responses on </a:t>
            </a:r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objective measures of engagement (indicated by whether participant saw red dot and when it occurred).</a:t>
            </a:r>
          </a:p>
          <a:p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r(27) = .922, p. &lt; .01 </a:t>
            </a:r>
          </a:p>
          <a:p>
            <a:pPr lvl="1"/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Reliable measures of objective engagement</a:t>
            </a: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dirty="0">
              <a:solidFill>
                <a:srgbClr val="001B50"/>
              </a:solidFill>
            </a:endParaRPr>
          </a:p>
          <a:p>
            <a:endParaRPr lang="en-US" dirty="0">
              <a:solidFill>
                <a:srgbClr val="001B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FD902C-0D0F-4E1B-84D0-E22F2DF87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4" y="1349304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2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660E788-AFA9-4A1B-9991-6AA74632A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46340-87FD-4D65-8DEA-6E90043449AD}"/>
              </a:ext>
            </a:extLst>
          </p:cNvPr>
          <p:cNvSpPr/>
          <p:nvPr/>
        </p:nvSpPr>
        <p:spPr>
          <a:xfrm>
            <a:off x="0" y="0"/>
            <a:ext cx="4654295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643465"/>
            <a:ext cx="4218939" cy="1728044"/>
          </a:xfrm>
          <a:noFill/>
          <a:ln>
            <a:solidFill>
              <a:srgbClr val="001B50"/>
            </a:solidFill>
          </a:ln>
        </p:spPr>
        <p:txBody>
          <a:bodyPr wrap="square">
            <a:normAutofit/>
          </a:bodyPr>
          <a:lstStyle/>
          <a:p>
            <a:r>
              <a:rPr lang="en-US" dirty="0">
                <a:solidFill>
                  <a:srgbClr val="001B50"/>
                </a:solidFill>
              </a:rPr>
              <a:t>Results and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50" y="2504777"/>
            <a:ext cx="4218939" cy="435322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Clr>
                <a:srgbClr val="001B50"/>
              </a:buClr>
            </a:pPr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Significant difference in responses for the objective engagement measures among presentation formats</a:t>
            </a:r>
          </a:p>
          <a:p>
            <a:pPr lvl="1">
              <a:lnSpc>
                <a:spcPct val="90000"/>
              </a:lnSpc>
              <a:buClr>
                <a:srgbClr val="001B50"/>
              </a:buClr>
            </a:pPr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F(2,24) = 4.0, p. &lt; .05</a:t>
            </a:r>
          </a:p>
          <a:p>
            <a:pPr lvl="1">
              <a:lnSpc>
                <a:spcPct val="90000"/>
              </a:lnSpc>
              <a:buClr>
                <a:srgbClr val="001B50"/>
              </a:buClr>
            </a:pPr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Participants in the slides with video and audio presentation format were less likely to see the red dot than those in the slides with audio presentation format</a:t>
            </a:r>
          </a:p>
          <a:p>
            <a:pPr lvl="1">
              <a:lnSpc>
                <a:spcPct val="90000"/>
              </a:lnSpc>
              <a:buClr>
                <a:srgbClr val="001B50"/>
              </a:buClr>
            </a:pPr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Presentation using slides with video and audio was less engaging than the presentation using slides with audio</a:t>
            </a:r>
          </a:p>
          <a:p>
            <a:pPr>
              <a:lnSpc>
                <a:spcPct val="90000"/>
              </a:lnSpc>
            </a:pPr>
            <a:endParaRPr lang="en-US" sz="15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15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endParaRPr lang="en-US" sz="15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lnSpc>
                <a:spcPct val="90000"/>
              </a:lnSpc>
              <a:buNone/>
            </a:pPr>
            <a:endParaRPr lang="en-US" sz="1500" dirty="0">
              <a:solidFill>
                <a:srgbClr val="001B50"/>
              </a:solidFill>
            </a:endParaRPr>
          </a:p>
          <a:p>
            <a:pPr>
              <a:lnSpc>
                <a:spcPct val="90000"/>
              </a:lnSpc>
            </a:pPr>
            <a:endParaRPr lang="en-US" sz="1500" dirty="0">
              <a:solidFill>
                <a:srgbClr val="001B5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871D9F-FD55-4299-8D9E-49AEE0C4C804}"/>
              </a:ext>
            </a:extLst>
          </p:cNvPr>
          <p:cNvSpPr/>
          <p:nvPr/>
        </p:nvSpPr>
        <p:spPr>
          <a:xfrm>
            <a:off x="4654295" y="0"/>
            <a:ext cx="7537704" cy="6858002"/>
          </a:xfrm>
          <a:prstGeom prst="rect">
            <a:avLst/>
          </a:prstGeom>
          <a:solidFill>
            <a:srgbClr val="001B50"/>
          </a:solidFill>
          <a:ln>
            <a:solidFill>
              <a:srgbClr val="001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20C04E-A638-407C-AD76-7C714307C1B1}"/>
              </a:ext>
            </a:extLst>
          </p:cNvPr>
          <p:cNvSpPr txBox="1"/>
          <p:nvPr/>
        </p:nvSpPr>
        <p:spPr>
          <a:xfrm>
            <a:off x="5297763" y="6053666"/>
            <a:ext cx="6250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A3"/>
                </a:solidFill>
              </a:rPr>
              <a:t>Figure 2. Percent of participants in each presentation format that saw the red dot (as indicated by responses to engagement survey question 6)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9EAD2056-1647-4F1B-9907-BA93632A11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956606"/>
              </p:ext>
            </p:extLst>
          </p:nvPr>
        </p:nvGraphicFramePr>
        <p:xfrm>
          <a:off x="5297764" y="643465"/>
          <a:ext cx="6250769" cy="541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526EA2B0-9D87-4116-881D-5B4E03766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5171" y="0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32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81" y="2708804"/>
            <a:ext cx="3698803" cy="1440394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Discussion: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Cognitive Load Theory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222961-2376-4183-B2F7-6737FC4AD804}"/>
              </a:ext>
            </a:extLst>
          </p:cNvPr>
          <p:cNvSpPr/>
          <p:nvPr/>
        </p:nvSpPr>
        <p:spPr>
          <a:xfrm>
            <a:off x="5315060" y="-2"/>
            <a:ext cx="6876939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3523" y="1910240"/>
            <a:ext cx="5408696" cy="5354216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Cognitive load theory (CLT) predicts that engagement would be impaired with a video and audio presentation format.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Higher level of required cognitive resources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Found in the current study</a:t>
            </a:r>
          </a:p>
          <a:p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CLT would also predict that the slides alone presentation format would have the highest engagement levels caused by the low level of required cognitive resources.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Not found in current study</a:t>
            </a:r>
          </a:p>
          <a:p>
            <a:pPr lvl="2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Contradicts conclusion based on CLT</a:t>
            </a:r>
          </a:p>
          <a:p>
            <a:pPr lvl="1"/>
            <a:endParaRPr lang="en-US" sz="20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dirty="0">
              <a:solidFill>
                <a:srgbClr val="001B50"/>
              </a:solidFill>
            </a:endParaRPr>
          </a:p>
          <a:p>
            <a:endParaRPr lang="en-US" dirty="0">
              <a:solidFill>
                <a:srgbClr val="001B5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C6EAE3-0978-4B2A-A307-6B7A3B8A1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4" y="1349304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3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81" y="2708804"/>
            <a:ext cx="3698803" cy="1440394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Results and Conclusions (Cont.)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8394DF-F974-45C6-B215-DC408C08AC7C}"/>
              </a:ext>
            </a:extLst>
          </p:cNvPr>
          <p:cNvSpPr/>
          <p:nvPr/>
        </p:nvSpPr>
        <p:spPr>
          <a:xfrm>
            <a:off x="5296011" y="-2"/>
            <a:ext cx="6876939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191" y="1289785"/>
            <a:ext cx="6506677" cy="6569242"/>
          </a:xfrm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Subjective measures of engagement in daily life (questions 1, 2, &amp; 3) were correlated at .05 level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Reliable measures</a:t>
            </a:r>
          </a:p>
          <a:p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No correlation between the subjective measures of engagement (questions 1-5) and the objective measures of engagement (questions 6 &amp; 7).</a:t>
            </a: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dirty="0">
              <a:solidFill>
                <a:srgbClr val="001B50"/>
              </a:solidFill>
            </a:endParaRPr>
          </a:p>
          <a:p>
            <a:endParaRPr lang="en-US" dirty="0">
              <a:solidFill>
                <a:srgbClr val="001B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D2AA34-70E0-47CD-85FA-7C11A81AD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4" y="1349304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08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1660E788-AFA9-4A1B-9991-6AA74632A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230DA4-15C9-4855-B804-34FCD4C0B55D}"/>
              </a:ext>
            </a:extLst>
          </p:cNvPr>
          <p:cNvSpPr/>
          <p:nvPr/>
        </p:nvSpPr>
        <p:spPr>
          <a:xfrm>
            <a:off x="4654296" y="-2"/>
            <a:ext cx="7522045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F6CF01-E507-404A-A6DF-85323B56EFB1}"/>
              </a:ext>
            </a:extLst>
          </p:cNvPr>
          <p:cNvSpPr/>
          <p:nvPr/>
        </p:nvSpPr>
        <p:spPr>
          <a:xfrm>
            <a:off x="0" y="0"/>
            <a:ext cx="4654295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DA5F0F-3834-42F8-A2B7-143852432AA8}"/>
              </a:ext>
            </a:extLst>
          </p:cNvPr>
          <p:cNvSpPr/>
          <p:nvPr/>
        </p:nvSpPr>
        <p:spPr>
          <a:xfrm>
            <a:off x="4654295" y="0"/>
            <a:ext cx="7537704" cy="6858002"/>
          </a:xfrm>
          <a:prstGeom prst="rect">
            <a:avLst/>
          </a:prstGeom>
          <a:solidFill>
            <a:srgbClr val="001B50"/>
          </a:solidFill>
          <a:ln>
            <a:solidFill>
              <a:srgbClr val="001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608" y="643467"/>
            <a:ext cx="3978741" cy="1471513"/>
          </a:xfrm>
          <a:noFill/>
          <a:ln>
            <a:solidFill>
              <a:srgbClr val="001B50"/>
            </a:solidFill>
          </a:ln>
        </p:spPr>
        <p:txBody>
          <a:bodyPr wrap="square">
            <a:normAutofit fontScale="90000"/>
          </a:bodyPr>
          <a:lstStyle/>
          <a:p>
            <a:r>
              <a:rPr lang="en-US" dirty="0">
                <a:solidFill>
                  <a:srgbClr val="001B50"/>
                </a:solidFill>
              </a:rPr>
              <a:t>Results and Conclusions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608" y="2362200"/>
            <a:ext cx="3978740" cy="42862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chemeClr val="bg1"/>
              </a:buClr>
            </a:pPr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Significant difference between pre- and post-exam scores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F(1,24) = 258.5, p. &lt; 01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Presentation was effective</a:t>
            </a:r>
          </a:p>
          <a:p>
            <a:pPr>
              <a:lnSpc>
                <a:spcPct val="90000"/>
              </a:lnSpc>
              <a:buClr>
                <a:schemeClr val="bg1"/>
              </a:buClr>
            </a:pPr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No differences in exam scores among presentation formats and no interaction in exam scores among presentation formats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All participants learned the same amount of information.</a:t>
            </a:r>
          </a:p>
          <a:p>
            <a:pPr lvl="1">
              <a:lnSpc>
                <a:spcPct val="90000"/>
              </a:lnSpc>
              <a:buClr>
                <a:schemeClr val="bg1"/>
              </a:buClr>
            </a:pPr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All three presentation formats were equally effective.</a:t>
            </a:r>
          </a:p>
          <a:p>
            <a:pPr lvl="1">
              <a:lnSpc>
                <a:spcPct val="90000"/>
              </a:lnSpc>
            </a:pPr>
            <a:endParaRPr lang="en-US" sz="17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7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endParaRPr lang="en-US" sz="17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lnSpc>
                <a:spcPct val="90000"/>
              </a:lnSpc>
              <a:buNone/>
            </a:pPr>
            <a:endParaRPr lang="en-US" sz="1700" dirty="0">
              <a:solidFill>
                <a:srgbClr val="001B50"/>
              </a:solidFill>
            </a:endParaRPr>
          </a:p>
          <a:p>
            <a:pPr>
              <a:lnSpc>
                <a:spcPct val="90000"/>
              </a:lnSpc>
            </a:pPr>
            <a:endParaRPr lang="en-US" sz="1700" dirty="0">
              <a:solidFill>
                <a:srgbClr val="001B5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B56684-3227-42EC-8506-1189166DB436}"/>
              </a:ext>
            </a:extLst>
          </p:cNvPr>
          <p:cNvSpPr/>
          <p:nvPr/>
        </p:nvSpPr>
        <p:spPr>
          <a:xfrm>
            <a:off x="4999903" y="5717117"/>
            <a:ext cx="6846488" cy="931333"/>
          </a:xfrm>
          <a:prstGeom prst="rect">
            <a:avLst/>
          </a:prstGeom>
          <a:solidFill>
            <a:srgbClr val="001B50"/>
          </a:solidFill>
          <a:ln>
            <a:solidFill>
              <a:srgbClr val="001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62E70A53-0D45-484C-A978-528B35FD41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493723"/>
              </p:ext>
            </p:extLst>
          </p:nvPr>
        </p:nvGraphicFramePr>
        <p:xfrm>
          <a:off x="5310097" y="137827"/>
          <a:ext cx="6250769" cy="5526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5F0660B-C19C-4E7C-BDAF-29852D25778E}"/>
              </a:ext>
            </a:extLst>
          </p:cNvPr>
          <p:cNvSpPr txBox="1"/>
          <p:nvPr/>
        </p:nvSpPr>
        <p:spPr>
          <a:xfrm>
            <a:off x="5297763" y="5717117"/>
            <a:ext cx="6063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A3"/>
                </a:solidFill>
              </a:rPr>
              <a:t>Figure 3. Average percent correct on the pre-exam vs. post-exam in each presentation format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A65603-AA69-4B15-AFAD-E988B5D78A09}"/>
              </a:ext>
            </a:extLst>
          </p:cNvPr>
          <p:cNvSpPr/>
          <p:nvPr/>
        </p:nvSpPr>
        <p:spPr>
          <a:xfrm>
            <a:off x="4666563" y="137825"/>
            <a:ext cx="7373037" cy="931333"/>
          </a:xfrm>
          <a:prstGeom prst="rect">
            <a:avLst/>
          </a:prstGeom>
          <a:solidFill>
            <a:srgbClr val="001B50"/>
          </a:solidFill>
          <a:ln>
            <a:solidFill>
              <a:srgbClr val="001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C53493-07A5-4897-AA6C-50DC33CD2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82" y="-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07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81" y="2708804"/>
            <a:ext cx="3698803" cy="1440394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Discussion: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Redundancy Effect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45F3B6-3C72-4F33-ACF5-BCA17B5B6386}"/>
              </a:ext>
            </a:extLst>
          </p:cNvPr>
          <p:cNvSpPr/>
          <p:nvPr/>
        </p:nvSpPr>
        <p:spPr>
          <a:xfrm>
            <a:off x="5315061" y="0"/>
            <a:ext cx="6876939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259" y="605897"/>
            <a:ext cx="6306873" cy="6858002"/>
          </a:xfrm>
        </p:spPr>
        <p:txBody>
          <a:bodyPr anchor="ctr">
            <a:normAutofit/>
          </a:bodyPr>
          <a:lstStyle/>
          <a:p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Yue &amp; colleagues (2013) and Craig and colleagues (2002)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Redundancy Effect (RE) predicts:</a:t>
            </a:r>
          </a:p>
          <a:p>
            <a:pPr lvl="2"/>
            <a:r>
              <a:rPr lang="en-US" sz="19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Exam performance in the slides with video and audio and slides with audio presentation formats would be worse than in slides alone presentation format</a:t>
            </a:r>
          </a:p>
          <a:p>
            <a:pPr lvl="3"/>
            <a:r>
              <a:rPr lang="en-US" sz="1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Redundancy in video + audio + on-screen text and audio + on-screen text</a:t>
            </a:r>
          </a:p>
          <a:p>
            <a:pPr lvl="3"/>
            <a:r>
              <a:rPr lang="en-US" sz="1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Not found in current study</a:t>
            </a:r>
          </a:p>
          <a:p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Lue &amp; colleagues (2015)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Found improvements in performance with redundant slides and audio</a:t>
            </a:r>
          </a:p>
          <a:p>
            <a:pPr lvl="2"/>
            <a:r>
              <a:rPr lang="en-US" sz="19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Not found in current study</a:t>
            </a:r>
          </a:p>
          <a:p>
            <a:r>
              <a:rPr lang="en-US" sz="22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Additional research needed on the redundancy effect</a:t>
            </a:r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dirty="0">
              <a:solidFill>
                <a:srgbClr val="001B50"/>
              </a:solidFill>
            </a:endParaRPr>
          </a:p>
          <a:p>
            <a:endParaRPr lang="en-US" dirty="0">
              <a:solidFill>
                <a:srgbClr val="001B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890915-DFBD-4A68-B36A-35826A229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4" y="1349304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768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473D91-A4F3-41D1-8CF9-86CBFB676A42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1B50"/>
                </a:solidFill>
              </a:rPr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062" y="2291262"/>
            <a:ext cx="8779512" cy="28792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</a:rPr>
              <a:t>Online content can be delivered to students in two ways:</a:t>
            </a:r>
          </a:p>
          <a:p>
            <a:pPr lvl="1"/>
            <a:r>
              <a:rPr lang="en-US" sz="2200" u="sng" dirty="0">
                <a:solidFill>
                  <a:srgbClr val="001B50"/>
                </a:solidFill>
              </a:rPr>
              <a:t>Synchronous Delivery:</a:t>
            </a:r>
            <a:r>
              <a:rPr lang="en-US" sz="2200" b="1" dirty="0">
                <a:solidFill>
                  <a:srgbClr val="001B50"/>
                </a:solidFill>
              </a:rPr>
              <a:t> </a:t>
            </a:r>
            <a:r>
              <a:rPr lang="en-US" sz="2200" dirty="0">
                <a:solidFill>
                  <a:srgbClr val="001B50"/>
                </a:solidFill>
              </a:rPr>
              <a:t>Students and instructor participate in the class and interact online in real time.</a:t>
            </a:r>
          </a:p>
          <a:p>
            <a:pPr lvl="1"/>
            <a:r>
              <a:rPr lang="en-US" sz="2200" u="sng" dirty="0">
                <a:solidFill>
                  <a:srgbClr val="001B50"/>
                </a:solidFill>
              </a:rPr>
              <a:t>Asynchronous Delivery: </a:t>
            </a:r>
            <a:r>
              <a:rPr lang="en-US" sz="2200" dirty="0">
                <a:solidFill>
                  <a:srgbClr val="001B50"/>
                </a:solidFill>
              </a:rPr>
              <a:t>Students and instructor participant in the class online, but no real-time interaction occurs.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D8F6C1-7CCE-4F15-9BC3-03B272B8C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27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781" y="2708804"/>
            <a:ext cx="3698803" cy="1440394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Discussion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403EBD-907E-4D59-98D4-A72CD1063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5061" y="-2"/>
            <a:ext cx="6876939" cy="6858002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28AE3E-CE0B-4C40-B6BD-E14AC4AF6B97}"/>
              </a:ext>
            </a:extLst>
          </p:cNvPr>
          <p:cNvSpPr/>
          <p:nvPr/>
        </p:nvSpPr>
        <p:spPr>
          <a:xfrm>
            <a:off x="5315061" y="0"/>
            <a:ext cx="6876939" cy="6858002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3523" y="720197"/>
            <a:ext cx="5408696" cy="685800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Performance was equal for all three presentation formats.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Engagement was highest in slides with audio presentation format.</a:t>
            </a:r>
          </a:p>
          <a:p>
            <a:pPr marL="0" indent="0" algn="ctr">
              <a:buNone/>
            </a:pPr>
            <a:endParaRPr lang="en-US" sz="22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2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2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Audio voiceover should be included alone or not included at all with textual presentation.</a:t>
            </a:r>
          </a:p>
          <a:p>
            <a:endParaRPr lang="en-US" sz="24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dirty="0">
              <a:solidFill>
                <a:srgbClr val="001B50"/>
              </a:solidFill>
            </a:endParaRPr>
          </a:p>
          <a:p>
            <a:endParaRPr lang="en-US" dirty="0">
              <a:solidFill>
                <a:srgbClr val="001B50"/>
              </a:solidFill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7CA21001-C412-4D98-8E23-95259589378B}"/>
              </a:ext>
            </a:extLst>
          </p:cNvPr>
          <p:cNvSpPr/>
          <p:nvPr/>
        </p:nvSpPr>
        <p:spPr>
          <a:xfrm>
            <a:off x="8372121" y="3067050"/>
            <a:ext cx="571500" cy="1082148"/>
          </a:xfrm>
          <a:prstGeom prst="downArrow">
            <a:avLst>
              <a:gd name="adj1" fmla="val 36667"/>
              <a:gd name="adj2" fmla="val 46667"/>
            </a:avLst>
          </a:prstGeom>
          <a:solidFill>
            <a:srgbClr val="00153E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62E32-8C4E-4CD6-9FC7-440C7F1D4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4" y="1349304"/>
            <a:ext cx="1759515" cy="17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36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BDDFB1-A5E7-4922-ACF0-DFA3E6665BF4}"/>
              </a:ext>
            </a:extLst>
          </p:cNvPr>
          <p:cNvSpPr/>
          <p:nvPr/>
        </p:nvSpPr>
        <p:spPr>
          <a:xfrm>
            <a:off x="1265619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779512" cy="350946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Small sample size</a:t>
            </a:r>
          </a:p>
          <a:p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Identical pre- and post-exams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Should be modified or eliminated in future studies</a:t>
            </a:r>
          </a:p>
          <a:p>
            <a:pPr marL="228600" lvl="1" indent="0">
              <a:buNone/>
            </a:pPr>
            <a:endParaRPr lang="en-US" sz="2200" dirty="0">
              <a:solidFill>
                <a:srgbClr val="001B50"/>
              </a:solidFill>
            </a:endParaRP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7823FF-000A-42A5-A2D6-3C5E46FC6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93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49F43C-BCDC-424E-8225-5A6078742685}"/>
              </a:ext>
            </a:extLst>
          </p:cNvPr>
          <p:cNvSpPr/>
          <p:nvPr/>
        </p:nvSpPr>
        <p:spPr>
          <a:xfrm>
            <a:off x="1265619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2519406"/>
            <a:ext cx="8779512" cy="1819188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Our results did not support our hypotheses.</a:t>
            </a:r>
          </a:p>
          <a:p>
            <a:r>
              <a:rPr lang="en-US" sz="28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Our findings leave room for additional research on asynchronous delivery formats for online learning and the roles of cognitive load theory and redundancy effect in online learning.</a:t>
            </a:r>
            <a:endParaRPr lang="en-US" sz="2400" dirty="0">
              <a:solidFill>
                <a:srgbClr val="001B5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1" indent="0">
              <a:buNone/>
            </a:pPr>
            <a:endParaRPr lang="en-US" sz="2200" dirty="0">
              <a:solidFill>
                <a:srgbClr val="001B50"/>
              </a:solidFill>
            </a:endParaRP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FB897A-C73C-4926-B3B8-F9D3758FD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14" y="225892"/>
            <a:ext cx="2085210" cy="210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14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9C1B6-F5E5-4CE8-AECC-E99747FD5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195435"/>
            <a:ext cx="7729728" cy="118872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D60379-5F66-48A2-8B7F-CFD517009004}"/>
              </a:ext>
            </a:extLst>
          </p:cNvPr>
          <p:cNvSpPr txBox="1"/>
          <p:nvPr/>
        </p:nvSpPr>
        <p:spPr>
          <a:xfrm>
            <a:off x="391887" y="1384155"/>
            <a:ext cx="11379200" cy="5761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Borup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J., West, R. E., &amp; Graham, C. R. (2012). Improving online social presence through asynchronous video. The Internet and Higher Education, 15(3), 195- 203. https://doi.org/10.1016/j.iheduc.2011.11.001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Craig, S.D., Gholson, B., &amp; Driscoll, D.M. (2002). Animated pedagogical agents in multimedia educational environments: Effects of agent properties, pictures features, and redundancy. Journal of Educational Psychology, 94(2), 428-434. </a:t>
            </a: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doi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10.1037//0022-0663.94.2.428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Garrison, D., Cleveland-Innes, M., &amp; Fung, T. S. (2010). Exploring causal relationships among teaching, cognitive and social presence: Student perceptions of the community of inquiry framework. The Internet and Higher Education, 13(1-2), 31-36. https://doi.org/10.1016/j.iheduc.2009.10.002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Inquisit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5 [Computer software]. (2018). Retrieved from https://www.millisecond.com. 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Jacobi, L. (2016). The trifecta approach and more: Student perspectives on strategies for successful online lectures. i.e.: inquiry in education, 8(2). Retrieved from https://digitalcommons.nl.edu/ie/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Liu, T.C., Lin, Y.C., Gao, Y., Yeh, S.C., &amp; </a:t>
            </a: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Kalyuga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S. (2015). Does the redundancy effect exist in electronic slideshow assisted lecturing? Computers &amp; Education, 88, 303-314. https://doi.org/10.1016/j.compedu.2015.04.014.  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Sims, R. L., &amp; Schuman, A. H. (1999). Learning in an online format versus an in-class format: An experimental study. T.H.E. Journal, 26(11), 54-56. Retrieved from https://thejournal.com/Home.aspx 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Skylar, A. A. (2009). A comparison of asynchronous online text-based lectures and synchronous interactive web conferencing lectures. Issues in Teacher Education Fall 2009, 18(2), 69-84. Retrieved from http://www.caddogap.com/index.shtml 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Sweller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J. (2011)  Cognitive load theory.  In J.P. Mestre  &amp; B.H. Ross (Eds.).  Psychology of Learning and Motivation. Vol55 (pp 37-76).  Elsevier.  https://doi.org/10.1016/B978-0-12-387691-1.00002-8</a:t>
            </a:r>
          </a:p>
          <a:p>
            <a:pPr marL="457200" marR="0" indent="-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Yue, C.L., Bjork, E.L., &amp; Bjork, R.A. (2013). Reducing verbal redundancy in multimedia learning: An undesired desirable difficulty? Journal of Educational Psychology, 105(2), 266-277. </a:t>
            </a:r>
            <a:r>
              <a:rPr lang="en-US" sz="1600" dirty="0" err="1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doi</a:t>
            </a:r>
            <a:r>
              <a:rPr lang="en-US" sz="16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10.1037/a003197</a:t>
            </a:r>
          </a:p>
          <a:p>
            <a:endParaRPr lang="en-US" sz="1600" dirty="0">
              <a:solidFill>
                <a:srgbClr val="001B5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BF43E-1DD0-4D41-937E-0ABAB0F81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36" y="195435"/>
            <a:ext cx="117695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37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2775C3-7068-40C7-B5AA-20162787263D}"/>
              </a:ext>
            </a:extLst>
          </p:cNvPr>
          <p:cNvSpPr/>
          <p:nvPr/>
        </p:nvSpPr>
        <p:spPr>
          <a:xfrm>
            <a:off x="1249680" y="1208844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2067930"/>
            <a:ext cx="8779512" cy="317608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</a:rPr>
              <a:t>The purpose for our study was to investigate the effects of three formats of asynchronous delivery on participant performance and engagement.</a:t>
            </a:r>
          </a:p>
          <a:p>
            <a:r>
              <a:rPr lang="en-US" sz="2400" dirty="0">
                <a:solidFill>
                  <a:srgbClr val="001B50"/>
                </a:solidFill>
              </a:rPr>
              <a:t>The three presentation formats we investigated: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2000" dirty="0">
                <a:solidFill>
                  <a:srgbClr val="001B50"/>
                </a:solidFill>
              </a:rPr>
              <a:t>Slides alone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2000" dirty="0">
                <a:solidFill>
                  <a:srgbClr val="001B50"/>
                </a:solidFill>
              </a:rPr>
              <a:t>Slides with audio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2000" dirty="0">
                <a:solidFill>
                  <a:srgbClr val="001B50"/>
                </a:solidFill>
              </a:rPr>
              <a:t>Slides with video and audio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1B50"/>
                </a:solidFill>
              </a:rPr>
              <a:t>Purpose &amp; Presentation Formats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4FEC71-D8ED-44E3-A2D5-DCD2C64E3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F4AB92-47E8-414A-AC6E-FB9F8EC47D2F}"/>
              </a:ext>
            </a:extLst>
          </p:cNvPr>
          <p:cNvSpPr/>
          <p:nvPr/>
        </p:nvSpPr>
        <p:spPr>
          <a:xfrm>
            <a:off x="1248282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2067930"/>
            <a:ext cx="8779512" cy="317608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200" u="sng" dirty="0">
                <a:solidFill>
                  <a:srgbClr val="001B50"/>
                </a:solidFill>
              </a:rPr>
              <a:t>Slides alone:</a:t>
            </a:r>
            <a:r>
              <a:rPr lang="en-US" sz="2200" dirty="0">
                <a:solidFill>
                  <a:srgbClr val="001B50"/>
                </a:solidFill>
              </a:rPr>
              <a:t> Slides presented without video or audio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u="sng" dirty="0">
                <a:solidFill>
                  <a:srgbClr val="001B50"/>
                </a:solidFill>
              </a:rPr>
              <a:t>Slides with audio:</a:t>
            </a:r>
            <a:r>
              <a:rPr lang="en-US" sz="2200" dirty="0">
                <a:solidFill>
                  <a:srgbClr val="001B50"/>
                </a:solidFill>
              </a:rPr>
              <a:t> Slides presented with audio of a male instructor reading the slides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u="sng" dirty="0">
                <a:solidFill>
                  <a:srgbClr val="001B50"/>
                </a:solidFill>
              </a:rPr>
              <a:t>Slides with video and audio:</a:t>
            </a:r>
            <a:r>
              <a:rPr lang="en-US" sz="2200" dirty="0">
                <a:solidFill>
                  <a:srgbClr val="001B50"/>
                </a:solidFill>
              </a:rPr>
              <a:t> Slides presented with video and audio of a male instructor reading the slides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1B50"/>
                </a:solidFill>
              </a:rPr>
              <a:t>Presentation Formats (Cont.)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9DD6E9-92AA-4B96-8647-A5699B502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44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F9DE10-963C-4AE6-BA94-15C34EE79937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43590"/>
            <a:ext cx="8779512" cy="3541914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rgbClr val="001B50"/>
                </a:solidFill>
              </a:rPr>
              <a:t>The same audio was used in the slides with audio and the slides with video and audio presentation formats.</a:t>
            </a:r>
          </a:p>
          <a:p>
            <a:r>
              <a:rPr lang="en-US" sz="2200" dirty="0">
                <a:solidFill>
                  <a:srgbClr val="001B50"/>
                </a:solidFill>
              </a:rPr>
              <a:t>The same slides were used in all three presentation formats.</a:t>
            </a:r>
          </a:p>
          <a:p>
            <a:r>
              <a:rPr lang="en-US" sz="2200" dirty="0">
                <a:solidFill>
                  <a:srgbClr val="001B50"/>
                </a:solidFill>
              </a:rPr>
              <a:t>PowerPoint and Inquisit programs were used.</a:t>
            </a:r>
          </a:p>
          <a:p>
            <a:r>
              <a:rPr lang="en-US" sz="2200" dirty="0">
                <a:solidFill>
                  <a:srgbClr val="001B50"/>
                </a:solidFill>
              </a:rPr>
              <a:t>The slides presented characteristics about a fictional island produced by the research team.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</a:rPr>
              <a:t>Location, flag, capital, money system, geography, climate, flora and fauna, island culture, burial traditions, traditional dress, holidays, language, local food, education, life in the city, life as a local, houses, tourist attractions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Presentation Formats (Cont.)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2F531B-93BD-47D3-8DBB-90A4534BD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1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B7CA3C-2161-4EC2-85CA-C729230C5542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43590"/>
            <a:ext cx="8779512" cy="3509460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solidFill>
                  <a:srgbClr val="001B50"/>
                </a:solidFill>
              </a:rPr>
              <a:t>Jacobi (2016) and Collins (2017)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</a:rPr>
              <a:t>Student performance and engagement in online courses were significantly impacted by instructor teaching and social presence.</a:t>
            </a:r>
          </a:p>
          <a:p>
            <a:r>
              <a:rPr lang="en-US" sz="2200" dirty="0">
                <a:solidFill>
                  <a:srgbClr val="001B50"/>
                </a:solidFill>
              </a:rPr>
              <a:t>Borup, West, &amp; Graham (2012)</a:t>
            </a:r>
          </a:p>
          <a:p>
            <a:pPr lvl="1"/>
            <a:r>
              <a:rPr lang="en-US" sz="2000" dirty="0">
                <a:solidFill>
                  <a:srgbClr val="001B50"/>
                </a:solidFill>
              </a:rPr>
              <a:t>Instructor teaching and social presence can be improved by video communication.</a:t>
            </a:r>
          </a:p>
          <a:p>
            <a:r>
              <a:rPr lang="en-US" sz="2200" dirty="0">
                <a:solidFill>
                  <a:srgbClr val="001B50"/>
                </a:solidFill>
              </a:rPr>
              <a:t>Jacobi (2016)</a:t>
            </a:r>
          </a:p>
          <a:p>
            <a:pPr lvl="1"/>
            <a:r>
              <a:rPr lang="en-US" sz="2200" dirty="0">
                <a:solidFill>
                  <a:srgbClr val="001B50"/>
                </a:solidFill>
              </a:rPr>
              <a:t>Instructor teaching and social presence can be improved by audio voiceovers on lessons.</a:t>
            </a: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Previous Literature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04AC8E-D35E-489B-9093-D236C029B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9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201326-E9D2-4178-9402-49179EB7A078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779512" cy="350946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</a:rPr>
              <a:t>Significant differences in participant performance and engagement would be found among the presentation formats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</a:rPr>
              <a:t>Best for the slides with video and audio presentation format</a:t>
            </a:r>
          </a:p>
          <a:p>
            <a:pPr lvl="1"/>
            <a:r>
              <a:rPr lang="en-US" sz="2400" dirty="0">
                <a:solidFill>
                  <a:srgbClr val="001B50"/>
                </a:solidFill>
              </a:rPr>
              <a:t>Worst for the slides alone presentation format</a:t>
            </a: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Hypotheses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C474BF-B77F-4A33-A694-C06BE779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69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3203B3-1FF0-4D88-B2A6-9ADBA377856C}"/>
              </a:ext>
            </a:extLst>
          </p:cNvPr>
          <p:cNvSpPr/>
          <p:nvPr/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779512" cy="350946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rgbClr val="001B50"/>
                </a:solidFill>
              </a:rPr>
              <a:t>Participants received class credit for participation.  The top 4 participants in each presentation format received a monetary award.</a:t>
            </a:r>
          </a:p>
          <a:p>
            <a:r>
              <a:rPr lang="en-US" sz="2400" dirty="0">
                <a:solidFill>
                  <a:srgbClr val="001B50"/>
                </a:solidFill>
              </a:rPr>
              <a:t>27 undergraduate participants</a:t>
            </a:r>
          </a:p>
          <a:p>
            <a:pPr lvl="1"/>
            <a:r>
              <a:rPr lang="en-US" sz="2200" dirty="0">
                <a:solidFill>
                  <a:srgbClr val="001B50"/>
                </a:solidFill>
              </a:rPr>
              <a:t>20 females</a:t>
            </a:r>
          </a:p>
          <a:p>
            <a:pPr lvl="1"/>
            <a:r>
              <a:rPr lang="en-US" sz="2200" dirty="0">
                <a:solidFill>
                  <a:srgbClr val="001B50"/>
                </a:solidFill>
              </a:rPr>
              <a:t>6 males</a:t>
            </a:r>
          </a:p>
          <a:p>
            <a:pPr lvl="1"/>
            <a:r>
              <a:rPr lang="en-US" sz="2200" dirty="0">
                <a:solidFill>
                  <a:srgbClr val="001B50"/>
                </a:solidFill>
              </a:rPr>
              <a:t>1 non-binary individual</a:t>
            </a:r>
          </a:p>
          <a:p>
            <a:r>
              <a:rPr lang="en-US" sz="2400" dirty="0">
                <a:solidFill>
                  <a:srgbClr val="001B50"/>
                </a:solidFill>
              </a:rPr>
              <a:t>9 participants per presentation format</a:t>
            </a:r>
          </a:p>
          <a:p>
            <a:pPr marL="228600" lvl="1" indent="0">
              <a:buNone/>
            </a:pPr>
            <a:endParaRPr lang="en-US" sz="2200" dirty="0">
              <a:solidFill>
                <a:srgbClr val="001B50"/>
              </a:solidFill>
            </a:endParaRP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Participants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C5FCB9-DEB7-4C06-A8FA-9327CB2F5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5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9D6739-3073-4832-9A97-EF21FF8ED85C}"/>
              </a:ext>
            </a:extLst>
          </p:cNvPr>
          <p:cNvSpPr/>
          <p:nvPr/>
        </p:nvSpPr>
        <p:spPr>
          <a:xfrm>
            <a:off x="1249680" y="1221798"/>
            <a:ext cx="9692640" cy="4361688"/>
          </a:xfrm>
          <a:prstGeom prst="rect">
            <a:avLst/>
          </a:prstGeom>
          <a:solidFill>
            <a:srgbClr val="FFFFA3"/>
          </a:solidFill>
          <a:ln>
            <a:solidFill>
              <a:srgbClr val="FFF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BAA2F-ED22-4692-8328-448BD167B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244" y="1878261"/>
            <a:ext cx="8779512" cy="350946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1B50"/>
                </a:solidFill>
              </a:rPr>
              <a:t>3x2 mixed design (for analysis purposes)</a:t>
            </a:r>
          </a:p>
          <a:p>
            <a:pPr lvl="1"/>
            <a:r>
              <a:rPr lang="en-US" sz="2300" u="sng" dirty="0">
                <a:solidFill>
                  <a:srgbClr val="001B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300" u="sng" dirty="0">
                <a:solidFill>
                  <a:srgbClr val="001B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etween-subject variable:</a:t>
            </a:r>
            <a:r>
              <a:rPr lang="en-US" sz="2300" dirty="0">
                <a:solidFill>
                  <a:srgbClr val="001B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Presentation format</a:t>
            </a:r>
          </a:p>
          <a:p>
            <a:pPr lvl="1"/>
            <a:r>
              <a:rPr lang="en-US" sz="2300" u="sng" dirty="0">
                <a:solidFill>
                  <a:srgbClr val="001B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2300" u="sng" dirty="0">
                <a:solidFill>
                  <a:srgbClr val="001B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ithin-subject </a:t>
            </a:r>
            <a:r>
              <a:rPr lang="en-US" sz="2300" u="sng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quasi variable:</a:t>
            </a:r>
            <a:r>
              <a:rPr lang="en-US" sz="23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Time when the exams were administered </a:t>
            </a:r>
          </a:p>
          <a:p>
            <a:r>
              <a:rPr lang="en-US" sz="25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Dependent variables: </a:t>
            </a:r>
          </a:p>
          <a:p>
            <a:pPr lvl="1"/>
            <a:r>
              <a:rPr lang="en-US" sz="23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Performance (Test Accuracy)</a:t>
            </a:r>
          </a:p>
          <a:p>
            <a:pPr lvl="1"/>
            <a:r>
              <a:rPr lang="en-US" sz="2300" dirty="0">
                <a:solidFill>
                  <a:srgbClr val="001B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Engagement</a:t>
            </a:r>
          </a:p>
          <a:p>
            <a:pPr marL="228600" lvl="1" indent="0">
              <a:buNone/>
            </a:pPr>
            <a:endParaRPr lang="en-US" sz="2200" dirty="0">
              <a:solidFill>
                <a:srgbClr val="001B50"/>
              </a:solidFill>
            </a:endParaRPr>
          </a:p>
          <a:p>
            <a:endParaRPr lang="en-US" sz="2200" dirty="0">
              <a:solidFill>
                <a:srgbClr val="001B5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6F5E26-6D82-47E2-84CA-EB246E4EA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Design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E0D5232-8E47-42FF-8ED6-354F869AE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5" y="413344"/>
            <a:ext cx="1618245" cy="16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66223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NEW">
      <a:dk1>
        <a:srgbClr val="00153E"/>
      </a:dk1>
      <a:lt1>
        <a:srgbClr val="FFFFFF"/>
      </a:lt1>
      <a:dk2>
        <a:srgbClr val="00153E"/>
      </a:dk2>
      <a:lt2>
        <a:srgbClr val="00153E"/>
      </a:lt2>
      <a:accent1>
        <a:srgbClr val="9398FF"/>
      </a:accent1>
      <a:accent2>
        <a:srgbClr val="00153E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643</TotalTime>
  <Words>1711</Words>
  <Application>Microsoft Office PowerPoint</Application>
  <PresentationFormat>Widescreen</PresentationFormat>
  <Paragraphs>170</Paragraphs>
  <Slides>23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Gill Sans MT</vt:lpstr>
      <vt:lpstr>Parcel</vt:lpstr>
      <vt:lpstr>PowerPoint Presentation</vt:lpstr>
      <vt:lpstr>Background Information</vt:lpstr>
      <vt:lpstr>Purpose &amp; Presentation Formats</vt:lpstr>
      <vt:lpstr>Presentation Formats (Cont.)</vt:lpstr>
      <vt:lpstr>Presentation Formats (Cont.)</vt:lpstr>
      <vt:lpstr>Previous Literature</vt:lpstr>
      <vt:lpstr>Hypotheses</vt:lpstr>
      <vt:lpstr>Participants</vt:lpstr>
      <vt:lpstr>Design</vt:lpstr>
      <vt:lpstr>Dependent Variables</vt:lpstr>
      <vt:lpstr>Engagement Survey</vt:lpstr>
      <vt:lpstr>Engagement Survey</vt:lpstr>
      <vt:lpstr>PowerPoint Presentation</vt:lpstr>
      <vt:lpstr>Results and Conclusions</vt:lpstr>
      <vt:lpstr>Results and Conclusions</vt:lpstr>
      <vt:lpstr>Discussion: Cognitive Load Theory</vt:lpstr>
      <vt:lpstr>Results and Conclusions (Cont.)</vt:lpstr>
      <vt:lpstr>Results and Conclusions (Cont.)</vt:lpstr>
      <vt:lpstr>Discussion: Redundancy Effect</vt:lpstr>
      <vt:lpstr>Discussion</vt:lpstr>
      <vt:lpstr>Limitations</vt:lpstr>
      <vt:lpstr>PowerPoint Presentation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Asynchronous Delivery Format: Differential Effects on Performance and Engagement</dc:title>
  <dc:creator>Reganne Miller</dc:creator>
  <cp:lastModifiedBy>Reganne M. Miller</cp:lastModifiedBy>
  <cp:revision>49</cp:revision>
  <dcterms:created xsi:type="dcterms:W3CDTF">2021-04-04T04:32:39Z</dcterms:created>
  <dcterms:modified xsi:type="dcterms:W3CDTF">2021-04-21T06:35:38Z</dcterms:modified>
</cp:coreProperties>
</file>