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7" r:id="rId3"/>
    <p:sldId id="259" r:id="rId4"/>
    <p:sldId id="258" r:id="rId5"/>
    <p:sldId id="266" r:id="rId6"/>
    <p:sldId id="270" r:id="rId7"/>
    <p:sldId id="262" r:id="rId8"/>
    <p:sldId id="263" r:id="rId9"/>
    <p:sldId id="268" r:id="rId10"/>
    <p:sldId id="269" r:id="rId11"/>
    <p:sldId id="271" r:id="rId12"/>
    <p:sldId id="280" r:id="rId13"/>
    <p:sldId id="284" r:id="rId14"/>
    <p:sldId id="281" r:id="rId15"/>
    <p:sldId id="286" r:id="rId16"/>
    <p:sldId id="28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54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1"/>
    <p:restoredTop sz="80468" autoAdjust="0"/>
  </p:normalViewPr>
  <p:slideViewPr>
    <p:cSldViewPr snapToGrid="0" snapToObjects="1">
      <p:cViewPr varScale="1">
        <p:scale>
          <a:sx n="54" d="100"/>
          <a:sy n="54" d="100"/>
        </p:scale>
        <p:origin x="552" y="72"/>
      </p:cViewPr>
      <p:guideLst/>
    </p:cSldViewPr>
  </p:slideViewPr>
  <p:notesTextViewPr>
    <p:cViewPr>
      <p:scale>
        <a:sx n="1" d="1"/>
        <a:sy n="1" d="1"/>
      </p:scale>
      <p:origin x="0" y="-6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0EED2-7B19-4DB3-B6E6-D0B98251099D}" type="datetimeFigureOut">
              <a:rPr lang="en-US" smtClean="0"/>
              <a:t>4/19/2021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99C2B8-0521-440D-9C0B-253D06B7156E}" type="slidenum">
              <a:rPr lang="en-US" smtClean="0"/>
              <a:t>‹#›</a:t>
            </a:fld>
            <a:endParaRPr lang="en-US"/>
          </a:p>
        </p:txBody>
      </p:sp>
    </p:spTree>
    <p:extLst>
      <p:ext uri="{BB962C8B-B14F-4D97-AF65-F5344CB8AC3E}">
        <p14:creationId xmlns:p14="http://schemas.microsoft.com/office/powerpoint/2010/main" val="1026294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699C2B8-0521-440D-9C0B-253D06B7156E}" type="slidenum">
              <a:rPr lang="en-US" smtClean="0"/>
              <a:t>1</a:t>
            </a:fld>
            <a:endParaRPr lang="en-US"/>
          </a:p>
        </p:txBody>
      </p:sp>
    </p:spTree>
    <p:extLst>
      <p:ext uri="{BB962C8B-B14F-4D97-AF65-F5344CB8AC3E}">
        <p14:creationId xmlns:p14="http://schemas.microsoft.com/office/powerpoint/2010/main" val="14871902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diagram shows how to use the USGS Standard to find streamflow, or discharge.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Discharge is the amount of flowing water that travels through the stream in a certain amount of time. It is quantified in units of cubic meters per second.</a:t>
            </a:r>
          </a:p>
          <a:p>
            <a:endParaRPr lang="en-US" dirty="0"/>
          </a:p>
        </p:txBody>
      </p:sp>
      <p:sp>
        <p:nvSpPr>
          <p:cNvPr id="4" name="Slide Number Placeholder 3"/>
          <p:cNvSpPr>
            <a:spLocks noGrp="1"/>
          </p:cNvSpPr>
          <p:nvPr>
            <p:ph type="sldNum" sz="quarter" idx="5"/>
          </p:nvPr>
        </p:nvSpPr>
        <p:spPr/>
        <p:txBody>
          <a:bodyPr/>
          <a:lstStyle/>
          <a:p>
            <a:fld id="{9699C2B8-0521-440D-9C0B-253D06B7156E}" type="slidenum">
              <a:rPr lang="en-US" smtClean="0"/>
              <a:t>12</a:t>
            </a:fld>
            <a:endParaRPr lang="en-US"/>
          </a:p>
        </p:txBody>
      </p:sp>
    </p:spTree>
    <p:extLst>
      <p:ext uri="{BB962C8B-B14F-4D97-AF65-F5344CB8AC3E}">
        <p14:creationId xmlns:p14="http://schemas.microsoft.com/office/powerpoint/2010/main" val="12617789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table shows all of the general stream data for each monitoring site that I collected and calculated. Discharges and velocities were recorded and calculated at a period of high-flow (either immediately after a hard rain or during consistent snow melt). </a:t>
            </a:r>
          </a:p>
        </p:txBody>
      </p:sp>
      <p:sp>
        <p:nvSpPr>
          <p:cNvPr id="4" name="Slide Number Placeholder 3"/>
          <p:cNvSpPr>
            <a:spLocks noGrp="1"/>
          </p:cNvSpPr>
          <p:nvPr>
            <p:ph type="sldNum" sz="quarter" idx="5"/>
          </p:nvPr>
        </p:nvSpPr>
        <p:spPr/>
        <p:txBody>
          <a:bodyPr/>
          <a:lstStyle/>
          <a:p>
            <a:fld id="{9699C2B8-0521-440D-9C0B-253D06B7156E}" type="slidenum">
              <a:rPr lang="en-US" smtClean="0"/>
              <a:t>13</a:t>
            </a:fld>
            <a:endParaRPr lang="en-US"/>
          </a:p>
        </p:txBody>
      </p:sp>
    </p:spTree>
    <p:extLst>
      <p:ext uri="{BB962C8B-B14F-4D97-AF65-F5344CB8AC3E}">
        <p14:creationId xmlns:p14="http://schemas.microsoft.com/office/powerpoint/2010/main" val="31867877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weights of sediment for each stream were averaged and set to units of grams. </a:t>
            </a:r>
          </a:p>
          <a:p>
            <a:pPr marL="171450" indent="-171450">
              <a:buFont typeface="Arial" panose="020B0604020202020204" pitchFamily="34" charset="0"/>
              <a:buChar char="•"/>
            </a:pPr>
            <a:r>
              <a:rPr lang="en-US" dirty="0"/>
              <a:t>Sediment concentrations were calculated in terms of Parts Per Million and Milligrams of sediment per Liter of water. </a:t>
            </a:r>
          </a:p>
          <a:p>
            <a:endParaRPr lang="en-US" dirty="0"/>
          </a:p>
        </p:txBody>
      </p:sp>
      <p:sp>
        <p:nvSpPr>
          <p:cNvPr id="4" name="Slide Number Placeholder 3"/>
          <p:cNvSpPr>
            <a:spLocks noGrp="1"/>
          </p:cNvSpPr>
          <p:nvPr>
            <p:ph type="sldNum" sz="quarter" idx="5"/>
          </p:nvPr>
        </p:nvSpPr>
        <p:spPr/>
        <p:txBody>
          <a:bodyPr/>
          <a:lstStyle/>
          <a:p>
            <a:fld id="{9699C2B8-0521-440D-9C0B-253D06B7156E}" type="slidenum">
              <a:rPr lang="en-US" smtClean="0"/>
              <a:t>14</a:t>
            </a:fld>
            <a:endParaRPr lang="en-US"/>
          </a:p>
        </p:txBody>
      </p:sp>
    </p:spTree>
    <p:extLst>
      <p:ext uri="{BB962C8B-B14F-4D97-AF65-F5344CB8AC3E}">
        <p14:creationId xmlns:p14="http://schemas.microsoft.com/office/powerpoint/2010/main" val="27290701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a:solidFill>
                  <a:schemeClr val="bg1"/>
                </a:solidFill>
                <a:latin typeface="Times New Roman" panose="02020603050405020304" pitchFamily="18" charset="0"/>
                <a:cs typeface="Times New Roman" panose="02020603050405020304" pitchFamily="18" charset="0"/>
              </a:rPr>
              <a:t>Oxley Branch has experienced consistent, heavy logging for the past year leading up to the sample collection time.</a:t>
            </a:r>
          </a:p>
          <a:p>
            <a:pPr marL="285750" indent="-285750">
              <a:buFont typeface="Arial" panose="020B0604020202020204" pitchFamily="34" charset="0"/>
              <a:buChar char="•"/>
            </a:pPr>
            <a:r>
              <a:rPr lang="en-US" dirty="0">
                <a:solidFill>
                  <a:schemeClr val="bg1"/>
                </a:solidFill>
                <a:latin typeface="Times New Roman" panose="02020603050405020304" pitchFamily="18" charset="0"/>
                <a:cs typeface="Times New Roman" panose="02020603050405020304" pitchFamily="18" charset="0"/>
              </a:rPr>
              <a:t>Town Branch has seen heavy logging in the past, but little logging has occurred in past year.</a:t>
            </a:r>
          </a:p>
          <a:p>
            <a:pPr marL="285750" indent="-285750">
              <a:buFont typeface="Arial" panose="020B0604020202020204" pitchFamily="34" charset="0"/>
              <a:buChar char="•"/>
            </a:pPr>
            <a:r>
              <a:rPr lang="en-US" dirty="0">
                <a:solidFill>
                  <a:schemeClr val="bg1"/>
                </a:solidFill>
                <a:latin typeface="Times New Roman" panose="02020603050405020304" pitchFamily="18" charset="0"/>
                <a:cs typeface="Times New Roman" panose="02020603050405020304" pitchFamily="18" charset="0"/>
              </a:rPr>
              <a:t>Evans Branch (Control Site) has seen no serious logging for at least 5 years.   </a:t>
            </a:r>
            <a:endParaRPr lang="en-US" dirty="0"/>
          </a:p>
          <a:p>
            <a:pPr marL="285750" indent="-285750">
              <a:buFont typeface="Arial" panose="020B0604020202020204" pitchFamily="34" charset="0"/>
              <a:buChar char="•"/>
            </a:pPr>
            <a:r>
              <a:rPr lang="en-US" dirty="0"/>
              <a:t>As we can see here, the sites that active logging is occurring upstream or previous logging has occurred clearly show an increase in sediment concentrations compared to a location where no logging has occurred recently. </a:t>
            </a:r>
          </a:p>
          <a:p>
            <a:pPr marL="285750" indent="-285750">
              <a:buFont typeface="Arial" panose="020B0604020202020204" pitchFamily="34" charset="0"/>
              <a:buChar char="•"/>
            </a:pPr>
            <a:r>
              <a:rPr lang="en-US" dirty="0"/>
              <a:t>Evans Branch and Oxley Branch have similar discharges, but vastly different sediment concentrations, which confirms that outside interference is occurring.  </a:t>
            </a:r>
          </a:p>
          <a:p>
            <a:endParaRPr lang="en-US" dirty="0"/>
          </a:p>
        </p:txBody>
      </p:sp>
      <p:sp>
        <p:nvSpPr>
          <p:cNvPr id="4" name="Slide Number Placeholder 3"/>
          <p:cNvSpPr>
            <a:spLocks noGrp="1"/>
          </p:cNvSpPr>
          <p:nvPr>
            <p:ph type="sldNum" sz="quarter" idx="5"/>
          </p:nvPr>
        </p:nvSpPr>
        <p:spPr/>
        <p:txBody>
          <a:bodyPr/>
          <a:lstStyle/>
          <a:p>
            <a:fld id="{9699C2B8-0521-440D-9C0B-253D06B7156E}" type="slidenum">
              <a:rPr lang="en-US" smtClean="0"/>
              <a:t>15</a:t>
            </a:fld>
            <a:endParaRPr lang="en-US"/>
          </a:p>
        </p:txBody>
      </p:sp>
    </p:spTree>
    <p:extLst>
      <p:ext uri="{BB962C8B-B14F-4D97-AF65-F5344CB8AC3E}">
        <p14:creationId xmlns:p14="http://schemas.microsoft.com/office/powerpoint/2010/main" val="42067308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chemeClr val="bg1"/>
                </a:solidFill>
                <a:latin typeface="Times New Roman" panose="02020603050405020304" pitchFamily="18" charset="0"/>
                <a:cs typeface="Times New Roman" panose="02020603050405020304" pitchFamily="18" charset="0"/>
              </a:rPr>
              <a:t>The cause of the influx of sediment on Oxley Branch is the removal of vegetation upstream, which causes sediments to travel with groundwater freely following precipitation events.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chemeClr val="bg1"/>
                </a:solidFill>
                <a:latin typeface="Times New Roman" panose="02020603050405020304" pitchFamily="18" charset="0"/>
                <a:cs typeface="Times New Roman" panose="02020603050405020304" pitchFamily="18" charset="0"/>
              </a:rPr>
              <a:t>Town Branch represents a stream returning to its original sediment concentrations. Since it hasn’t seen logging in the past year, but it has within the last 5, it still has increased concentrations compared to Evans Branch, but nothing like that of Oxley.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chemeClr val="bg1"/>
                </a:solidFill>
                <a:latin typeface="Times New Roman" panose="02020603050405020304" pitchFamily="18" charset="0"/>
                <a:cs typeface="Times New Roman" panose="02020603050405020304" pitchFamily="18" charset="0"/>
              </a:rPr>
              <a:t>If safe logging practices are used to mitigate sediment runoff from the logging sites, flooding in the down stream areas could become less of a concern. </a:t>
            </a: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9699C2B8-0521-440D-9C0B-253D06B7156E}" type="slidenum">
              <a:rPr lang="en-US" smtClean="0"/>
              <a:t>16</a:t>
            </a:fld>
            <a:endParaRPr lang="en-US"/>
          </a:p>
        </p:txBody>
      </p:sp>
    </p:spTree>
    <p:extLst>
      <p:ext uri="{BB962C8B-B14F-4D97-AF65-F5344CB8AC3E}">
        <p14:creationId xmlns:p14="http://schemas.microsoft.com/office/powerpoint/2010/main" val="36098240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Morehead has seen significant floods in the past, and remains a flood prone area to this day, even with stable stream systems. Now that large-scale logging is occurring upstream of one of Morehead’s major stream systems, the flooding in the area has the potential to worsen.  </a:t>
            </a:r>
          </a:p>
        </p:txBody>
      </p:sp>
      <p:sp>
        <p:nvSpPr>
          <p:cNvPr id="4" name="Slide Number Placeholder 3"/>
          <p:cNvSpPr>
            <a:spLocks noGrp="1"/>
          </p:cNvSpPr>
          <p:nvPr>
            <p:ph type="sldNum" sz="quarter" idx="5"/>
          </p:nvPr>
        </p:nvSpPr>
        <p:spPr/>
        <p:txBody>
          <a:bodyPr/>
          <a:lstStyle/>
          <a:p>
            <a:fld id="{9699C2B8-0521-440D-9C0B-253D06B7156E}" type="slidenum">
              <a:rPr lang="en-US" smtClean="0"/>
              <a:t>3</a:t>
            </a:fld>
            <a:endParaRPr lang="en-US"/>
          </a:p>
        </p:txBody>
      </p:sp>
    </p:spTree>
    <p:extLst>
      <p:ext uri="{BB962C8B-B14F-4D97-AF65-F5344CB8AC3E}">
        <p14:creationId xmlns:p14="http://schemas.microsoft.com/office/powerpoint/2010/main" val="3866502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goal here is to monitor and compare stream systems in Morehead that have ben directly impacted by logging operations for increased sediment concentrations. This in turn will give us a good indication on whether or not upstream logging has an impact on flooding downstream. </a:t>
            </a:r>
          </a:p>
        </p:txBody>
      </p:sp>
      <p:sp>
        <p:nvSpPr>
          <p:cNvPr id="4" name="Slide Number Placeholder 3"/>
          <p:cNvSpPr>
            <a:spLocks noGrp="1"/>
          </p:cNvSpPr>
          <p:nvPr>
            <p:ph type="sldNum" sz="quarter" idx="5"/>
          </p:nvPr>
        </p:nvSpPr>
        <p:spPr/>
        <p:txBody>
          <a:bodyPr/>
          <a:lstStyle/>
          <a:p>
            <a:fld id="{9699C2B8-0521-440D-9C0B-253D06B7156E}" type="slidenum">
              <a:rPr lang="en-US" smtClean="0"/>
              <a:t>4</a:t>
            </a:fld>
            <a:endParaRPr lang="en-US"/>
          </a:p>
        </p:txBody>
      </p:sp>
    </p:spTree>
    <p:extLst>
      <p:ext uri="{BB962C8B-B14F-4D97-AF65-F5344CB8AC3E}">
        <p14:creationId xmlns:p14="http://schemas.microsoft.com/office/powerpoint/2010/main" val="816857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Geologic map of Morehead. As you can see, the entire city area as well as the study area surface geology consists almost entirely of colluvium and alluvium sediment deposits. Most of your underlying rock beds you will find in the area will consist of sandstones, siltstones, or shales.  </a:t>
            </a:r>
          </a:p>
        </p:txBody>
      </p:sp>
      <p:sp>
        <p:nvSpPr>
          <p:cNvPr id="4" name="Slide Number Placeholder 3"/>
          <p:cNvSpPr>
            <a:spLocks noGrp="1"/>
          </p:cNvSpPr>
          <p:nvPr>
            <p:ph type="sldNum" sz="quarter" idx="5"/>
          </p:nvPr>
        </p:nvSpPr>
        <p:spPr/>
        <p:txBody>
          <a:bodyPr/>
          <a:lstStyle/>
          <a:p>
            <a:fld id="{9699C2B8-0521-440D-9C0B-253D06B7156E}" type="slidenum">
              <a:rPr lang="en-US" smtClean="0"/>
              <a:t>6</a:t>
            </a:fld>
            <a:endParaRPr lang="en-US"/>
          </a:p>
        </p:txBody>
      </p:sp>
    </p:spTree>
    <p:extLst>
      <p:ext uri="{BB962C8B-B14F-4D97-AF65-F5344CB8AC3E}">
        <p14:creationId xmlns:p14="http://schemas.microsoft.com/office/powerpoint/2010/main" val="2614735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satellite image map of Morehead for better orientation. Each monitoring site is labeled here, as well as St. Claire Regional Hospital, the Adron-Doran University Center (ADUC), US 60, and US 32 for reference. </a:t>
            </a:r>
          </a:p>
        </p:txBody>
      </p:sp>
      <p:sp>
        <p:nvSpPr>
          <p:cNvPr id="4" name="Slide Number Placeholder 3"/>
          <p:cNvSpPr>
            <a:spLocks noGrp="1"/>
          </p:cNvSpPr>
          <p:nvPr>
            <p:ph type="sldNum" sz="quarter" idx="5"/>
          </p:nvPr>
        </p:nvSpPr>
        <p:spPr/>
        <p:txBody>
          <a:bodyPr/>
          <a:lstStyle/>
          <a:p>
            <a:fld id="{9699C2B8-0521-440D-9C0B-253D06B7156E}" type="slidenum">
              <a:rPr lang="en-US" smtClean="0"/>
              <a:t>7</a:t>
            </a:fld>
            <a:endParaRPr lang="en-US"/>
          </a:p>
        </p:txBody>
      </p:sp>
    </p:spTree>
    <p:extLst>
      <p:ext uri="{BB962C8B-B14F-4D97-AF65-F5344CB8AC3E}">
        <p14:creationId xmlns:p14="http://schemas.microsoft.com/office/powerpoint/2010/main" val="5770946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close up image of the Oxley Branch site. The red square is the primary area of focus to include the stream itself, and the blue arrow is the direction of water flow. </a:t>
            </a:r>
          </a:p>
        </p:txBody>
      </p:sp>
      <p:sp>
        <p:nvSpPr>
          <p:cNvPr id="4" name="Slide Number Placeholder 3"/>
          <p:cNvSpPr>
            <a:spLocks noGrp="1"/>
          </p:cNvSpPr>
          <p:nvPr>
            <p:ph type="sldNum" sz="quarter" idx="5"/>
          </p:nvPr>
        </p:nvSpPr>
        <p:spPr/>
        <p:txBody>
          <a:bodyPr/>
          <a:lstStyle/>
          <a:p>
            <a:fld id="{9699C2B8-0521-440D-9C0B-253D06B7156E}" type="slidenum">
              <a:rPr lang="en-US" smtClean="0"/>
              <a:t>8</a:t>
            </a:fld>
            <a:endParaRPr lang="en-US"/>
          </a:p>
        </p:txBody>
      </p:sp>
    </p:spTree>
    <p:extLst>
      <p:ext uri="{BB962C8B-B14F-4D97-AF65-F5344CB8AC3E}">
        <p14:creationId xmlns:p14="http://schemas.microsoft.com/office/powerpoint/2010/main" val="2102004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Same as last slide, only for Town Branch. </a:t>
            </a:r>
          </a:p>
        </p:txBody>
      </p:sp>
      <p:sp>
        <p:nvSpPr>
          <p:cNvPr id="4" name="Slide Number Placeholder 3"/>
          <p:cNvSpPr>
            <a:spLocks noGrp="1"/>
          </p:cNvSpPr>
          <p:nvPr>
            <p:ph type="sldNum" sz="quarter" idx="5"/>
          </p:nvPr>
        </p:nvSpPr>
        <p:spPr/>
        <p:txBody>
          <a:bodyPr/>
          <a:lstStyle/>
          <a:p>
            <a:fld id="{9699C2B8-0521-440D-9C0B-253D06B7156E}" type="slidenum">
              <a:rPr lang="en-US" smtClean="0"/>
              <a:t>9</a:t>
            </a:fld>
            <a:endParaRPr lang="en-US"/>
          </a:p>
        </p:txBody>
      </p:sp>
    </p:spTree>
    <p:extLst>
      <p:ext uri="{BB962C8B-B14F-4D97-AF65-F5344CB8AC3E}">
        <p14:creationId xmlns:p14="http://schemas.microsoft.com/office/powerpoint/2010/main" val="7257581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Evans Branch control site. This is actually on campus right beside Baird Music Hall. </a:t>
            </a:r>
          </a:p>
        </p:txBody>
      </p:sp>
      <p:sp>
        <p:nvSpPr>
          <p:cNvPr id="4" name="Slide Number Placeholder 3"/>
          <p:cNvSpPr>
            <a:spLocks noGrp="1"/>
          </p:cNvSpPr>
          <p:nvPr>
            <p:ph type="sldNum" sz="quarter" idx="5"/>
          </p:nvPr>
        </p:nvSpPr>
        <p:spPr/>
        <p:txBody>
          <a:bodyPr/>
          <a:lstStyle/>
          <a:p>
            <a:fld id="{9699C2B8-0521-440D-9C0B-253D06B7156E}" type="slidenum">
              <a:rPr lang="en-US" smtClean="0"/>
              <a:t>10</a:t>
            </a:fld>
            <a:endParaRPr lang="en-US"/>
          </a:p>
        </p:txBody>
      </p:sp>
    </p:spTree>
    <p:extLst>
      <p:ext uri="{BB962C8B-B14F-4D97-AF65-F5344CB8AC3E}">
        <p14:creationId xmlns:p14="http://schemas.microsoft.com/office/powerpoint/2010/main" val="2152870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the Float-Area method, </a:t>
            </a:r>
            <a:r>
              <a:rPr lang="en-US" dirty="0">
                <a:latin typeface="Times New Roman" panose="02020603050405020304" pitchFamily="18" charset="0"/>
                <a:cs typeface="Times New Roman" panose="02020603050405020304" pitchFamily="18" charset="0"/>
              </a:rPr>
              <a:t>floating material is timed from a start point to a finish point along a predetermined distance down the stream. Multiple attempts are required in order to average the results for better precision.  I used popcorn as the floating material because it is highly visible and floats well in water. The recorded time is then multiplied by the distance that was traveled to get velocity in m/s.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latin typeface="Times New Roman" panose="02020603050405020304" pitchFamily="18" charset="0"/>
                <a:cs typeface="Times New Roman" panose="02020603050405020304" pitchFamily="18" charset="0"/>
              </a:rPr>
              <a:t>All measurements were done using metric units to maintain a set standard throughout the project. </a:t>
            </a:r>
          </a:p>
        </p:txBody>
      </p:sp>
      <p:sp>
        <p:nvSpPr>
          <p:cNvPr id="4" name="Slide Number Placeholder 3"/>
          <p:cNvSpPr>
            <a:spLocks noGrp="1"/>
          </p:cNvSpPr>
          <p:nvPr>
            <p:ph type="sldNum" sz="quarter" idx="5"/>
          </p:nvPr>
        </p:nvSpPr>
        <p:spPr/>
        <p:txBody>
          <a:bodyPr/>
          <a:lstStyle/>
          <a:p>
            <a:fld id="{9699C2B8-0521-440D-9C0B-253D06B7156E}" type="slidenum">
              <a:rPr lang="en-US" smtClean="0"/>
              <a:t>11</a:t>
            </a:fld>
            <a:endParaRPr lang="en-US"/>
          </a:p>
        </p:txBody>
      </p:sp>
    </p:spTree>
    <p:extLst>
      <p:ext uri="{BB962C8B-B14F-4D97-AF65-F5344CB8AC3E}">
        <p14:creationId xmlns:p14="http://schemas.microsoft.com/office/powerpoint/2010/main" val="2114167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79FF2E6-ED04-5449-AA8D-2A813B269E2D}"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3366A-D34F-544E-8743-46B82523F0DF}" type="slidenum">
              <a:rPr lang="en-US" smtClean="0"/>
              <a:t>‹#›</a:t>
            </a:fld>
            <a:endParaRPr lang="en-US"/>
          </a:p>
        </p:txBody>
      </p:sp>
    </p:spTree>
    <p:extLst>
      <p:ext uri="{BB962C8B-B14F-4D97-AF65-F5344CB8AC3E}">
        <p14:creationId xmlns:p14="http://schemas.microsoft.com/office/powerpoint/2010/main" val="586871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9FF2E6-ED04-5449-AA8D-2A813B269E2D}"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3366A-D34F-544E-8743-46B82523F0DF}" type="slidenum">
              <a:rPr lang="en-US" smtClean="0"/>
              <a:t>‹#›</a:t>
            </a:fld>
            <a:endParaRPr lang="en-US"/>
          </a:p>
        </p:txBody>
      </p:sp>
    </p:spTree>
    <p:extLst>
      <p:ext uri="{BB962C8B-B14F-4D97-AF65-F5344CB8AC3E}">
        <p14:creationId xmlns:p14="http://schemas.microsoft.com/office/powerpoint/2010/main" val="379140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9FF2E6-ED04-5449-AA8D-2A813B269E2D}"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3366A-D34F-544E-8743-46B82523F0DF}" type="slidenum">
              <a:rPr lang="en-US" smtClean="0"/>
              <a:t>‹#›</a:t>
            </a:fld>
            <a:endParaRPr lang="en-US"/>
          </a:p>
        </p:txBody>
      </p:sp>
    </p:spTree>
    <p:extLst>
      <p:ext uri="{BB962C8B-B14F-4D97-AF65-F5344CB8AC3E}">
        <p14:creationId xmlns:p14="http://schemas.microsoft.com/office/powerpoint/2010/main" val="628318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9FF2E6-ED04-5449-AA8D-2A813B269E2D}"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3366A-D34F-544E-8743-46B82523F0DF}" type="slidenum">
              <a:rPr lang="en-US" smtClean="0"/>
              <a:t>‹#›</a:t>
            </a:fld>
            <a:endParaRPr lang="en-US"/>
          </a:p>
        </p:txBody>
      </p:sp>
    </p:spTree>
    <p:extLst>
      <p:ext uri="{BB962C8B-B14F-4D97-AF65-F5344CB8AC3E}">
        <p14:creationId xmlns:p14="http://schemas.microsoft.com/office/powerpoint/2010/main" val="868945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9FF2E6-ED04-5449-AA8D-2A813B269E2D}"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F3366A-D34F-544E-8743-46B82523F0DF}" type="slidenum">
              <a:rPr lang="en-US" smtClean="0"/>
              <a:t>‹#›</a:t>
            </a:fld>
            <a:endParaRPr lang="en-US"/>
          </a:p>
        </p:txBody>
      </p:sp>
    </p:spTree>
    <p:extLst>
      <p:ext uri="{BB962C8B-B14F-4D97-AF65-F5344CB8AC3E}">
        <p14:creationId xmlns:p14="http://schemas.microsoft.com/office/powerpoint/2010/main" val="1475479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79FF2E6-ED04-5449-AA8D-2A813B269E2D}" type="datetimeFigureOut">
              <a:rPr lang="en-US" smtClean="0"/>
              <a:t>4/19/2021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F3366A-D34F-544E-8743-46B82523F0DF}" type="slidenum">
              <a:rPr lang="en-US" smtClean="0"/>
              <a:t>‹#›</a:t>
            </a:fld>
            <a:endParaRPr lang="en-US"/>
          </a:p>
        </p:txBody>
      </p:sp>
    </p:spTree>
    <p:extLst>
      <p:ext uri="{BB962C8B-B14F-4D97-AF65-F5344CB8AC3E}">
        <p14:creationId xmlns:p14="http://schemas.microsoft.com/office/powerpoint/2010/main" val="1387914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79FF2E6-ED04-5449-AA8D-2A813B269E2D}" type="datetimeFigureOut">
              <a:rPr lang="en-US" smtClean="0"/>
              <a:t>4/19/2021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F3366A-D34F-544E-8743-46B82523F0DF}" type="slidenum">
              <a:rPr lang="en-US" smtClean="0"/>
              <a:t>‹#›</a:t>
            </a:fld>
            <a:endParaRPr lang="en-US"/>
          </a:p>
        </p:txBody>
      </p:sp>
    </p:spTree>
    <p:extLst>
      <p:ext uri="{BB962C8B-B14F-4D97-AF65-F5344CB8AC3E}">
        <p14:creationId xmlns:p14="http://schemas.microsoft.com/office/powerpoint/2010/main" val="716737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79FF2E6-ED04-5449-AA8D-2A813B269E2D}" type="datetimeFigureOut">
              <a:rPr lang="en-US" smtClean="0"/>
              <a:t>4/19/2021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F3366A-D34F-544E-8743-46B82523F0DF}" type="slidenum">
              <a:rPr lang="en-US" smtClean="0"/>
              <a:t>‹#›</a:t>
            </a:fld>
            <a:endParaRPr lang="en-US"/>
          </a:p>
        </p:txBody>
      </p:sp>
    </p:spTree>
    <p:extLst>
      <p:ext uri="{BB962C8B-B14F-4D97-AF65-F5344CB8AC3E}">
        <p14:creationId xmlns:p14="http://schemas.microsoft.com/office/powerpoint/2010/main" val="964898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9FF2E6-ED04-5449-AA8D-2A813B269E2D}" type="datetimeFigureOut">
              <a:rPr lang="en-US" smtClean="0"/>
              <a:t>4/19/2021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F3366A-D34F-544E-8743-46B82523F0DF}" type="slidenum">
              <a:rPr lang="en-US" smtClean="0"/>
              <a:t>‹#›</a:t>
            </a:fld>
            <a:endParaRPr lang="en-US"/>
          </a:p>
        </p:txBody>
      </p:sp>
    </p:spTree>
    <p:extLst>
      <p:ext uri="{BB962C8B-B14F-4D97-AF65-F5344CB8AC3E}">
        <p14:creationId xmlns:p14="http://schemas.microsoft.com/office/powerpoint/2010/main" val="1408054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9FF2E6-ED04-5449-AA8D-2A813B269E2D}" type="datetimeFigureOut">
              <a:rPr lang="en-US" smtClean="0"/>
              <a:t>4/19/2021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F3366A-D34F-544E-8743-46B82523F0DF}" type="slidenum">
              <a:rPr lang="en-US" smtClean="0"/>
              <a:t>‹#›</a:t>
            </a:fld>
            <a:endParaRPr lang="en-US"/>
          </a:p>
        </p:txBody>
      </p:sp>
    </p:spTree>
    <p:extLst>
      <p:ext uri="{BB962C8B-B14F-4D97-AF65-F5344CB8AC3E}">
        <p14:creationId xmlns:p14="http://schemas.microsoft.com/office/powerpoint/2010/main" val="2046784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9FF2E6-ED04-5449-AA8D-2A813B269E2D}" type="datetimeFigureOut">
              <a:rPr lang="en-US" smtClean="0"/>
              <a:t>4/19/2021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F3366A-D34F-544E-8743-46B82523F0DF}" type="slidenum">
              <a:rPr lang="en-US" smtClean="0"/>
              <a:t>‹#›</a:t>
            </a:fld>
            <a:endParaRPr lang="en-US"/>
          </a:p>
        </p:txBody>
      </p:sp>
    </p:spTree>
    <p:extLst>
      <p:ext uri="{BB962C8B-B14F-4D97-AF65-F5344CB8AC3E}">
        <p14:creationId xmlns:p14="http://schemas.microsoft.com/office/powerpoint/2010/main" val="1912403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9FF2E6-ED04-5449-AA8D-2A813B269E2D}" type="datetimeFigureOut">
              <a:rPr lang="en-US" smtClean="0"/>
              <a:t>4/19/2021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F3366A-D34F-544E-8743-46B82523F0DF}" type="slidenum">
              <a:rPr lang="en-US" smtClean="0"/>
              <a:t>‹#›</a:t>
            </a:fld>
            <a:endParaRPr lang="en-US"/>
          </a:p>
        </p:txBody>
      </p:sp>
    </p:spTree>
    <p:extLst>
      <p:ext uri="{BB962C8B-B14F-4D97-AF65-F5344CB8AC3E}">
        <p14:creationId xmlns:p14="http://schemas.microsoft.com/office/powerpoint/2010/main" val="45266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hyperlink" Target="https://www.usgs.gov/special-topic/water-science-school/science/how-streamflow-measured?qt-science_center_objects=0#qt-science_center_objects"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solidFill>
                  <a:schemeClr val="bg1"/>
                </a:solidFill>
                <a:latin typeface="Times New Roman" charset="0"/>
                <a:ea typeface="Times New Roman" charset="0"/>
                <a:cs typeface="Times New Roman" charset="0"/>
              </a:rPr>
              <a:t>Stream Sediment Load Monitoring in Morehead, Kentucky</a:t>
            </a:r>
          </a:p>
        </p:txBody>
      </p:sp>
      <p:sp>
        <p:nvSpPr>
          <p:cNvPr id="3" name="Subtitle 2"/>
          <p:cNvSpPr>
            <a:spLocks noGrp="1"/>
          </p:cNvSpPr>
          <p:nvPr>
            <p:ph type="subTitle" idx="1"/>
          </p:nvPr>
        </p:nvSpPr>
        <p:spPr/>
        <p:txBody>
          <a:bodyPr/>
          <a:lstStyle/>
          <a:p>
            <a:r>
              <a:rPr lang="en-US" dirty="0">
                <a:solidFill>
                  <a:schemeClr val="bg1"/>
                </a:solidFill>
                <a:latin typeface="Times New Roman" panose="02020603050405020304" pitchFamily="18" charset="0"/>
                <a:cs typeface="Times New Roman" panose="02020603050405020304" pitchFamily="18" charset="0"/>
              </a:rPr>
              <a:t>Presented by Kristopher Krolikowski</a:t>
            </a:r>
          </a:p>
        </p:txBody>
      </p:sp>
      <p:grpSp>
        <p:nvGrpSpPr>
          <p:cNvPr id="7" name="Group 6"/>
          <p:cNvGrpSpPr/>
          <p:nvPr/>
        </p:nvGrpSpPr>
        <p:grpSpPr>
          <a:xfrm>
            <a:off x="654570" y="5317180"/>
            <a:ext cx="10882859" cy="1353442"/>
            <a:chOff x="654570" y="5317180"/>
            <a:chExt cx="10882859" cy="1353442"/>
          </a:xfrm>
          <a:solidFill>
            <a:schemeClr val="accent6">
              <a:lumMod val="50000"/>
            </a:schemeClr>
          </a:solidFill>
        </p:grpSpPr>
        <p:sp>
          <p:nvSpPr>
            <p:cNvPr id="5" name="Rounded Rectangle 4"/>
            <p:cNvSpPr/>
            <p:nvPr/>
          </p:nvSpPr>
          <p:spPr>
            <a:xfrm>
              <a:off x="654570" y="6175948"/>
              <a:ext cx="10882859" cy="494674"/>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sp>
          <p:nvSpPr>
            <p:cNvPr id="6" name="TextBox 5"/>
            <p:cNvSpPr txBox="1"/>
            <p:nvPr/>
          </p:nvSpPr>
          <p:spPr>
            <a:xfrm>
              <a:off x="1029323" y="6238619"/>
              <a:ext cx="10133351" cy="369332"/>
            </a:xfrm>
            <a:prstGeom prst="rect">
              <a:avLst/>
            </a:prstGeom>
            <a:solidFill>
              <a:schemeClr val="bg1"/>
            </a:solidFill>
            <a:ln>
              <a:noFill/>
            </a:ln>
          </p:spPr>
          <p:txBody>
            <a:bodyPr wrap="square" rtlCol="0">
              <a:spAutoFit/>
            </a:bodyPr>
            <a:lstStyle/>
            <a:p>
              <a:pPr algn="ctr"/>
              <a:r>
                <a:rPr lang="en-US" dirty="0">
                  <a:solidFill>
                    <a:srgbClr val="0070C0"/>
                  </a:solidFill>
                  <a:latin typeface="Times New Roman" panose="02020603050405020304" pitchFamily="18" charset="0"/>
                  <a:cs typeface="Times New Roman" panose="02020603050405020304" pitchFamily="18" charset="0"/>
                </a:rPr>
                <a:t>Department of Physics, Earth Science, and Space Systems Engineering</a:t>
              </a:r>
            </a:p>
          </p:txBody>
        </p:sp>
        <p:pic>
          <p:nvPicPr>
            <p:cNvPr id="4" name="Picture 3" descr="A picture containing drawing&#10;&#10;Description automatically generated">
              <a:extLst>
                <a:ext uri="{FF2B5EF4-FFF2-40B4-BE49-F238E27FC236}">
                  <a16:creationId xmlns:a16="http://schemas.microsoft.com/office/drawing/2014/main" id="{068C1000-3CC2-4A23-AD3C-D70B627AEB4E}"/>
                </a:ext>
              </a:extLst>
            </p:cNvPr>
            <p:cNvPicPr>
              <a:picLocks noChangeAspect="1"/>
            </p:cNvPicPr>
            <p:nvPr/>
          </p:nvPicPr>
          <p:blipFill>
            <a:blip r:embed="rId3"/>
            <a:stretch>
              <a:fillRect/>
            </a:stretch>
          </p:blipFill>
          <p:spPr>
            <a:xfrm>
              <a:off x="4144779" y="5317180"/>
              <a:ext cx="3902442" cy="796097"/>
            </a:xfrm>
            <a:prstGeom prst="rect">
              <a:avLst/>
            </a:prstGeom>
            <a:grpFill/>
            <a:ln>
              <a:solidFill>
                <a:srgbClr val="0070C0"/>
              </a:solidFill>
            </a:ln>
            <a:effectLst>
              <a:softEdge rad="12700"/>
            </a:effectLst>
          </p:spPr>
        </p:pic>
      </p:grpSp>
    </p:spTree>
    <p:extLst>
      <p:ext uri="{BB962C8B-B14F-4D97-AF65-F5344CB8AC3E}">
        <p14:creationId xmlns:p14="http://schemas.microsoft.com/office/powerpoint/2010/main" val="1535820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6C5FA50-8D52-4617-AF91-5C7B1C835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F58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5BE0F10-DC4C-42C7-9328-0A1FB2778378}"/>
              </a:ext>
            </a:extLst>
          </p:cNvPr>
          <p:cNvSpPr>
            <a:spLocks noGrp="1"/>
          </p:cNvSpPr>
          <p:nvPr>
            <p:ph type="title"/>
          </p:nvPr>
        </p:nvSpPr>
        <p:spPr>
          <a:xfrm>
            <a:off x="9093496" y="618681"/>
            <a:ext cx="2613872" cy="4794567"/>
          </a:xfrm>
        </p:spPr>
        <p:txBody>
          <a:bodyPr vert="horz" lIns="91440" tIns="45720" rIns="91440" bIns="45720" rtlCol="0" anchor="ctr">
            <a:normAutofit/>
          </a:bodyPr>
          <a:lstStyle/>
          <a:p>
            <a:r>
              <a:rPr lang="en-US" sz="3600" dirty="0">
                <a:solidFill>
                  <a:srgbClr val="FFFFFF"/>
                </a:solidFill>
              </a:rPr>
              <a:t>Control Site: Evans Branch </a:t>
            </a:r>
          </a:p>
        </p:txBody>
      </p:sp>
      <p:sp>
        <p:nvSpPr>
          <p:cNvPr id="16" name="Rounded Rectangle 9">
            <a:extLst>
              <a:ext uri="{FF2B5EF4-FFF2-40B4-BE49-F238E27FC236}">
                <a16:creationId xmlns:a16="http://schemas.microsoft.com/office/drawing/2014/main" id="{E223798C-12AD-4B0C-A50C-D676347D67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3354" y="484632"/>
            <a:ext cx="8129016" cy="572414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E4D18435-F2DB-401F-9FF8-D90C77414F7E}"/>
              </a:ext>
            </a:extLst>
          </p:cNvPr>
          <p:cNvPicPr>
            <a:picLocks noChangeAspect="1"/>
          </p:cNvPicPr>
          <p:nvPr/>
        </p:nvPicPr>
        <p:blipFill>
          <a:blip r:embed="rId3"/>
          <a:stretch>
            <a:fillRect/>
          </a:stretch>
        </p:blipFill>
        <p:spPr>
          <a:xfrm>
            <a:off x="1084392" y="879304"/>
            <a:ext cx="6946939" cy="4934800"/>
          </a:xfrm>
          <a:prstGeom prst="rect">
            <a:avLst/>
          </a:prstGeom>
        </p:spPr>
      </p:pic>
      <p:pic>
        <p:nvPicPr>
          <p:cNvPr id="9" name="Picture 8">
            <a:extLst>
              <a:ext uri="{FF2B5EF4-FFF2-40B4-BE49-F238E27FC236}">
                <a16:creationId xmlns:a16="http://schemas.microsoft.com/office/drawing/2014/main" id="{C1AD396A-69B7-4B51-BB25-5F8DA75A19BC}"/>
              </a:ext>
            </a:extLst>
          </p:cNvPr>
          <p:cNvPicPr>
            <a:picLocks noChangeAspect="1"/>
          </p:cNvPicPr>
          <p:nvPr/>
        </p:nvPicPr>
        <p:blipFill>
          <a:blip r:embed="rId4"/>
          <a:stretch>
            <a:fillRect/>
          </a:stretch>
        </p:blipFill>
        <p:spPr>
          <a:xfrm>
            <a:off x="1084392" y="879304"/>
            <a:ext cx="1827913" cy="701117"/>
          </a:xfrm>
          <a:prstGeom prst="rect">
            <a:avLst/>
          </a:prstGeom>
        </p:spPr>
      </p:pic>
      <p:sp>
        <p:nvSpPr>
          <p:cNvPr id="6" name="Rectangle 5">
            <a:extLst>
              <a:ext uri="{FF2B5EF4-FFF2-40B4-BE49-F238E27FC236}">
                <a16:creationId xmlns:a16="http://schemas.microsoft.com/office/drawing/2014/main" id="{0705768B-0C40-49DF-A20D-335299692346}"/>
              </a:ext>
            </a:extLst>
          </p:cNvPr>
          <p:cNvSpPr/>
          <p:nvPr/>
        </p:nvSpPr>
        <p:spPr>
          <a:xfrm>
            <a:off x="3905648" y="3252733"/>
            <a:ext cx="1303204" cy="90736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Arrow: Right 6">
            <a:extLst>
              <a:ext uri="{FF2B5EF4-FFF2-40B4-BE49-F238E27FC236}">
                <a16:creationId xmlns:a16="http://schemas.microsoft.com/office/drawing/2014/main" id="{B15C4021-FDB5-4C2A-93A3-C6857A898C96}"/>
              </a:ext>
            </a:extLst>
          </p:cNvPr>
          <p:cNvSpPr/>
          <p:nvPr/>
        </p:nvSpPr>
        <p:spPr>
          <a:xfrm rot="5400000">
            <a:off x="4212161" y="3600399"/>
            <a:ext cx="719423" cy="212034"/>
          </a:xfrm>
          <a:prstGeom prst="rightArrow">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BBCC48EF-DD9B-441C-968B-269DBAE18821}"/>
              </a:ext>
            </a:extLst>
          </p:cNvPr>
          <p:cNvSpPr txBox="1"/>
          <p:nvPr/>
        </p:nvSpPr>
        <p:spPr>
          <a:xfrm>
            <a:off x="2391508" y="2744494"/>
            <a:ext cx="1934690" cy="369332"/>
          </a:xfrm>
          <a:prstGeom prst="rect">
            <a:avLst/>
          </a:prstGeom>
          <a:noFill/>
        </p:spPr>
        <p:txBody>
          <a:bodyPr wrap="square" rtlCol="0">
            <a:spAutoFit/>
          </a:bodyPr>
          <a:lstStyle/>
          <a:p>
            <a:r>
              <a:rPr lang="en-US" dirty="0">
                <a:solidFill>
                  <a:schemeClr val="bg1"/>
                </a:solidFill>
                <a:latin typeface="Times New Roman" panose="02020603050405020304" pitchFamily="18" charset="0"/>
                <a:cs typeface="Times New Roman" panose="02020603050405020304" pitchFamily="18" charset="0"/>
              </a:rPr>
              <a:t>Baird Music Hall</a:t>
            </a:r>
          </a:p>
        </p:txBody>
      </p:sp>
      <p:sp>
        <p:nvSpPr>
          <p:cNvPr id="15" name="TextBox 14">
            <a:extLst>
              <a:ext uri="{FF2B5EF4-FFF2-40B4-BE49-F238E27FC236}">
                <a16:creationId xmlns:a16="http://schemas.microsoft.com/office/drawing/2014/main" id="{926895D7-C016-4C7A-B0E0-972AF7D9B36B}"/>
              </a:ext>
            </a:extLst>
          </p:cNvPr>
          <p:cNvSpPr txBox="1"/>
          <p:nvPr/>
        </p:nvSpPr>
        <p:spPr>
          <a:xfrm rot="901290">
            <a:off x="2928700" y="4380150"/>
            <a:ext cx="2405816" cy="369332"/>
          </a:xfrm>
          <a:prstGeom prst="rect">
            <a:avLst/>
          </a:prstGeom>
          <a:noFill/>
        </p:spPr>
        <p:txBody>
          <a:bodyPr wrap="square" rtlCol="0">
            <a:spAutoFit/>
          </a:bodyPr>
          <a:lstStyle/>
          <a:p>
            <a:r>
              <a:rPr lang="en-US" b="1" dirty="0">
                <a:solidFill>
                  <a:schemeClr val="bg1"/>
                </a:solidFill>
              </a:rPr>
              <a:t>Battson-Oates Drive</a:t>
            </a:r>
          </a:p>
        </p:txBody>
      </p:sp>
    </p:spTree>
    <p:extLst>
      <p:ext uri="{BB962C8B-B14F-4D97-AF65-F5344CB8AC3E}">
        <p14:creationId xmlns:p14="http://schemas.microsoft.com/office/powerpoint/2010/main" val="2320596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C5691-18B6-4336-9605-B06B25CE5D2A}"/>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Stream Data Collection </a:t>
            </a:r>
          </a:p>
        </p:txBody>
      </p:sp>
      <p:sp>
        <p:nvSpPr>
          <p:cNvPr id="3" name="Content Placeholder 2">
            <a:extLst>
              <a:ext uri="{FF2B5EF4-FFF2-40B4-BE49-F238E27FC236}">
                <a16:creationId xmlns:a16="http://schemas.microsoft.com/office/drawing/2014/main" id="{33DEC7AC-4055-4924-AE44-F1367BFB732F}"/>
              </a:ext>
            </a:extLst>
          </p:cNvPr>
          <p:cNvSpPr>
            <a:spLocks noGrp="1"/>
          </p:cNvSpPr>
          <p:nvPr>
            <p:ph idx="1"/>
          </p:nvPr>
        </p:nvSpPr>
        <p:spPr/>
        <p:txBody>
          <a:bodyPr>
            <a:normAutofit/>
          </a:bodyPr>
          <a:lstStyle/>
          <a:p>
            <a:r>
              <a:rPr lang="en-US" dirty="0">
                <a:solidFill>
                  <a:schemeClr val="bg1"/>
                </a:solidFill>
                <a:latin typeface="Times New Roman" panose="02020603050405020304" pitchFamily="18" charset="0"/>
                <a:cs typeface="Times New Roman" panose="02020603050405020304" pitchFamily="18" charset="0"/>
              </a:rPr>
              <a:t>Stream cross-sections were each hand-measured with a measuring tape and meter stick to determine channel width, depth, as well as the depth of water at high flow.</a:t>
            </a:r>
          </a:p>
          <a:p>
            <a:r>
              <a:rPr lang="en-US" sz="2800" dirty="0">
                <a:solidFill>
                  <a:schemeClr val="bg1"/>
                </a:solidFill>
                <a:latin typeface="Times New Roman" panose="02020603050405020304" pitchFamily="18" charset="0"/>
                <a:cs typeface="Times New Roman" panose="02020603050405020304" pitchFamily="18" charset="0"/>
              </a:rPr>
              <a:t>Water velocities were calculated using the Float-Area Method.</a:t>
            </a:r>
          </a:p>
          <a:p>
            <a:r>
              <a:rPr lang="en-US" sz="2800" dirty="0">
                <a:solidFill>
                  <a:schemeClr val="bg1"/>
                </a:solidFill>
                <a:latin typeface="Times New Roman" panose="02020603050405020304" pitchFamily="18" charset="0"/>
                <a:cs typeface="Times New Roman" panose="02020603050405020304" pitchFamily="18" charset="0"/>
              </a:rPr>
              <a:t>Stream discharges were calculated following the USGS Discharge Measurement Standard. </a:t>
            </a:r>
          </a:p>
          <a:p>
            <a:pPr marL="0" indent="0">
              <a:buNone/>
            </a:pPr>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9143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CC8C3-BB8B-4EE4-A383-78CEF614EE85}"/>
              </a:ext>
            </a:extLst>
          </p:cNvPr>
          <p:cNvSpPr>
            <a:spLocks noGrp="1"/>
          </p:cNvSpPr>
          <p:nvPr>
            <p:ph type="title"/>
          </p:nvPr>
        </p:nvSpPr>
        <p:spPr>
          <a:xfrm>
            <a:off x="838200" y="12787"/>
            <a:ext cx="10515600" cy="1325563"/>
          </a:xfrm>
        </p:spPr>
        <p:txBody>
          <a:bodyPr>
            <a:normAutofit/>
          </a:bodyPr>
          <a:lstStyle/>
          <a:p>
            <a:pPr algn="ctr"/>
            <a:r>
              <a:rPr lang="en-US" sz="3600" dirty="0">
                <a:solidFill>
                  <a:schemeClr val="bg1"/>
                </a:solidFill>
                <a:latin typeface="Times New Roman" panose="02020603050405020304" pitchFamily="18" charset="0"/>
                <a:cs typeface="Times New Roman" panose="02020603050405020304" pitchFamily="18" charset="0"/>
              </a:rPr>
              <a:t>Stream Discharge Calculations (USGS Standard) </a:t>
            </a:r>
          </a:p>
        </p:txBody>
      </p:sp>
      <p:pic>
        <p:nvPicPr>
          <p:cNvPr id="15" name="Picture 2" descr="Diagram of Channel Cross Section With Subsections">
            <a:extLst>
              <a:ext uri="{FF2B5EF4-FFF2-40B4-BE49-F238E27FC236}">
                <a16:creationId xmlns:a16="http://schemas.microsoft.com/office/drawing/2014/main" id="{E891B5F6-5E00-41EB-B197-8CEAF74B7D27}"/>
              </a:ext>
            </a:extLst>
          </p:cNvPr>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tretch>
            <a:fillRect/>
          </a:stretch>
        </p:blipFill>
        <p:spPr bwMode="auto">
          <a:xfrm>
            <a:off x="1892560" y="957198"/>
            <a:ext cx="8406879" cy="569107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rot="10800000" flipV="1">
            <a:off x="10299439" y="4372602"/>
            <a:ext cx="1584460" cy="2123658"/>
          </a:xfrm>
          <a:prstGeom prst="rect">
            <a:avLst/>
          </a:prstGeom>
          <a:noFill/>
        </p:spPr>
        <p:txBody>
          <a:bodyPr wrap="square" rtlCol="0">
            <a:spAutoFit/>
          </a:bodyPr>
          <a:lstStyle/>
          <a:p>
            <a:pPr algn="ctr"/>
            <a:r>
              <a:rPr lang="en-US" sz="1200" dirty="0">
                <a:solidFill>
                  <a:schemeClr val="accent1"/>
                </a:solidFill>
                <a:latin typeface="Times New Roman" panose="02020603050405020304" pitchFamily="18" charset="0"/>
                <a:cs typeface="Times New Roman" panose="02020603050405020304" pitchFamily="18" charset="0"/>
              </a:rPr>
              <a:t>Image Source: </a:t>
            </a:r>
            <a:r>
              <a:rPr lang="en-US" sz="1200" dirty="0">
                <a:solidFill>
                  <a:schemeClr val="accent1"/>
                </a:solidFill>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https://www.usgs.gov/special-topic/water-science-school/science/how-streamflow-measured?qt-science_center_objects=0#qt-science_center_objects</a:t>
            </a:r>
            <a:r>
              <a:rPr lang="en-US" sz="1200" dirty="0">
                <a:solidFill>
                  <a:schemeClr val="accent1"/>
                </a:solidFill>
                <a:latin typeface="Times New Roman" panose="02020603050405020304" pitchFamily="18" charset="0"/>
                <a:cs typeface="Times New Roman" panose="02020603050405020304" pitchFamily="18" charset="0"/>
              </a:rPr>
              <a:t> </a:t>
            </a:r>
          </a:p>
        </p:txBody>
      </p:sp>
      <p:sp>
        <p:nvSpPr>
          <p:cNvPr id="5" name="Rectangle 4">
            <a:extLst>
              <a:ext uri="{FF2B5EF4-FFF2-40B4-BE49-F238E27FC236}">
                <a16:creationId xmlns:a16="http://schemas.microsoft.com/office/drawing/2014/main" id="{74ED9090-9BC1-4AF0-A510-552B65E4BC24}"/>
              </a:ext>
            </a:extLst>
          </p:cNvPr>
          <p:cNvSpPr/>
          <p:nvPr/>
        </p:nvSpPr>
        <p:spPr>
          <a:xfrm>
            <a:off x="158675" y="1530839"/>
            <a:ext cx="1733885" cy="1200329"/>
          </a:xfrm>
          <a:prstGeom prst="rect">
            <a:avLst/>
          </a:prstGeom>
        </p:spPr>
        <p:txBody>
          <a:bodyPr wrap="square">
            <a:spAutoFit/>
          </a:bodyPr>
          <a:lstStyle/>
          <a:p>
            <a:r>
              <a:rPr lang="en-US" dirty="0">
                <a:solidFill>
                  <a:schemeClr val="bg1"/>
                </a:solidFill>
                <a:latin typeface="Times New Roman" panose="02020603050405020304" pitchFamily="18" charset="0"/>
                <a:cs typeface="Times New Roman" panose="02020603050405020304" pitchFamily="18" charset="0"/>
              </a:rPr>
              <a:t>Cross-sectional area of water = depth of water x width of channel </a:t>
            </a:r>
          </a:p>
        </p:txBody>
      </p:sp>
      <p:sp>
        <p:nvSpPr>
          <p:cNvPr id="6" name="Rectangle 5">
            <a:extLst>
              <a:ext uri="{FF2B5EF4-FFF2-40B4-BE49-F238E27FC236}">
                <a16:creationId xmlns:a16="http://schemas.microsoft.com/office/drawing/2014/main" id="{35B09480-9BEB-474A-9B70-F43FA7F97866}"/>
              </a:ext>
            </a:extLst>
          </p:cNvPr>
          <p:cNvSpPr/>
          <p:nvPr/>
        </p:nvSpPr>
        <p:spPr>
          <a:xfrm>
            <a:off x="158675" y="2926504"/>
            <a:ext cx="1733885" cy="1200329"/>
          </a:xfrm>
          <a:prstGeom prst="rect">
            <a:avLst/>
          </a:prstGeom>
        </p:spPr>
        <p:txBody>
          <a:bodyPr wrap="square">
            <a:spAutoFit/>
          </a:bodyPr>
          <a:lstStyle/>
          <a:p>
            <a:r>
              <a:rPr lang="en-US" dirty="0">
                <a:solidFill>
                  <a:schemeClr val="bg1"/>
                </a:solidFill>
                <a:latin typeface="Times New Roman" panose="02020603050405020304" pitchFamily="18" charset="0"/>
                <a:cs typeface="Times New Roman" panose="02020603050405020304" pitchFamily="18" charset="0"/>
              </a:rPr>
              <a:t>Velocity of water = change in distance / change in time </a:t>
            </a:r>
          </a:p>
        </p:txBody>
      </p:sp>
    </p:spTree>
    <p:extLst>
      <p:ext uri="{BB962C8B-B14F-4D97-AF65-F5344CB8AC3E}">
        <p14:creationId xmlns:p14="http://schemas.microsoft.com/office/powerpoint/2010/main" val="2709255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2C2D5-2773-4D66-997A-C251DB1095E2}"/>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Stream Data</a:t>
            </a:r>
          </a:p>
        </p:txBody>
      </p:sp>
      <p:graphicFrame>
        <p:nvGraphicFramePr>
          <p:cNvPr id="4" name="Table 3">
            <a:extLst>
              <a:ext uri="{FF2B5EF4-FFF2-40B4-BE49-F238E27FC236}">
                <a16:creationId xmlns:a16="http://schemas.microsoft.com/office/drawing/2014/main" id="{5E14F941-49C8-48AF-A34D-B2CBA7319DA2}"/>
              </a:ext>
            </a:extLst>
          </p:cNvPr>
          <p:cNvGraphicFramePr>
            <a:graphicFrameLocks noGrp="1"/>
          </p:cNvGraphicFramePr>
          <p:nvPr>
            <p:extLst>
              <p:ext uri="{D42A27DB-BD31-4B8C-83A1-F6EECF244321}">
                <p14:modId xmlns:p14="http://schemas.microsoft.com/office/powerpoint/2010/main" val="654427724"/>
              </p:ext>
            </p:extLst>
          </p:nvPr>
        </p:nvGraphicFramePr>
        <p:xfrm>
          <a:off x="2032000" y="1384300"/>
          <a:ext cx="8128000" cy="4089400"/>
        </p:xfrm>
        <a:graphic>
          <a:graphicData uri="http://schemas.openxmlformats.org/drawingml/2006/table">
            <a:tbl>
              <a:tblPr firstRow="1" bandRow="1">
                <a:tableStyleId>{5940675A-B579-460E-94D1-54222C63F5DA}</a:tableStyleId>
              </a:tblPr>
              <a:tblGrid>
                <a:gridCol w="2032000">
                  <a:extLst>
                    <a:ext uri="{9D8B030D-6E8A-4147-A177-3AD203B41FA5}">
                      <a16:colId xmlns:a16="http://schemas.microsoft.com/office/drawing/2014/main" val="998228870"/>
                    </a:ext>
                  </a:extLst>
                </a:gridCol>
                <a:gridCol w="2032000">
                  <a:extLst>
                    <a:ext uri="{9D8B030D-6E8A-4147-A177-3AD203B41FA5}">
                      <a16:colId xmlns:a16="http://schemas.microsoft.com/office/drawing/2014/main" val="1848179382"/>
                    </a:ext>
                  </a:extLst>
                </a:gridCol>
                <a:gridCol w="2032000">
                  <a:extLst>
                    <a:ext uri="{9D8B030D-6E8A-4147-A177-3AD203B41FA5}">
                      <a16:colId xmlns:a16="http://schemas.microsoft.com/office/drawing/2014/main" val="3185128997"/>
                    </a:ext>
                  </a:extLst>
                </a:gridCol>
                <a:gridCol w="2032000">
                  <a:extLst>
                    <a:ext uri="{9D8B030D-6E8A-4147-A177-3AD203B41FA5}">
                      <a16:colId xmlns:a16="http://schemas.microsoft.com/office/drawing/2014/main" val="650710668"/>
                    </a:ext>
                  </a:extLst>
                </a:gridCol>
              </a:tblGrid>
              <a:tr h="370840">
                <a:tc>
                  <a:txBody>
                    <a:bodyPr/>
                    <a:lstStyle/>
                    <a:p>
                      <a:r>
                        <a:rPr lang="en-US" b="1" dirty="0">
                          <a:solidFill>
                            <a:schemeClr val="bg1"/>
                          </a:solidFill>
                          <a:latin typeface="Times New Roman" panose="02020603050405020304" pitchFamily="18" charset="0"/>
                          <a:cs typeface="Times New Roman" panose="02020603050405020304" pitchFamily="18" charset="0"/>
                        </a:rPr>
                        <a:t>Site Name:</a:t>
                      </a: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Oxley Branch </a:t>
                      </a: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Town Branch</a:t>
                      </a: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Evans Branch</a:t>
                      </a:r>
                    </a:p>
                  </a:txBody>
                  <a:tcPr>
                    <a:noFill/>
                  </a:tcPr>
                </a:tc>
                <a:extLst>
                  <a:ext uri="{0D108BD9-81ED-4DB2-BD59-A6C34878D82A}">
                    <a16:rowId xmlns:a16="http://schemas.microsoft.com/office/drawing/2014/main" val="2901952055"/>
                  </a:ext>
                </a:extLst>
              </a:tr>
              <a:tr h="370840">
                <a:tc>
                  <a:txBody>
                    <a:bodyPr/>
                    <a:lstStyle/>
                    <a:p>
                      <a:r>
                        <a:rPr lang="en-US" b="1" dirty="0">
                          <a:solidFill>
                            <a:schemeClr val="bg1"/>
                          </a:solidFill>
                          <a:latin typeface="Times New Roman" panose="02020603050405020304" pitchFamily="18" charset="0"/>
                          <a:cs typeface="Times New Roman" panose="02020603050405020304" pitchFamily="18" charset="0"/>
                        </a:rPr>
                        <a:t>Stream Width (cm):</a:t>
                      </a: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196.60 cm</a:t>
                      </a: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124.46 cm</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Times New Roman" panose="02020603050405020304" pitchFamily="18" charset="0"/>
                          <a:cs typeface="Times New Roman" panose="02020603050405020304" pitchFamily="18" charset="0"/>
                        </a:rPr>
                        <a:t>554.74 cm</a:t>
                      </a:r>
                    </a:p>
                    <a:p>
                      <a:endParaRPr lang="en-US" dirty="0">
                        <a:solidFill>
                          <a:schemeClr val="bg1"/>
                        </a:solidFill>
                        <a:latin typeface="Times New Roman" panose="02020603050405020304" pitchFamily="18" charset="0"/>
                        <a:cs typeface="Times New Roman" panose="02020603050405020304" pitchFamily="18" charset="0"/>
                      </a:endParaRPr>
                    </a:p>
                  </a:txBody>
                  <a:tcPr>
                    <a:noFill/>
                  </a:tcPr>
                </a:tc>
                <a:extLst>
                  <a:ext uri="{0D108BD9-81ED-4DB2-BD59-A6C34878D82A}">
                    <a16:rowId xmlns:a16="http://schemas.microsoft.com/office/drawing/2014/main" val="61841036"/>
                  </a:ext>
                </a:extLst>
              </a:tr>
              <a:tr h="370840">
                <a:tc>
                  <a:txBody>
                    <a:bodyPr/>
                    <a:lstStyle/>
                    <a:p>
                      <a:r>
                        <a:rPr lang="en-US" b="1" dirty="0">
                          <a:solidFill>
                            <a:schemeClr val="bg1"/>
                          </a:solidFill>
                          <a:latin typeface="Times New Roman" panose="02020603050405020304" pitchFamily="18" charset="0"/>
                          <a:cs typeface="Times New Roman" panose="02020603050405020304" pitchFamily="18" charset="0"/>
                        </a:rPr>
                        <a:t>Stream Depth (cm):</a:t>
                      </a: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117.35 cm</a:t>
                      </a: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28.04 cm</a:t>
                      </a: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141.73 cm </a:t>
                      </a:r>
                    </a:p>
                  </a:txBody>
                  <a:tcPr>
                    <a:noFill/>
                  </a:tcPr>
                </a:tc>
                <a:extLst>
                  <a:ext uri="{0D108BD9-81ED-4DB2-BD59-A6C34878D82A}">
                    <a16:rowId xmlns:a16="http://schemas.microsoft.com/office/drawing/2014/main" val="1209486076"/>
                  </a:ext>
                </a:extLst>
              </a:tr>
              <a:tr h="370840">
                <a:tc>
                  <a:txBody>
                    <a:bodyPr/>
                    <a:lstStyle/>
                    <a:p>
                      <a:r>
                        <a:rPr lang="en-US" b="1" dirty="0">
                          <a:solidFill>
                            <a:schemeClr val="bg1"/>
                          </a:solidFill>
                          <a:latin typeface="Times New Roman" panose="02020603050405020304" pitchFamily="18" charset="0"/>
                          <a:cs typeface="Times New Roman" panose="02020603050405020304" pitchFamily="18" charset="0"/>
                        </a:rPr>
                        <a:t>Depth of Water (cm):</a:t>
                      </a: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39.62 cm</a:t>
                      </a: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4.44 cm</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Times New Roman" panose="02020603050405020304" pitchFamily="18" charset="0"/>
                          <a:cs typeface="Times New Roman" panose="02020603050405020304" pitchFamily="18" charset="0"/>
                        </a:rPr>
                        <a:t>27.43 cm</a:t>
                      </a:r>
                    </a:p>
                    <a:p>
                      <a:endParaRPr lang="en-US" dirty="0">
                        <a:solidFill>
                          <a:schemeClr val="bg1"/>
                        </a:solidFill>
                        <a:latin typeface="Times New Roman" panose="02020603050405020304" pitchFamily="18" charset="0"/>
                        <a:cs typeface="Times New Roman" panose="02020603050405020304" pitchFamily="18" charset="0"/>
                      </a:endParaRPr>
                    </a:p>
                  </a:txBody>
                  <a:tcPr>
                    <a:noFill/>
                  </a:tcPr>
                </a:tc>
                <a:extLst>
                  <a:ext uri="{0D108BD9-81ED-4DB2-BD59-A6C34878D82A}">
                    <a16:rowId xmlns:a16="http://schemas.microsoft.com/office/drawing/2014/main" val="282106393"/>
                  </a:ext>
                </a:extLst>
              </a:tr>
              <a:tr h="370840">
                <a:tc>
                  <a:txBody>
                    <a:bodyPr/>
                    <a:lstStyle/>
                    <a:p>
                      <a:r>
                        <a:rPr lang="en-US" b="1" dirty="0">
                          <a:solidFill>
                            <a:schemeClr val="bg1"/>
                          </a:solidFill>
                          <a:latin typeface="Times New Roman" panose="02020603050405020304" pitchFamily="18" charset="0"/>
                          <a:cs typeface="Times New Roman" panose="02020603050405020304" pitchFamily="18" charset="0"/>
                        </a:rPr>
                        <a:t>Water Velocity (m/s):</a:t>
                      </a: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0.63 m/s</a:t>
                      </a: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1.29 m/s</a:t>
                      </a: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Times New Roman" panose="02020603050405020304" pitchFamily="18" charset="0"/>
                          <a:cs typeface="Times New Roman" panose="02020603050405020304" pitchFamily="18" charset="0"/>
                        </a:rPr>
                        <a:t>0.22 m/s</a:t>
                      </a:r>
                    </a:p>
                    <a:p>
                      <a:endParaRPr lang="en-US" dirty="0">
                        <a:solidFill>
                          <a:schemeClr val="bg1"/>
                        </a:solidFill>
                        <a:latin typeface="Times New Roman" panose="02020603050405020304" pitchFamily="18" charset="0"/>
                        <a:cs typeface="Times New Roman" panose="02020603050405020304" pitchFamily="18" charset="0"/>
                      </a:endParaRPr>
                    </a:p>
                  </a:txBody>
                  <a:tcPr>
                    <a:noFill/>
                  </a:tcPr>
                </a:tc>
                <a:extLst>
                  <a:ext uri="{0D108BD9-81ED-4DB2-BD59-A6C34878D82A}">
                    <a16:rowId xmlns:a16="http://schemas.microsoft.com/office/drawing/2014/main" val="3554286414"/>
                  </a:ext>
                </a:extLst>
              </a:tr>
              <a:tr h="370840">
                <a:tc>
                  <a:txBody>
                    <a:bodyPr/>
                    <a:lstStyle/>
                    <a:p>
                      <a:r>
                        <a:rPr lang="en-US" sz="1400" b="1" dirty="0">
                          <a:solidFill>
                            <a:schemeClr val="bg1"/>
                          </a:solidFill>
                          <a:latin typeface="Times New Roman" panose="02020603050405020304" pitchFamily="18" charset="0"/>
                          <a:cs typeface="Times New Roman" panose="02020603050405020304" pitchFamily="18" charset="0"/>
                        </a:rPr>
                        <a:t>Cross-Sectional Area of Water (m</a:t>
                      </a:r>
                      <a:r>
                        <a:rPr lang="en-US" sz="1400" b="1" baseline="30000" dirty="0">
                          <a:solidFill>
                            <a:schemeClr val="bg1"/>
                          </a:solidFill>
                          <a:latin typeface="Times New Roman" panose="02020603050405020304" pitchFamily="18" charset="0"/>
                          <a:cs typeface="Times New Roman" panose="02020603050405020304" pitchFamily="18" charset="0"/>
                        </a:rPr>
                        <a:t>2</a:t>
                      </a:r>
                      <a:r>
                        <a:rPr lang="en-US" sz="1400" b="1" baseline="0" dirty="0">
                          <a:solidFill>
                            <a:schemeClr val="bg1"/>
                          </a:solidFill>
                          <a:latin typeface="Times New Roman" panose="02020603050405020304" pitchFamily="18" charset="0"/>
                          <a:cs typeface="Times New Roman" panose="02020603050405020304" pitchFamily="18" charset="0"/>
                        </a:rPr>
                        <a:t>)</a:t>
                      </a:r>
                      <a:r>
                        <a:rPr lang="en-US" sz="1400" b="1" dirty="0">
                          <a:solidFill>
                            <a:schemeClr val="bg1"/>
                          </a:solidFill>
                          <a:latin typeface="Times New Roman" panose="02020603050405020304" pitchFamily="18" charset="0"/>
                          <a:cs typeface="Times New Roman" panose="02020603050405020304" pitchFamily="18" charset="0"/>
                        </a:rPr>
                        <a:t>:</a:t>
                      </a: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0.78 </a:t>
                      </a:r>
                      <a:r>
                        <a:rPr lang="en-US" sz="1800" b="0" dirty="0">
                          <a:solidFill>
                            <a:schemeClr val="bg1"/>
                          </a:solidFill>
                          <a:latin typeface="Times New Roman" panose="02020603050405020304" pitchFamily="18" charset="0"/>
                          <a:cs typeface="Times New Roman" panose="02020603050405020304" pitchFamily="18" charset="0"/>
                        </a:rPr>
                        <a:t>m</a:t>
                      </a:r>
                      <a:r>
                        <a:rPr lang="en-US" sz="1800" b="0" baseline="30000" dirty="0">
                          <a:solidFill>
                            <a:schemeClr val="bg1"/>
                          </a:solidFill>
                          <a:latin typeface="Times New Roman" panose="02020603050405020304" pitchFamily="18" charset="0"/>
                          <a:cs typeface="Times New Roman" panose="02020603050405020304" pitchFamily="18" charset="0"/>
                        </a:rPr>
                        <a:t>2</a:t>
                      </a:r>
                      <a:endParaRPr lang="en-US" b="0" dirty="0">
                        <a:solidFill>
                          <a:schemeClr val="bg1"/>
                        </a:solidFill>
                        <a:latin typeface="Times New Roman" panose="02020603050405020304" pitchFamily="18" charset="0"/>
                        <a:cs typeface="Times New Roman" panose="02020603050405020304" pitchFamily="18" charset="0"/>
                      </a:endParaRP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0.055 </a:t>
                      </a:r>
                      <a:r>
                        <a:rPr lang="en-US" sz="1800" b="0" dirty="0">
                          <a:solidFill>
                            <a:schemeClr val="bg1"/>
                          </a:solidFill>
                          <a:latin typeface="Times New Roman" panose="02020603050405020304" pitchFamily="18" charset="0"/>
                          <a:cs typeface="Times New Roman" panose="02020603050405020304" pitchFamily="18" charset="0"/>
                        </a:rPr>
                        <a:t>m</a:t>
                      </a:r>
                      <a:r>
                        <a:rPr lang="en-US" sz="1800" b="0" baseline="30000" dirty="0">
                          <a:solidFill>
                            <a:schemeClr val="bg1"/>
                          </a:solidFill>
                          <a:latin typeface="Times New Roman" panose="02020603050405020304" pitchFamily="18" charset="0"/>
                          <a:cs typeface="Times New Roman" panose="02020603050405020304" pitchFamily="18" charset="0"/>
                        </a:rPr>
                        <a:t>2</a:t>
                      </a:r>
                      <a:endParaRPr lang="en-US" dirty="0">
                        <a:solidFill>
                          <a:schemeClr val="bg1"/>
                        </a:solidFill>
                        <a:latin typeface="Times New Roman" panose="02020603050405020304" pitchFamily="18" charset="0"/>
                        <a:cs typeface="Times New Roman" panose="02020603050405020304" pitchFamily="18" charset="0"/>
                      </a:endParaRP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1.52 </a:t>
                      </a:r>
                      <a:r>
                        <a:rPr lang="en-US" sz="1800" b="0" dirty="0">
                          <a:solidFill>
                            <a:schemeClr val="bg1"/>
                          </a:solidFill>
                          <a:latin typeface="Times New Roman" panose="02020603050405020304" pitchFamily="18" charset="0"/>
                          <a:cs typeface="Times New Roman" panose="02020603050405020304" pitchFamily="18" charset="0"/>
                        </a:rPr>
                        <a:t>m</a:t>
                      </a:r>
                      <a:r>
                        <a:rPr lang="en-US" sz="1800" b="0" baseline="30000" dirty="0">
                          <a:solidFill>
                            <a:schemeClr val="bg1"/>
                          </a:solidFill>
                          <a:latin typeface="Times New Roman" panose="02020603050405020304" pitchFamily="18" charset="0"/>
                          <a:cs typeface="Times New Roman" panose="02020603050405020304" pitchFamily="18" charset="0"/>
                        </a:rPr>
                        <a:t>2</a:t>
                      </a:r>
                      <a:endParaRPr lang="en-US" dirty="0">
                        <a:solidFill>
                          <a:schemeClr val="bg1"/>
                        </a:solidFill>
                        <a:latin typeface="Times New Roman" panose="02020603050405020304" pitchFamily="18" charset="0"/>
                        <a:cs typeface="Times New Roman" panose="02020603050405020304" pitchFamily="18" charset="0"/>
                      </a:endParaRPr>
                    </a:p>
                  </a:txBody>
                  <a:tcPr>
                    <a:noFill/>
                  </a:tcPr>
                </a:tc>
                <a:extLst>
                  <a:ext uri="{0D108BD9-81ED-4DB2-BD59-A6C34878D82A}">
                    <a16:rowId xmlns:a16="http://schemas.microsoft.com/office/drawing/2014/main" val="1622242058"/>
                  </a:ext>
                </a:extLst>
              </a:tr>
              <a:tr h="370840">
                <a:tc>
                  <a:txBody>
                    <a:bodyPr/>
                    <a:lstStyle/>
                    <a:p>
                      <a:r>
                        <a:rPr lang="en-US" b="1" dirty="0">
                          <a:solidFill>
                            <a:schemeClr val="bg1"/>
                          </a:solidFill>
                          <a:latin typeface="Times New Roman" panose="02020603050405020304" pitchFamily="18" charset="0"/>
                          <a:cs typeface="Times New Roman" panose="02020603050405020304" pitchFamily="18" charset="0"/>
                        </a:rPr>
                        <a:t>Stream Discharge (</a:t>
                      </a:r>
                      <a:r>
                        <a:rPr lang="en-US" sz="1800" b="1" dirty="0">
                          <a:solidFill>
                            <a:schemeClr val="bg1"/>
                          </a:solidFill>
                          <a:latin typeface="Times New Roman" panose="02020603050405020304" pitchFamily="18" charset="0"/>
                          <a:cs typeface="Times New Roman" panose="02020603050405020304" pitchFamily="18" charset="0"/>
                        </a:rPr>
                        <a:t>m</a:t>
                      </a:r>
                      <a:r>
                        <a:rPr lang="en-US" sz="1800" b="1" baseline="30000" dirty="0">
                          <a:solidFill>
                            <a:schemeClr val="bg1"/>
                          </a:solidFill>
                          <a:latin typeface="Times New Roman" panose="02020603050405020304" pitchFamily="18" charset="0"/>
                          <a:cs typeface="Times New Roman" panose="02020603050405020304" pitchFamily="18" charset="0"/>
                        </a:rPr>
                        <a:t>3</a:t>
                      </a:r>
                      <a:r>
                        <a:rPr lang="en-US" sz="1800" b="1" baseline="0" dirty="0">
                          <a:solidFill>
                            <a:schemeClr val="bg1"/>
                          </a:solidFill>
                          <a:latin typeface="Times New Roman" panose="02020603050405020304" pitchFamily="18" charset="0"/>
                          <a:cs typeface="Times New Roman" panose="02020603050405020304" pitchFamily="18" charset="0"/>
                        </a:rPr>
                        <a:t>/s)</a:t>
                      </a:r>
                      <a:r>
                        <a:rPr lang="en-US" b="1" dirty="0">
                          <a:solidFill>
                            <a:schemeClr val="bg1"/>
                          </a:solidFill>
                          <a:latin typeface="Times New Roman" panose="02020603050405020304" pitchFamily="18" charset="0"/>
                          <a:cs typeface="Times New Roman" panose="02020603050405020304" pitchFamily="18" charset="0"/>
                        </a:rPr>
                        <a:t>:</a:t>
                      </a: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0.49 </a:t>
                      </a:r>
                      <a:r>
                        <a:rPr lang="en-US" sz="1800" b="0" dirty="0">
                          <a:solidFill>
                            <a:schemeClr val="bg1"/>
                          </a:solidFill>
                          <a:latin typeface="Times New Roman" panose="02020603050405020304" pitchFamily="18" charset="0"/>
                          <a:cs typeface="Times New Roman" panose="02020603050405020304" pitchFamily="18" charset="0"/>
                        </a:rPr>
                        <a:t>m</a:t>
                      </a:r>
                      <a:r>
                        <a:rPr lang="en-US" sz="1800" b="0" baseline="30000" dirty="0">
                          <a:solidFill>
                            <a:schemeClr val="bg1"/>
                          </a:solidFill>
                          <a:latin typeface="Times New Roman" panose="02020603050405020304" pitchFamily="18" charset="0"/>
                          <a:cs typeface="Times New Roman" panose="02020603050405020304" pitchFamily="18" charset="0"/>
                        </a:rPr>
                        <a:t>3</a:t>
                      </a:r>
                      <a:r>
                        <a:rPr lang="en-US" sz="1800" b="0" baseline="0" dirty="0">
                          <a:solidFill>
                            <a:schemeClr val="bg1"/>
                          </a:solidFill>
                          <a:latin typeface="Times New Roman" panose="02020603050405020304" pitchFamily="18" charset="0"/>
                          <a:cs typeface="Times New Roman" panose="02020603050405020304" pitchFamily="18" charset="0"/>
                        </a:rPr>
                        <a:t>/s</a:t>
                      </a:r>
                      <a:endParaRPr lang="en-US" b="0" dirty="0">
                        <a:solidFill>
                          <a:schemeClr val="bg1"/>
                        </a:solidFill>
                        <a:latin typeface="Times New Roman" panose="02020603050405020304" pitchFamily="18" charset="0"/>
                        <a:cs typeface="Times New Roman" panose="02020603050405020304" pitchFamily="18" charset="0"/>
                      </a:endParaRP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0.07 </a:t>
                      </a:r>
                      <a:r>
                        <a:rPr lang="en-US" sz="1800" b="0" dirty="0">
                          <a:solidFill>
                            <a:schemeClr val="bg1"/>
                          </a:solidFill>
                          <a:latin typeface="Times New Roman" panose="02020603050405020304" pitchFamily="18" charset="0"/>
                          <a:cs typeface="Times New Roman" panose="02020603050405020304" pitchFamily="18" charset="0"/>
                        </a:rPr>
                        <a:t>m</a:t>
                      </a:r>
                      <a:r>
                        <a:rPr lang="en-US" sz="1800" b="0" baseline="30000" dirty="0">
                          <a:solidFill>
                            <a:schemeClr val="bg1"/>
                          </a:solidFill>
                          <a:latin typeface="Times New Roman" panose="02020603050405020304" pitchFamily="18" charset="0"/>
                          <a:cs typeface="Times New Roman" panose="02020603050405020304" pitchFamily="18" charset="0"/>
                        </a:rPr>
                        <a:t>3</a:t>
                      </a:r>
                      <a:r>
                        <a:rPr lang="en-US" sz="1800" b="0" baseline="0" dirty="0">
                          <a:solidFill>
                            <a:schemeClr val="bg1"/>
                          </a:solidFill>
                          <a:latin typeface="Times New Roman" panose="02020603050405020304" pitchFamily="18" charset="0"/>
                          <a:cs typeface="Times New Roman" panose="02020603050405020304" pitchFamily="18" charset="0"/>
                        </a:rPr>
                        <a:t>/s</a:t>
                      </a:r>
                      <a:endParaRPr lang="en-US" dirty="0">
                        <a:solidFill>
                          <a:schemeClr val="bg1"/>
                        </a:solidFill>
                        <a:latin typeface="Times New Roman" panose="02020603050405020304" pitchFamily="18" charset="0"/>
                        <a:cs typeface="Times New Roman" panose="02020603050405020304" pitchFamily="18" charset="0"/>
                      </a:endParaRPr>
                    </a:p>
                  </a:txBody>
                  <a:tcPr>
                    <a:noFill/>
                  </a:tcPr>
                </a:tc>
                <a:tc>
                  <a:txBody>
                    <a:bodyPr/>
                    <a:lstStyle/>
                    <a:p>
                      <a:r>
                        <a:rPr lang="en-US" dirty="0">
                          <a:solidFill>
                            <a:schemeClr val="bg1"/>
                          </a:solidFill>
                          <a:latin typeface="Times New Roman" panose="02020603050405020304" pitchFamily="18" charset="0"/>
                          <a:cs typeface="Times New Roman" panose="02020603050405020304" pitchFamily="18" charset="0"/>
                        </a:rPr>
                        <a:t>0.33 </a:t>
                      </a:r>
                      <a:r>
                        <a:rPr lang="en-US" sz="1800" b="0" dirty="0">
                          <a:solidFill>
                            <a:schemeClr val="bg1"/>
                          </a:solidFill>
                          <a:latin typeface="Times New Roman" panose="02020603050405020304" pitchFamily="18" charset="0"/>
                          <a:cs typeface="Times New Roman" panose="02020603050405020304" pitchFamily="18" charset="0"/>
                        </a:rPr>
                        <a:t>m</a:t>
                      </a:r>
                      <a:r>
                        <a:rPr lang="en-US" sz="1800" b="0" baseline="30000" dirty="0">
                          <a:solidFill>
                            <a:schemeClr val="bg1"/>
                          </a:solidFill>
                          <a:latin typeface="Times New Roman" panose="02020603050405020304" pitchFamily="18" charset="0"/>
                          <a:cs typeface="Times New Roman" panose="02020603050405020304" pitchFamily="18" charset="0"/>
                        </a:rPr>
                        <a:t>3</a:t>
                      </a:r>
                      <a:r>
                        <a:rPr lang="en-US" sz="1800" b="0" baseline="0" dirty="0">
                          <a:solidFill>
                            <a:schemeClr val="bg1"/>
                          </a:solidFill>
                          <a:latin typeface="Times New Roman" panose="02020603050405020304" pitchFamily="18" charset="0"/>
                          <a:cs typeface="Times New Roman" panose="02020603050405020304" pitchFamily="18" charset="0"/>
                        </a:rPr>
                        <a:t>/s</a:t>
                      </a:r>
                      <a:endParaRPr lang="en-US" dirty="0">
                        <a:solidFill>
                          <a:schemeClr val="bg1"/>
                        </a:solidFill>
                        <a:latin typeface="Times New Roman" panose="02020603050405020304" pitchFamily="18" charset="0"/>
                        <a:cs typeface="Times New Roman" panose="02020603050405020304" pitchFamily="18" charset="0"/>
                      </a:endParaRPr>
                    </a:p>
                  </a:txBody>
                  <a:tcPr>
                    <a:noFill/>
                  </a:tcPr>
                </a:tc>
                <a:extLst>
                  <a:ext uri="{0D108BD9-81ED-4DB2-BD59-A6C34878D82A}">
                    <a16:rowId xmlns:a16="http://schemas.microsoft.com/office/drawing/2014/main" val="2777809073"/>
                  </a:ext>
                </a:extLst>
              </a:tr>
            </a:tbl>
          </a:graphicData>
        </a:graphic>
      </p:graphicFrame>
    </p:spTree>
    <p:extLst>
      <p:ext uri="{BB962C8B-B14F-4D97-AF65-F5344CB8AC3E}">
        <p14:creationId xmlns:p14="http://schemas.microsoft.com/office/powerpoint/2010/main" val="28163144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C5691-18B6-4336-9605-B06B25CE5D2A}"/>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Sediment Data Collection</a:t>
            </a:r>
          </a:p>
        </p:txBody>
      </p:sp>
      <p:sp>
        <p:nvSpPr>
          <p:cNvPr id="3" name="Content Placeholder 2">
            <a:extLst>
              <a:ext uri="{FF2B5EF4-FFF2-40B4-BE49-F238E27FC236}">
                <a16:creationId xmlns:a16="http://schemas.microsoft.com/office/drawing/2014/main" id="{33DEC7AC-4055-4924-AE44-F1367BFB732F}"/>
              </a:ext>
            </a:extLst>
          </p:cNvPr>
          <p:cNvSpPr>
            <a:spLocks noGrp="1"/>
          </p:cNvSpPr>
          <p:nvPr>
            <p:ph idx="1"/>
          </p:nvPr>
        </p:nvSpPr>
        <p:spPr/>
        <p:txBody>
          <a:bodyPr>
            <a:normAutofit fontScale="92500"/>
          </a:bodyPr>
          <a:lstStyle/>
          <a:p>
            <a:r>
              <a:rPr lang="en-US" dirty="0">
                <a:solidFill>
                  <a:schemeClr val="bg1"/>
                </a:solidFill>
                <a:latin typeface="Times New Roman" panose="02020603050405020304" pitchFamily="18" charset="0"/>
                <a:cs typeface="Times New Roman" panose="02020603050405020304" pitchFamily="18" charset="0"/>
              </a:rPr>
              <a:t>6 water samples in total, 2 at each site, were collected during high flow. </a:t>
            </a:r>
          </a:p>
          <a:p>
            <a:r>
              <a:rPr lang="en-US" dirty="0">
                <a:solidFill>
                  <a:schemeClr val="bg1"/>
                </a:solidFill>
                <a:latin typeface="Times New Roman" panose="02020603050405020304" pitchFamily="18" charset="0"/>
                <a:cs typeface="Times New Roman" panose="02020603050405020304" pitchFamily="18" charset="0"/>
              </a:rPr>
              <a:t>The samples were collected using glass bottles placed directly into the flowing stream during a time of high flow.</a:t>
            </a:r>
          </a:p>
          <a:p>
            <a:r>
              <a:rPr lang="en-US" dirty="0">
                <a:solidFill>
                  <a:schemeClr val="bg1"/>
                </a:solidFill>
                <a:latin typeface="Times New Roman" panose="02020603050405020304" pitchFamily="18" charset="0"/>
                <a:cs typeface="Times New Roman" panose="02020603050405020304" pitchFamily="18" charset="0"/>
              </a:rPr>
              <a:t>All 6 bottled samples were taken to the lab for further evaluation.</a:t>
            </a:r>
          </a:p>
          <a:p>
            <a:r>
              <a:rPr lang="en-US" dirty="0">
                <a:solidFill>
                  <a:schemeClr val="bg1"/>
                </a:solidFill>
                <a:latin typeface="Times New Roman" panose="02020603050405020304" pitchFamily="18" charset="0"/>
                <a:cs typeface="Times New Roman" panose="02020603050405020304" pitchFamily="18" charset="0"/>
              </a:rPr>
              <a:t>In the lab, each sample was weighed and then poured slowly through a filter to collect only the sediment left behind.</a:t>
            </a:r>
          </a:p>
          <a:p>
            <a:r>
              <a:rPr lang="en-US" dirty="0">
                <a:solidFill>
                  <a:schemeClr val="bg1"/>
                </a:solidFill>
                <a:latin typeface="Times New Roman" panose="02020603050405020304" pitchFamily="18" charset="0"/>
                <a:cs typeface="Times New Roman" panose="02020603050405020304" pitchFamily="18" charset="0"/>
              </a:rPr>
              <a:t>This filter was then dried and weighed to find the gross weight of the sediment. </a:t>
            </a:r>
          </a:p>
          <a:p>
            <a:r>
              <a:rPr lang="en-US" dirty="0">
                <a:solidFill>
                  <a:schemeClr val="bg1"/>
                </a:solidFill>
                <a:latin typeface="Times New Roman" panose="02020603050405020304" pitchFamily="18" charset="0"/>
                <a:cs typeface="Times New Roman" panose="02020603050405020304" pitchFamily="18" charset="0"/>
              </a:rPr>
              <a:t>Further calculations were made using the newly found sediment weights to determine concentrations for each stream.  </a:t>
            </a:r>
          </a:p>
          <a:p>
            <a:pPr marL="0" indent="0">
              <a:buNone/>
            </a:pPr>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6058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9E465-CB71-4DB2-B633-B92F55B5E206}"/>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Sediment Data</a:t>
            </a:r>
          </a:p>
        </p:txBody>
      </p:sp>
      <p:graphicFrame>
        <p:nvGraphicFramePr>
          <p:cNvPr id="5" name="Table 4">
            <a:extLst>
              <a:ext uri="{FF2B5EF4-FFF2-40B4-BE49-F238E27FC236}">
                <a16:creationId xmlns:a16="http://schemas.microsoft.com/office/drawing/2014/main" id="{FB612BFA-F55C-4AA6-A8B4-A7E80DD0B9B5}"/>
              </a:ext>
            </a:extLst>
          </p:cNvPr>
          <p:cNvGraphicFramePr>
            <a:graphicFrameLocks noGrp="1"/>
          </p:cNvGraphicFramePr>
          <p:nvPr>
            <p:extLst>
              <p:ext uri="{D42A27DB-BD31-4B8C-83A1-F6EECF244321}">
                <p14:modId xmlns:p14="http://schemas.microsoft.com/office/powerpoint/2010/main" val="850011446"/>
              </p:ext>
            </p:extLst>
          </p:nvPr>
        </p:nvGraphicFramePr>
        <p:xfrm>
          <a:off x="2032000" y="1690688"/>
          <a:ext cx="8128000" cy="2839720"/>
        </p:xfrm>
        <a:graphic>
          <a:graphicData uri="http://schemas.openxmlformats.org/drawingml/2006/table">
            <a:tbl>
              <a:tblPr firstRow="1" bandRow="1">
                <a:tableStyleId>{5940675A-B579-460E-94D1-54222C63F5DA}</a:tableStyleId>
              </a:tblPr>
              <a:tblGrid>
                <a:gridCol w="2032000">
                  <a:extLst>
                    <a:ext uri="{9D8B030D-6E8A-4147-A177-3AD203B41FA5}">
                      <a16:colId xmlns:a16="http://schemas.microsoft.com/office/drawing/2014/main" val="2298963055"/>
                    </a:ext>
                  </a:extLst>
                </a:gridCol>
                <a:gridCol w="2032000">
                  <a:extLst>
                    <a:ext uri="{9D8B030D-6E8A-4147-A177-3AD203B41FA5}">
                      <a16:colId xmlns:a16="http://schemas.microsoft.com/office/drawing/2014/main" val="629436851"/>
                    </a:ext>
                  </a:extLst>
                </a:gridCol>
                <a:gridCol w="2032000">
                  <a:extLst>
                    <a:ext uri="{9D8B030D-6E8A-4147-A177-3AD203B41FA5}">
                      <a16:colId xmlns:a16="http://schemas.microsoft.com/office/drawing/2014/main" val="3950029132"/>
                    </a:ext>
                  </a:extLst>
                </a:gridCol>
                <a:gridCol w="2032000">
                  <a:extLst>
                    <a:ext uri="{9D8B030D-6E8A-4147-A177-3AD203B41FA5}">
                      <a16:colId xmlns:a16="http://schemas.microsoft.com/office/drawing/2014/main" val="2356462858"/>
                    </a:ext>
                  </a:extLst>
                </a:gridCol>
              </a:tblGrid>
              <a:tr h="370840">
                <a:tc>
                  <a:txBody>
                    <a:bodyPr/>
                    <a:lstStyle/>
                    <a:p>
                      <a:r>
                        <a:rPr lang="en-US" b="1" dirty="0">
                          <a:solidFill>
                            <a:schemeClr val="bg1"/>
                          </a:solidFill>
                          <a:latin typeface="Times New Roman" panose="02020603050405020304" pitchFamily="18" charset="0"/>
                          <a:cs typeface="Times New Roman" panose="02020603050405020304" pitchFamily="18" charset="0"/>
                        </a:rPr>
                        <a:t>Site Name:</a:t>
                      </a:r>
                    </a:p>
                  </a:txBody>
                  <a:tcPr/>
                </a:tc>
                <a:tc>
                  <a:txBody>
                    <a:bodyPr/>
                    <a:lstStyle/>
                    <a:p>
                      <a:r>
                        <a:rPr lang="en-US" dirty="0">
                          <a:solidFill>
                            <a:schemeClr val="bg1"/>
                          </a:solidFill>
                          <a:latin typeface="Times New Roman" panose="02020603050405020304" pitchFamily="18" charset="0"/>
                          <a:cs typeface="Times New Roman" panose="02020603050405020304" pitchFamily="18" charset="0"/>
                        </a:rPr>
                        <a:t>Oxley Branch</a:t>
                      </a:r>
                    </a:p>
                  </a:txBody>
                  <a:tcPr/>
                </a:tc>
                <a:tc>
                  <a:txBody>
                    <a:bodyPr/>
                    <a:lstStyle/>
                    <a:p>
                      <a:r>
                        <a:rPr lang="en-US" dirty="0">
                          <a:solidFill>
                            <a:schemeClr val="bg1"/>
                          </a:solidFill>
                          <a:latin typeface="Times New Roman" panose="02020603050405020304" pitchFamily="18" charset="0"/>
                          <a:cs typeface="Times New Roman" panose="02020603050405020304" pitchFamily="18" charset="0"/>
                        </a:rPr>
                        <a:t>Town Branch</a:t>
                      </a:r>
                    </a:p>
                  </a:txBody>
                  <a:tcPr/>
                </a:tc>
                <a:tc>
                  <a:txBody>
                    <a:bodyPr/>
                    <a:lstStyle/>
                    <a:p>
                      <a:r>
                        <a:rPr lang="en-US" dirty="0">
                          <a:solidFill>
                            <a:schemeClr val="bg1"/>
                          </a:solidFill>
                          <a:latin typeface="Times New Roman" panose="02020603050405020304" pitchFamily="18" charset="0"/>
                          <a:cs typeface="Times New Roman" panose="02020603050405020304" pitchFamily="18" charset="0"/>
                        </a:rPr>
                        <a:t>Evans Branch</a:t>
                      </a:r>
                    </a:p>
                  </a:txBody>
                  <a:tcPr/>
                </a:tc>
                <a:extLst>
                  <a:ext uri="{0D108BD9-81ED-4DB2-BD59-A6C34878D82A}">
                    <a16:rowId xmlns:a16="http://schemas.microsoft.com/office/drawing/2014/main" val="2526911273"/>
                  </a:ext>
                </a:extLst>
              </a:tr>
              <a:tr h="370840">
                <a:tc>
                  <a:txBody>
                    <a:bodyPr/>
                    <a:lstStyle/>
                    <a:p>
                      <a:r>
                        <a:rPr lang="en-US" b="1" dirty="0">
                          <a:solidFill>
                            <a:schemeClr val="bg1"/>
                          </a:solidFill>
                          <a:latin typeface="Times New Roman" panose="02020603050405020304" pitchFamily="18" charset="0"/>
                          <a:cs typeface="Times New Roman" panose="02020603050405020304" pitchFamily="18" charset="0"/>
                        </a:rPr>
                        <a:t>Average Weight of Sediment (grams):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Times New Roman" panose="02020603050405020304" pitchFamily="18" charset="0"/>
                          <a:cs typeface="Times New Roman" panose="02020603050405020304" pitchFamily="18" charset="0"/>
                        </a:rPr>
                        <a:t>0.103g</a:t>
                      </a:r>
                    </a:p>
                    <a:p>
                      <a:endParaRPr lang="en-US" dirty="0">
                        <a:solidFill>
                          <a:schemeClr val="bg1"/>
                        </a:solidFill>
                        <a:latin typeface="Times New Roman" panose="02020603050405020304" pitchFamily="18" charset="0"/>
                        <a:cs typeface="Times New Roman" panose="02020603050405020304" pitchFamily="18" charset="0"/>
                      </a:endParaRPr>
                    </a:p>
                  </a:txBody>
                  <a:tcPr/>
                </a:tc>
                <a:tc>
                  <a:txBody>
                    <a:bodyPr/>
                    <a:lstStyle/>
                    <a:p>
                      <a:r>
                        <a:rPr lang="en-US" dirty="0">
                          <a:solidFill>
                            <a:schemeClr val="bg1"/>
                          </a:solidFill>
                          <a:latin typeface="Times New Roman" panose="02020603050405020304" pitchFamily="18" charset="0"/>
                          <a:cs typeface="Times New Roman" panose="02020603050405020304" pitchFamily="18" charset="0"/>
                        </a:rPr>
                        <a:t>0.025g</a:t>
                      </a:r>
                    </a:p>
                  </a:txBody>
                  <a:tcPr/>
                </a:tc>
                <a:tc>
                  <a:txBody>
                    <a:bodyPr/>
                    <a:lstStyle/>
                    <a:p>
                      <a:r>
                        <a:rPr lang="en-US" dirty="0">
                          <a:solidFill>
                            <a:schemeClr val="bg1"/>
                          </a:solidFill>
                          <a:latin typeface="Times New Roman" panose="02020603050405020304" pitchFamily="18" charset="0"/>
                          <a:cs typeface="Times New Roman" panose="02020603050405020304" pitchFamily="18" charset="0"/>
                        </a:rPr>
                        <a:t>0.0045g </a:t>
                      </a:r>
                    </a:p>
                  </a:txBody>
                  <a:tcPr/>
                </a:tc>
                <a:extLst>
                  <a:ext uri="{0D108BD9-81ED-4DB2-BD59-A6C34878D82A}">
                    <a16:rowId xmlns:a16="http://schemas.microsoft.com/office/drawing/2014/main" val="1314021983"/>
                  </a:ext>
                </a:extLst>
              </a:tr>
              <a:tr h="370840">
                <a:tc>
                  <a:txBody>
                    <a:bodyPr/>
                    <a:lstStyle/>
                    <a:p>
                      <a:r>
                        <a:rPr lang="en-US" b="1" dirty="0">
                          <a:solidFill>
                            <a:schemeClr val="bg1"/>
                          </a:solidFill>
                          <a:latin typeface="Times New Roman" panose="02020603050405020304" pitchFamily="18" charset="0"/>
                          <a:cs typeface="Times New Roman" panose="02020603050405020304" pitchFamily="18" charset="0"/>
                        </a:rPr>
                        <a:t>Sediment Concentration (PPM):</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Times New Roman" panose="02020603050405020304" pitchFamily="18" charset="0"/>
                          <a:cs typeface="Times New Roman" panose="02020603050405020304" pitchFamily="18" charset="0"/>
                        </a:rPr>
                        <a:t>266.93 PPM</a:t>
                      </a:r>
                    </a:p>
                    <a:p>
                      <a:endParaRPr lang="en-US" dirty="0">
                        <a:solidFill>
                          <a:schemeClr val="bg1"/>
                        </a:solidFill>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Times New Roman" panose="02020603050405020304" pitchFamily="18" charset="0"/>
                          <a:cs typeface="Times New Roman" panose="02020603050405020304" pitchFamily="18" charset="0"/>
                        </a:rPr>
                        <a:t>68.52 PPM</a:t>
                      </a:r>
                    </a:p>
                    <a:p>
                      <a:endParaRPr lang="en-US" dirty="0">
                        <a:solidFill>
                          <a:schemeClr val="bg1"/>
                        </a:solidFill>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Times New Roman" panose="02020603050405020304" pitchFamily="18" charset="0"/>
                          <a:cs typeface="Times New Roman" panose="02020603050405020304" pitchFamily="18" charset="0"/>
                        </a:rPr>
                        <a:t>11.34 PPM</a:t>
                      </a:r>
                    </a:p>
                    <a:p>
                      <a:endParaRPr lang="en-US" dirty="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33281627"/>
                  </a:ext>
                </a:extLst>
              </a:tr>
              <a:tr h="370840">
                <a:tc>
                  <a:txBody>
                    <a:bodyPr/>
                    <a:lstStyle/>
                    <a:p>
                      <a:r>
                        <a:rPr lang="en-US" b="1" dirty="0">
                          <a:solidFill>
                            <a:schemeClr val="bg1"/>
                          </a:solidFill>
                          <a:latin typeface="Times New Roman" panose="02020603050405020304" pitchFamily="18" charset="0"/>
                          <a:cs typeface="Times New Roman" panose="02020603050405020304" pitchFamily="18" charset="0"/>
                        </a:rPr>
                        <a:t>Sediment Concentration (mg/L):</a:t>
                      </a:r>
                    </a:p>
                  </a:txBody>
                  <a:tcPr/>
                </a:tc>
                <a:tc>
                  <a:txBody>
                    <a:bodyPr/>
                    <a:lstStyle/>
                    <a:p>
                      <a:r>
                        <a:rPr lang="en-US" dirty="0">
                          <a:solidFill>
                            <a:schemeClr val="bg1"/>
                          </a:solidFill>
                          <a:latin typeface="Times New Roman" panose="02020603050405020304" pitchFamily="18" charset="0"/>
                          <a:cs typeface="Times New Roman" panose="02020603050405020304" pitchFamily="18" charset="0"/>
                        </a:rPr>
                        <a:t>320.31 mg/L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Times New Roman" panose="02020603050405020304" pitchFamily="18" charset="0"/>
                          <a:cs typeface="Times New Roman" panose="02020603050405020304" pitchFamily="18" charset="0"/>
                        </a:rPr>
                        <a:t>71.26 mg/L</a:t>
                      </a:r>
                    </a:p>
                    <a:p>
                      <a:endParaRPr lang="en-US" dirty="0">
                        <a:solidFill>
                          <a:schemeClr val="bg1"/>
                        </a:solidFill>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latin typeface="Times New Roman" panose="02020603050405020304" pitchFamily="18" charset="0"/>
                          <a:cs typeface="Times New Roman" panose="02020603050405020304" pitchFamily="18" charset="0"/>
                        </a:rPr>
                        <a:t>11.45 mg/L</a:t>
                      </a:r>
                    </a:p>
                    <a:p>
                      <a:endParaRPr lang="en-US" dirty="0">
                        <a:solidFill>
                          <a:schemeClr val="bg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40613582"/>
                  </a:ext>
                </a:extLst>
              </a:tr>
            </a:tbl>
          </a:graphicData>
        </a:graphic>
      </p:graphicFrame>
    </p:spTree>
    <p:extLst>
      <p:ext uri="{BB962C8B-B14F-4D97-AF65-F5344CB8AC3E}">
        <p14:creationId xmlns:p14="http://schemas.microsoft.com/office/powerpoint/2010/main" val="30335424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47AD7E-981F-4DCE-B9B2-232AA65851E8}"/>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Conclusion</a:t>
            </a:r>
          </a:p>
        </p:txBody>
      </p:sp>
      <p:sp>
        <p:nvSpPr>
          <p:cNvPr id="3" name="Content Placeholder 2">
            <a:extLst>
              <a:ext uri="{FF2B5EF4-FFF2-40B4-BE49-F238E27FC236}">
                <a16:creationId xmlns:a16="http://schemas.microsoft.com/office/drawing/2014/main" id="{ED210989-93D7-4A0E-8807-98E6841BFA4F}"/>
              </a:ext>
            </a:extLst>
          </p:cNvPr>
          <p:cNvSpPr>
            <a:spLocks noGrp="1"/>
          </p:cNvSpPr>
          <p:nvPr>
            <p:ph idx="1"/>
          </p:nvPr>
        </p:nvSpPr>
        <p:spPr/>
        <p:txBody>
          <a:bodyPr/>
          <a:lstStyle/>
          <a:p>
            <a:pPr marL="285750" indent="-285750">
              <a:buFont typeface="Arial" panose="020B0604020202020204" pitchFamily="34" charset="0"/>
              <a:buChar char="•"/>
            </a:pPr>
            <a:r>
              <a:rPr lang="en-US" dirty="0">
                <a:solidFill>
                  <a:schemeClr val="bg1"/>
                </a:solidFill>
                <a:latin typeface="Times New Roman" panose="02020603050405020304" pitchFamily="18" charset="0"/>
                <a:cs typeface="Times New Roman" panose="02020603050405020304" pitchFamily="18" charset="0"/>
              </a:rPr>
              <a:t>The sediment data collected clearly indicates that upstream logging has a direct impact on stream sediment concentrations. </a:t>
            </a:r>
          </a:p>
          <a:p>
            <a:pPr marL="285750" indent="-285750">
              <a:buFont typeface="Arial" panose="020B0604020202020204" pitchFamily="34" charset="0"/>
              <a:buChar char="•"/>
            </a:pPr>
            <a:r>
              <a:rPr lang="en-US" dirty="0">
                <a:solidFill>
                  <a:schemeClr val="bg1"/>
                </a:solidFill>
                <a:latin typeface="Times New Roman" panose="02020603050405020304" pitchFamily="18" charset="0"/>
                <a:cs typeface="Times New Roman" panose="02020603050405020304" pitchFamily="18" charset="0"/>
              </a:rPr>
              <a:t>Oxley Branch (Active Logging) has almost 30 times the amount of sediment concentration that Evans Branch (Control) does.</a:t>
            </a:r>
          </a:p>
          <a:p>
            <a:pPr marL="285750" indent="-285750">
              <a:buFont typeface="Arial" panose="020B0604020202020204" pitchFamily="34" charset="0"/>
              <a:buChar char="•"/>
            </a:pPr>
            <a:r>
              <a:rPr lang="en-US" dirty="0">
                <a:solidFill>
                  <a:schemeClr val="bg1"/>
                </a:solidFill>
                <a:latin typeface="Times New Roman" panose="02020603050405020304" pitchFamily="18" charset="0"/>
                <a:cs typeface="Times New Roman" panose="02020603050405020304" pitchFamily="18" charset="0"/>
              </a:rPr>
              <a:t>Town Branch (Past Logging) has just over 6 times the sediment concentration that Evans Branch (Control) does.  </a:t>
            </a:r>
          </a:p>
          <a:p>
            <a:pPr marL="285750" indent="-285750">
              <a:buFont typeface="Arial" panose="020B0604020202020204" pitchFamily="34" charset="0"/>
              <a:buChar char="•"/>
            </a:pPr>
            <a:r>
              <a:rPr lang="en-US" dirty="0">
                <a:solidFill>
                  <a:schemeClr val="bg1"/>
                </a:solidFill>
                <a:latin typeface="Times New Roman" panose="02020603050405020304" pitchFamily="18" charset="0"/>
                <a:cs typeface="Times New Roman" panose="02020603050405020304" pitchFamily="18" charset="0"/>
              </a:rPr>
              <a:t>If the sediment concentrations in Oxley Branch go unchecked for much longer, the already bad flooding along its path could worsen. </a:t>
            </a:r>
          </a:p>
        </p:txBody>
      </p:sp>
    </p:spTree>
    <p:extLst>
      <p:ext uri="{BB962C8B-B14F-4D97-AF65-F5344CB8AC3E}">
        <p14:creationId xmlns:p14="http://schemas.microsoft.com/office/powerpoint/2010/main" val="22605353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Introduction</a:t>
            </a:r>
            <a:r>
              <a:rPr lang="en-US" dirty="0">
                <a:latin typeface="Times New Roman" panose="02020603050405020304" pitchFamily="18" charset="0"/>
                <a:cs typeface="Times New Roman" panose="02020603050405020304" pitchFamily="18" charset="0"/>
              </a:rPr>
              <a:t> </a:t>
            </a:r>
          </a:p>
        </p:txBody>
      </p:sp>
      <p:sp>
        <p:nvSpPr>
          <p:cNvPr id="3" name="Content Placeholder 2"/>
          <p:cNvSpPr>
            <a:spLocks noGrp="1"/>
          </p:cNvSpPr>
          <p:nvPr>
            <p:ph idx="1"/>
          </p:nvPr>
        </p:nvSpPr>
        <p:spPr/>
        <p:txBody>
          <a:bodyPr/>
          <a:lstStyle/>
          <a:p>
            <a:r>
              <a:rPr lang="en-US" dirty="0">
                <a:solidFill>
                  <a:schemeClr val="bg1"/>
                </a:solidFill>
                <a:latin typeface="Times New Roman" panose="02020603050405020304" pitchFamily="18" charset="0"/>
                <a:cs typeface="Times New Roman" panose="02020603050405020304" pitchFamily="18" charset="0"/>
              </a:rPr>
              <a:t>All streams throughout the world carry varying amounts of sediment as they flow.</a:t>
            </a:r>
          </a:p>
          <a:p>
            <a:r>
              <a:rPr lang="en-US" dirty="0">
                <a:solidFill>
                  <a:schemeClr val="bg1"/>
                </a:solidFill>
                <a:latin typeface="Times New Roman" panose="02020603050405020304" pitchFamily="18" charset="0"/>
                <a:cs typeface="Times New Roman" panose="02020603050405020304" pitchFamily="18" charset="0"/>
              </a:rPr>
              <a:t>Sediment loads and concentrations in streams are directly related to several issues, with the most notable being flood concerns.</a:t>
            </a:r>
          </a:p>
          <a:p>
            <a:r>
              <a:rPr lang="en-US" dirty="0">
                <a:solidFill>
                  <a:schemeClr val="bg1"/>
                </a:solidFill>
                <a:latin typeface="Times New Roman" panose="02020603050405020304" pitchFamily="18" charset="0"/>
                <a:cs typeface="Times New Roman" panose="02020603050405020304" pitchFamily="18" charset="0"/>
              </a:rPr>
              <a:t>Stream systems that experience a large and rapid influx of sediment may have new or significantly worse flooding events. </a:t>
            </a:r>
            <a:endParaRPr lang="en-US" dirty="0">
              <a:solidFill>
                <a:schemeClr val="bg1"/>
              </a:solidFill>
            </a:endParaRPr>
          </a:p>
        </p:txBody>
      </p:sp>
    </p:spTree>
    <p:extLst>
      <p:ext uri="{BB962C8B-B14F-4D97-AF65-F5344CB8AC3E}">
        <p14:creationId xmlns:p14="http://schemas.microsoft.com/office/powerpoint/2010/main" val="1207080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Introduction</a:t>
            </a:r>
            <a:r>
              <a:rPr lang="en-US" dirty="0">
                <a:solidFill>
                  <a:schemeClr val="bg1"/>
                </a:solidFill>
              </a:rPr>
              <a:t> </a:t>
            </a:r>
          </a:p>
        </p:txBody>
      </p:sp>
      <p:sp>
        <p:nvSpPr>
          <p:cNvPr id="3" name="Content Placeholder 2"/>
          <p:cNvSpPr>
            <a:spLocks noGrp="1"/>
          </p:cNvSpPr>
          <p:nvPr>
            <p:ph idx="1"/>
          </p:nvPr>
        </p:nvSpPr>
        <p:spPr/>
        <p:txBody>
          <a:bodyPr>
            <a:normAutofit/>
          </a:bodyPr>
          <a:lstStyle/>
          <a:p>
            <a:pPr lvl="1"/>
            <a:r>
              <a:rPr lang="en-US" sz="2800" dirty="0">
                <a:solidFill>
                  <a:schemeClr val="bg1"/>
                </a:solidFill>
                <a:latin typeface="Times New Roman" panose="02020603050405020304" pitchFamily="18" charset="0"/>
                <a:cs typeface="Times New Roman" panose="02020603050405020304" pitchFamily="18" charset="0"/>
              </a:rPr>
              <a:t>Any large-scale removal of upstream vegetation will  cause increased sediment load in a stream. </a:t>
            </a:r>
          </a:p>
          <a:p>
            <a:pPr lvl="1"/>
            <a:r>
              <a:rPr lang="en-US" sz="2800" dirty="0">
                <a:solidFill>
                  <a:schemeClr val="bg1"/>
                </a:solidFill>
                <a:latin typeface="Times New Roman" panose="02020603050405020304" pitchFamily="18" charset="0"/>
                <a:cs typeface="Times New Roman" panose="02020603050405020304" pitchFamily="18" charset="0"/>
              </a:rPr>
              <a:t>Construction projects and logging are the two most common causes of sediment load increases.</a:t>
            </a:r>
          </a:p>
          <a:p>
            <a:pPr lvl="1"/>
            <a:r>
              <a:rPr lang="en-US" sz="2800" dirty="0">
                <a:solidFill>
                  <a:schemeClr val="bg1"/>
                </a:solidFill>
                <a:latin typeface="Times New Roman" panose="02020603050405020304" pitchFamily="18" charset="0"/>
                <a:cs typeface="Times New Roman" panose="02020603050405020304" pitchFamily="18" charset="0"/>
              </a:rPr>
              <a:t>Increased load can result in new bed forms or other sedimentation events which may cause channel misdirection or blockage.</a:t>
            </a:r>
          </a:p>
          <a:p>
            <a:pPr lvl="1"/>
            <a:r>
              <a:rPr lang="en-US" sz="2800" dirty="0">
                <a:solidFill>
                  <a:schemeClr val="bg1"/>
                </a:solidFill>
                <a:latin typeface="Times New Roman" panose="02020603050405020304" pitchFamily="18" charset="0"/>
                <a:cs typeface="Times New Roman" panose="02020603050405020304" pitchFamily="18" charset="0"/>
              </a:rPr>
              <a:t>Either case can increase flood risk.</a:t>
            </a:r>
          </a:p>
        </p:txBody>
      </p:sp>
    </p:spTree>
    <p:extLst>
      <p:ext uri="{BB962C8B-B14F-4D97-AF65-F5344CB8AC3E}">
        <p14:creationId xmlns:p14="http://schemas.microsoft.com/office/powerpoint/2010/main" val="3983376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E0F10-DC4C-42C7-9328-0A1FB2778378}"/>
              </a:ext>
            </a:extLst>
          </p:cNvPr>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Thesis Premise</a:t>
            </a:r>
          </a:p>
        </p:txBody>
      </p:sp>
      <p:sp>
        <p:nvSpPr>
          <p:cNvPr id="3" name="Content Placeholder 2">
            <a:extLst>
              <a:ext uri="{FF2B5EF4-FFF2-40B4-BE49-F238E27FC236}">
                <a16:creationId xmlns:a16="http://schemas.microsoft.com/office/drawing/2014/main" id="{F5290AD4-953C-4C33-BBED-6F85C3A29515}"/>
              </a:ext>
            </a:extLst>
          </p:cNvPr>
          <p:cNvSpPr>
            <a:spLocks noGrp="1"/>
          </p:cNvSpPr>
          <p:nvPr>
            <p:ph idx="1"/>
          </p:nvPr>
        </p:nvSpPr>
        <p:spPr/>
        <p:txBody>
          <a:bodyPr/>
          <a:lstStyle/>
          <a:p>
            <a:r>
              <a:rPr lang="en-US" dirty="0">
                <a:solidFill>
                  <a:schemeClr val="bg1"/>
                </a:solidFill>
                <a:latin typeface="Times New Roman" panose="02020603050405020304" pitchFamily="18" charset="0"/>
                <a:cs typeface="Times New Roman" panose="02020603050405020304" pitchFamily="18" charset="0"/>
              </a:rPr>
              <a:t>Flooding is a concern in the downtown Morehead area.</a:t>
            </a:r>
          </a:p>
          <a:p>
            <a:r>
              <a:rPr lang="en-US" dirty="0">
                <a:solidFill>
                  <a:schemeClr val="bg1"/>
                </a:solidFill>
                <a:latin typeface="Times New Roman" panose="02020603050405020304" pitchFamily="18" charset="0"/>
                <a:cs typeface="Times New Roman" panose="02020603050405020304" pitchFamily="18" charset="0"/>
              </a:rPr>
              <a:t>Perception that increased sedimentation due to increased logging will exacerbate flood risk. </a:t>
            </a:r>
          </a:p>
          <a:p>
            <a:r>
              <a:rPr lang="en-US" dirty="0">
                <a:solidFill>
                  <a:schemeClr val="bg1"/>
                </a:solidFill>
                <a:latin typeface="Times New Roman" panose="02020603050405020304" pitchFamily="18" charset="0"/>
                <a:cs typeface="Times New Roman" panose="02020603050405020304" pitchFamily="18" charset="0"/>
              </a:rPr>
              <a:t>This thesis was designed to monitor and assess sedimentation and flood risk along logging impacted and unimpacted portions of Oxley Branch and Town Branch.</a:t>
            </a:r>
            <a:endParaRPr lang="en-US" dirty="0">
              <a:solidFill>
                <a:schemeClr val="bg1"/>
              </a:solidFill>
            </a:endParaRPr>
          </a:p>
        </p:txBody>
      </p:sp>
    </p:spTree>
    <p:extLst>
      <p:ext uri="{BB962C8B-B14F-4D97-AF65-F5344CB8AC3E}">
        <p14:creationId xmlns:p14="http://schemas.microsoft.com/office/powerpoint/2010/main" val="2362878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bg1"/>
                </a:solidFill>
                <a:latin typeface="Times New Roman" panose="02020603050405020304" pitchFamily="18" charset="0"/>
                <a:cs typeface="Times New Roman" panose="02020603050405020304" pitchFamily="18" charset="0"/>
              </a:rPr>
              <a:t>Geologic Background of Morehead, Kentucky</a:t>
            </a:r>
          </a:p>
        </p:txBody>
      </p:sp>
      <p:sp>
        <p:nvSpPr>
          <p:cNvPr id="3" name="Content Placeholder 2"/>
          <p:cNvSpPr>
            <a:spLocks noGrp="1"/>
          </p:cNvSpPr>
          <p:nvPr>
            <p:ph idx="1"/>
          </p:nvPr>
        </p:nvSpPr>
        <p:spPr/>
        <p:txBody>
          <a:bodyPr>
            <a:normAutofit/>
          </a:bodyPr>
          <a:lstStyle/>
          <a:p>
            <a:r>
              <a:rPr lang="en-US" dirty="0">
                <a:solidFill>
                  <a:schemeClr val="bg1"/>
                </a:solidFill>
                <a:latin typeface="Times New Roman" panose="02020603050405020304" pitchFamily="18" charset="0"/>
                <a:cs typeface="Times New Roman" panose="02020603050405020304" pitchFamily="18" charset="0"/>
              </a:rPr>
              <a:t>Morehead is located at the Western edge of the Appalachian Plateau in an inverted topography of steeply sloping ridges and valleys produced when streams dissected the Pleistocene Peneplain.</a:t>
            </a:r>
          </a:p>
          <a:p>
            <a:r>
              <a:rPr lang="en-US" dirty="0">
                <a:solidFill>
                  <a:schemeClr val="bg1"/>
                </a:solidFill>
                <a:latin typeface="Times New Roman" panose="02020603050405020304" pitchFamily="18" charset="0"/>
                <a:cs typeface="Times New Roman" panose="02020603050405020304" pitchFamily="18" charset="0"/>
              </a:rPr>
              <a:t>Bedrock geology in the study area consists of variably thick shale, sandstone, and siltstone beds forming the Nancy and Cowbell Members of the Borden Formation.</a:t>
            </a:r>
          </a:p>
          <a:p>
            <a:r>
              <a:rPr lang="en-US" dirty="0">
                <a:solidFill>
                  <a:schemeClr val="bg1"/>
                </a:solidFill>
                <a:latin typeface="Times New Roman" panose="02020603050405020304" pitchFamily="18" charset="0"/>
                <a:cs typeface="Times New Roman" panose="02020603050405020304" pitchFamily="18" charset="0"/>
              </a:rPr>
              <a:t>Thick, unstable colluvium and alluvium deposits blanket the lower slopes and the valley floor.</a:t>
            </a:r>
          </a:p>
          <a:p>
            <a:r>
              <a:rPr lang="en-US" dirty="0">
                <a:solidFill>
                  <a:schemeClr val="bg1"/>
                </a:solidFill>
                <a:latin typeface="Times New Roman" panose="02020603050405020304" pitchFamily="18" charset="0"/>
                <a:cs typeface="Times New Roman" panose="02020603050405020304" pitchFamily="18" charset="0"/>
              </a:rPr>
              <a:t>Denuded slopes are exceptionally prone to erosion.</a:t>
            </a:r>
          </a:p>
        </p:txBody>
      </p:sp>
    </p:spTree>
    <p:extLst>
      <p:ext uri="{BB962C8B-B14F-4D97-AF65-F5344CB8AC3E}">
        <p14:creationId xmlns:p14="http://schemas.microsoft.com/office/powerpoint/2010/main" val="3144911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4B182F9-0181-4B51-B7E7-F13DD1CE4E6C}"/>
              </a:ext>
            </a:extLst>
          </p:cNvPr>
          <p:cNvPicPr>
            <a:picLocks noChangeAspect="1"/>
          </p:cNvPicPr>
          <p:nvPr/>
        </p:nvPicPr>
        <p:blipFill>
          <a:blip r:embed="rId3"/>
          <a:stretch>
            <a:fillRect/>
          </a:stretch>
        </p:blipFill>
        <p:spPr>
          <a:xfrm>
            <a:off x="126124" y="391510"/>
            <a:ext cx="6872913" cy="5859517"/>
          </a:xfrm>
          <a:prstGeom prst="rect">
            <a:avLst/>
          </a:prstGeom>
        </p:spPr>
      </p:pic>
      <p:sp>
        <p:nvSpPr>
          <p:cNvPr id="9" name="TextBox 8">
            <a:extLst>
              <a:ext uri="{FF2B5EF4-FFF2-40B4-BE49-F238E27FC236}">
                <a16:creationId xmlns:a16="http://schemas.microsoft.com/office/drawing/2014/main" id="{C976B693-D23B-4069-808C-30C700294A31}"/>
              </a:ext>
            </a:extLst>
          </p:cNvPr>
          <p:cNvSpPr txBox="1"/>
          <p:nvPr/>
        </p:nvSpPr>
        <p:spPr>
          <a:xfrm>
            <a:off x="4821131" y="3321269"/>
            <a:ext cx="1162373" cy="369332"/>
          </a:xfrm>
          <a:prstGeom prst="rect">
            <a:avLst/>
          </a:prstGeom>
          <a:noFill/>
        </p:spPr>
        <p:txBody>
          <a:bodyPr wrap="square" rtlCol="0">
            <a:spAutoFit/>
          </a:bodyPr>
          <a:lstStyle/>
          <a:p>
            <a:r>
              <a:rPr lang="en-US" dirty="0"/>
              <a:t>Morehead</a:t>
            </a:r>
          </a:p>
        </p:txBody>
      </p:sp>
      <p:pic>
        <p:nvPicPr>
          <p:cNvPr id="2" name="Picture 1"/>
          <p:cNvPicPr>
            <a:picLocks noChangeAspect="1"/>
          </p:cNvPicPr>
          <p:nvPr/>
        </p:nvPicPr>
        <p:blipFill>
          <a:blip r:embed="rId4"/>
          <a:stretch>
            <a:fillRect/>
          </a:stretch>
        </p:blipFill>
        <p:spPr>
          <a:xfrm>
            <a:off x="6999038" y="1275658"/>
            <a:ext cx="5089516" cy="4091222"/>
          </a:xfrm>
          <a:prstGeom prst="rect">
            <a:avLst/>
          </a:prstGeom>
        </p:spPr>
      </p:pic>
    </p:spTree>
    <p:extLst>
      <p:ext uri="{BB962C8B-B14F-4D97-AF65-F5344CB8AC3E}">
        <p14:creationId xmlns:p14="http://schemas.microsoft.com/office/powerpoint/2010/main" val="18616655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BE0F10-DC4C-42C7-9328-0A1FB2778378}"/>
              </a:ext>
            </a:extLst>
          </p:cNvPr>
          <p:cNvSpPr>
            <a:spLocks noGrp="1"/>
          </p:cNvSpPr>
          <p:nvPr>
            <p:ph type="title" idx="4294967295"/>
          </p:nvPr>
        </p:nvSpPr>
        <p:spPr>
          <a:xfrm>
            <a:off x="0" y="742950"/>
            <a:ext cx="3476625" cy="4962525"/>
          </a:xfrm>
        </p:spPr>
        <p:txBody>
          <a:bodyPr vert="horz" lIns="91440" tIns="45720" rIns="91440" bIns="45720" rtlCol="0" anchor="ctr">
            <a:normAutofit/>
          </a:bodyPr>
          <a:lstStyle/>
          <a:p>
            <a:pPr algn="ctr"/>
            <a:r>
              <a:rPr lang="en-US" sz="4800" kern="1200">
                <a:solidFill>
                  <a:srgbClr val="FFFFFF"/>
                </a:solidFill>
                <a:latin typeface="Times New Roman" panose="02020603050405020304" pitchFamily="18" charset="0"/>
                <a:cs typeface="Times New Roman" panose="02020603050405020304" pitchFamily="18" charset="0"/>
              </a:rPr>
              <a:t>Study Area</a:t>
            </a:r>
            <a:br>
              <a:rPr lang="en-US" sz="4800" kern="1200">
                <a:solidFill>
                  <a:srgbClr val="FFFFFF"/>
                </a:solidFill>
                <a:latin typeface="Times New Roman" panose="02020603050405020304" pitchFamily="18" charset="0"/>
                <a:cs typeface="Times New Roman" panose="02020603050405020304" pitchFamily="18" charset="0"/>
              </a:rPr>
            </a:br>
            <a:endParaRPr lang="en-US" sz="4800" kern="1200" dirty="0">
              <a:solidFill>
                <a:srgbClr val="FFFFFF"/>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9D87889B-752D-4C76-A688-18D050C2704B}"/>
              </a:ext>
            </a:extLst>
          </p:cNvPr>
          <p:cNvSpPr txBox="1"/>
          <p:nvPr/>
        </p:nvSpPr>
        <p:spPr>
          <a:xfrm>
            <a:off x="4820505" y="4323208"/>
            <a:ext cx="1709531" cy="338554"/>
          </a:xfrm>
          <a:prstGeom prst="rect">
            <a:avLst/>
          </a:prstGeom>
          <a:noFill/>
        </p:spPr>
        <p:txBody>
          <a:bodyPr wrap="square" rtlCol="0">
            <a:spAutoFit/>
          </a:bodyPr>
          <a:lstStyle/>
          <a:p>
            <a:r>
              <a:rPr lang="en-US" sz="1600">
                <a:solidFill>
                  <a:schemeClr val="bg1"/>
                </a:solidFill>
                <a:latin typeface="Times New Roman" panose="02020603050405020304" pitchFamily="18" charset="0"/>
                <a:cs typeface="Times New Roman" panose="02020603050405020304" pitchFamily="18" charset="0"/>
              </a:rPr>
              <a:t>To Interstate 64</a:t>
            </a:r>
            <a:endParaRPr lang="en-US" sz="1600" dirty="0">
              <a:solidFill>
                <a:schemeClr val="bg1"/>
              </a:solidFill>
              <a:latin typeface="Times New Roman" panose="02020603050405020304" pitchFamily="18" charset="0"/>
              <a:cs typeface="Times New Roman" panose="02020603050405020304" pitchFamily="18" charset="0"/>
            </a:endParaRPr>
          </a:p>
        </p:txBody>
      </p:sp>
      <p:pic>
        <p:nvPicPr>
          <p:cNvPr id="13" name="Picture 12">
            <a:extLst>
              <a:ext uri="{FF2B5EF4-FFF2-40B4-BE49-F238E27FC236}">
                <a16:creationId xmlns:a16="http://schemas.microsoft.com/office/drawing/2014/main" id="{173DBF46-C30A-494A-B961-2660B035DFDE}"/>
              </a:ext>
            </a:extLst>
          </p:cNvPr>
          <p:cNvPicPr>
            <a:picLocks noChangeAspect="1"/>
          </p:cNvPicPr>
          <p:nvPr/>
        </p:nvPicPr>
        <p:blipFill>
          <a:blip r:embed="rId3"/>
          <a:stretch>
            <a:fillRect/>
          </a:stretch>
        </p:blipFill>
        <p:spPr>
          <a:xfrm>
            <a:off x="0" y="889248"/>
            <a:ext cx="12192000" cy="5968752"/>
          </a:xfrm>
          <a:prstGeom prst="rect">
            <a:avLst/>
          </a:prstGeom>
        </p:spPr>
      </p:pic>
      <p:sp>
        <p:nvSpPr>
          <p:cNvPr id="14" name="TextBox 13">
            <a:extLst>
              <a:ext uri="{FF2B5EF4-FFF2-40B4-BE49-F238E27FC236}">
                <a16:creationId xmlns:a16="http://schemas.microsoft.com/office/drawing/2014/main" id="{BE0502AE-0F4F-4B1E-A136-2BE521AEE6D6}"/>
              </a:ext>
            </a:extLst>
          </p:cNvPr>
          <p:cNvSpPr txBox="1"/>
          <p:nvPr/>
        </p:nvSpPr>
        <p:spPr>
          <a:xfrm>
            <a:off x="2676775" y="35064"/>
            <a:ext cx="6838449" cy="707886"/>
          </a:xfrm>
          <a:prstGeom prst="rect">
            <a:avLst/>
          </a:prstGeom>
          <a:noFill/>
        </p:spPr>
        <p:txBody>
          <a:bodyPr wrap="square" rtlCol="0">
            <a:spAutoFit/>
          </a:bodyPr>
          <a:lstStyle/>
          <a:p>
            <a:pPr algn="ctr"/>
            <a:r>
              <a:rPr lang="en-US" sz="4000" dirty="0">
                <a:solidFill>
                  <a:schemeClr val="bg1"/>
                </a:solidFill>
                <a:latin typeface="Times New Roman" panose="02020603050405020304" pitchFamily="18" charset="0"/>
                <a:cs typeface="Times New Roman" panose="02020603050405020304" pitchFamily="18" charset="0"/>
              </a:rPr>
              <a:t>Study Area</a:t>
            </a:r>
          </a:p>
        </p:txBody>
      </p:sp>
      <p:sp>
        <p:nvSpPr>
          <p:cNvPr id="15" name="Rectangle 14">
            <a:extLst>
              <a:ext uri="{FF2B5EF4-FFF2-40B4-BE49-F238E27FC236}">
                <a16:creationId xmlns:a16="http://schemas.microsoft.com/office/drawing/2014/main" id="{474D2A92-924A-4544-9529-9D7C733F8A59}"/>
              </a:ext>
            </a:extLst>
          </p:cNvPr>
          <p:cNvSpPr/>
          <p:nvPr/>
        </p:nvSpPr>
        <p:spPr>
          <a:xfrm>
            <a:off x="882316" y="5251282"/>
            <a:ext cx="272716" cy="240631"/>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075F8D3-10E0-45AD-BC1F-21BD328F732D}"/>
              </a:ext>
            </a:extLst>
          </p:cNvPr>
          <p:cNvSpPr/>
          <p:nvPr/>
        </p:nvSpPr>
        <p:spPr>
          <a:xfrm>
            <a:off x="9777663" y="1487040"/>
            <a:ext cx="272716" cy="240631"/>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FE457B2-04F2-4640-A134-F45C0F79CCE9}"/>
              </a:ext>
            </a:extLst>
          </p:cNvPr>
          <p:cNvSpPr/>
          <p:nvPr/>
        </p:nvSpPr>
        <p:spPr>
          <a:xfrm>
            <a:off x="5402554" y="2548326"/>
            <a:ext cx="272716" cy="240631"/>
          </a:xfrm>
          <a:prstGeom prst="rec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080CDA88-59FD-41E0-B0E1-6C402AD5D238}"/>
              </a:ext>
            </a:extLst>
          </p:cNvPr>
          <p:cNvSpPr txBox="1"/>
          <p:nvPr/>
        </p:nvSpPr>
        <p:spPr>
          <a:xfrm>
            <a:off x="4612480" y="2165460"/>
            <a:ext cx="1852863" cy="369332"/>
          </a:xfrm>
          <a:prstGeom prst="rect">
            <a:avLst/>
          </a:prstGeom>
          <a:noFill/>
        </p:spPr>
        <p:txBody>
          <a:bodyPr wrap="square" rtlCol="0">
            <a:spAutoFit/>
          </a:bodyPr>
          <a:lstStyle/>
          <a:p>
            <a:r>
              <a:rPr lang="en-US" dirty="0">
                <a:solidFill>
                  <a:schemeClr val="bg1"/>
                </a:solidFill>
              </a:rPr>
              <a:t>Oxley Branch Site</a:t>
            </a:r>
          </a:p>
        </p:txBody>
      </p:sp>
      <p:sp>
        <p:nvSpPr>
          <p:cNvPr id="20" name="TextBox 19">
            <a:extLst>
              <a:ext uri="{FF2B5EF4-FFF2-40B4-BE49-F238E27FC236}">
                <a16:creationId xmlns:a16="http://schemas.microsoft.com/office/drawing/2014/main" id="{77E8DE28-ECE0-41E6-B3F9-35F92EB688AB}"/>
              </a:ext>
            </a:extLst>
          </p:cNvPr>
          <p:cNvSpPr txBox="1"/>
          <p:nvPr/>
        </p:nvSpPr>
        <p:spPr>
          <a:xfrm>
            <a:off x="8987589" y="1689303"/>
            <a:ext cx="1852863" cy="369332"/>
          </a:xfrm>
          <a:prstGeom prst="rect">
            <a:avLst/>
          </a:prstGeom>
          <a:noFill/>
        </p:spPr>
        <p:txBody>
          <a:bodyPr wrap="square" rtlCol="0">
            <a:spAutoFit/>
          </a:bodyPr>
          <a:lstStyle/>
          <a:p>
            <a:r>
              <a:rPr lang="en-US" dirty="0">
                <a:solidFill>
                  <a:schemeClr val="bg1"/>
                </a:solidFill>
                <a:effectLst>
                  <a:outerShdw blurRad="38100" dist="38100" dir="2700000" algn="tl">
                    <a:srgbClr val="000000">
                      <a:alpha val="43137"/>
                    </a:srgbClr>
                  </a:outerShdw>
                </a:effectLst>
              </a:rPr>
              <a:t>Evans Branch Site</a:t>
            </a:r>
          </a:p>
        </p:txBody>
      </p:sp>
      <p:sp>
        <p:nvSpPr>
          <p:cNvPr id="21" name="TextBox 20">
            <a:extLst>
              <a:ext uri="{FF2B5EF4-FFF2-40B4-BE49-F238E27FC236}">
                <a16:creationId xmlns:a16="http://schemas.microsoft.com/office/drawing/2014/main" id="{CC8CFA65-C8B8-48A4-A31A-4C5E286FF0CD}"/>
              </a:ext>
            </a:extLst>
          </p:cNvPr>
          <p:cNvSpPr txBox="1"/>
          <p:nvPr/>
        </p:nvSpPr>
        <p:spPr>
          <a:xfrm>
            <a:off x="92242" y="5453545"/>
            <a:ext cx="1852863" cy="369332"/>
          </a:xfrm>
          <a:prstGeom prst="rect">
            <a:avLst/>
          </a:prstGeom>
          <a:noFill/>
        </p:spPr>
        <p:txBody>
          <a:bodyPr wrap="square" rtlCol="0">
            <a:spAutoFit/>
          </a:bodyPr>
          <a:lstStyle/>
          <a:p>
            <a:r>
              <a:rPr lang="en-US" dirty="0">
                <a:solidFill>
                  <a:schemeClr val="bg1"/>
                </a:solidFill>
              </a:rPr>
              <a:t>Town Branch Site</a:t>
            </a:r>
          </a:p>
        </p:txBody>
      </p:sp>
      <p:sp>
        <p:nvSpPr>
          <p:cNvPr id="22" name="Arrow: Down 21">
            <a:extLst>
              <a:ext uri="{FF2B5EF4-FFF2-40B4-BE49-F238E27FC236}">
                <a16:creationId xmlns:a16="http://schemas.microsoft.com/office/drawing/2014/main" id="{7600C3FA-B419-4AE7-9344-20FE5D326B80}"/>
              </a:ext>
            </a:extLst>
          </p:cNvPr>
          <p:cNvSpPr/>
          <p:nvPr/>
        </p:nvSpPr>
        <p:spPr>
          <a:xfrm>
            <a:off x="9083842" y="2729990"/>
            <a:ext cx="192506" cy="369331"/>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Arrow: Down 22">
            <a:extLst>
              <a:ext uri="{FF2B5EF4-FFF2-40B4-BE49-F238E27FC236}">
                <a16:creationId xmlns:a16="http://schemas.microsoft.com/office/drawing/2014/main" id="{9F94737F-A09F-4123-B42B-F1496C4E8493}"/>
              </a:ext>
            </a:extLst>
          </p:cNvPr>
          <p:cNvSpPr/>
          <p:nvPr/>
        </p:nvSpPr>
        <p:spPr>
          <a:xfrm>
            <a:off x="6853990" y="4492485"/>
            <a:ext cx="192506" cy="369331"/>
          </a:xfrm>
          <a:prstGeom prst="down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Down 24">
            <a:extLst>
              <a:ext uri="{FF2B5EF4-FFF2-40B4-BE49-F238E27FC236}">
                <a16:creationId xmlns:a16="http://schemas.microsoft.com/office/drawing/2014/main" id="{37108935-3339-4C2F-8F7E-ACFA11CE3815}"/>
              </a:ext>
            </a:extLst>
          </p:cNvPr>
          <p:cNvSpPr/>
          <p:nvPr/>
        </p:nvSpPr>
        <p:spPr>
          <a:xfrm rot="10800000">
            <a:off x="11514220" y="5984431"/>
            <a:ext cx="413086" cy="637674"/>
          </a:xfrm>
          <a:prstGeom prst="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7C369346-5E45-41B1-9E27-A694DE109448}"/>
              </a:ext>
            </a:extLst>
          </p:cNvPr>
          <p:cNvSpPr txBox="1"/>
          <p:nvPr/>
        </p:nvSpPr>
        <p:spPr>
          <a:xfrm>
            <a:off x="11540289" y="5592044"/>
            <a:ext cx="360947" cy="461665"/>
          </a:xfrm>
          <a:prstGeom prst="rect">
            <a:avLst/>
          </a:prstGeom>
          <a:noFill/>
        </p:spPr>
        <p:txBody>
          <a:bodyPr wrap="square" rtlCol="0">
            <a:spAutoFit/>
          </a:bodyPr>
          <a:lstStyle/>
          <a:p>
            <a:r>
              <a:rPr lang="en-US" sz="2400" dirty="0">
                <a:solidFill>
                  <a:schemeClr val="bg1"/>
                </a:solidFill>
              </a:rPr>
              <a:t>N</a:t>
            </a:r>
          </a:p>
        </p:txBody>
      </p:sp>
      <p:sp>
        <p:nvSpPr>
          <p:cNvPr id="28" name="TextBox 27">
            <a:extLst>
              <a:ext uri="{FF2B5EF4-FFF2-40B4-BE49-F238E27FC236}">
                <a16:creationId xmlns:a16="http://schemas.microsoft.com/office/drawing/2014/main" id="{B26FDB48-005E-44C3-AC46-4EF4D66FC389}"/>
              </a:ext>
            </a:extLst>
          </p:cNvPr>
          <p:cNvSpPr txBox="1"/>
          <p:nvPr/>
        </p:nvSpPr>
        <p:spPr>
          <a:xfrm>
            <a:off x="8402240" y="2464979"/>
            <a:ext cx="1852862" cy="461665"/>
          </a:xfrm>
          <a:prstGeom prst="rect">
            <a:avLst/>
          </a:prstGeom>
          <a:noFill/>
        </p:spPr>
        <p:txBody>
          <a:bodyPr wrap="square" rtlCol="0">
            <a:spAutoFit/>
          </a:bodyPr>
          <a:lstStyle/>
          <a:p>
            <a:r>
              <a:rPr lang="en-US" sz="1200" dirty="0">
                <a:solidFill>
                  <a:schemeClr val="bg1"/>
                </a:solidFill>
                <a:effectLst>
                  <a:outerShdw blurRad="38100" dist="38100" dir="2700000" algn="tl">
                    <a:srgbClr val="000000">
                      <a:alpha val="43137"/>
                    </a:srgbClr>
                  </a:outerShdw>
                </a:effectLst>
              </a:rPr>
              <a:t>Adron-Doran University Center</a:t>
            </a:r>
          </a:p>
        </p:txBody>
      </p:sp>
      <p:sp>
        <p:nvSpPr>
          <p:cNvPr id="29" name="TextBox 28">
            <a:extLst>
              <a:ext uri="{FF2B5EF4-FFF2-40B4-BE49-F238E27FC236}">
                <a16:creationId xmlns:a16="http://schemas.microsoft.com/office/drawing/2014/main" id="{58A2A460-569F-4B6D-8FF5-0152B7FDE678}"/>
              </a:ext>
            </a:extLst>
          </p:cNvPr>
          <p:cNvSpPr txBox="1"/>
          <p:nvPr/>
        </p:nvSpPr>
        <p:spPr>
          <a:xfrm>
            <a:off x="5887829" y="3987766"/>
            <a:ext cx="2124828" cy="523220"/>
          </a:xfrm>
          <a:prstGeom prst="rect">
            <a:avLst/>
          </a:prstGeom>
          <a:noFill/>
        </p:spPr>
        <p:txBody>
          <a:bodyPr wrap="square" rtlCol="0">
            <a:spAutoFit/>
          </a:bodyPr>
          <a:lstStyle/>
          <a:p>
            <a:pPr algn="ctr"/>
            <a:r>
              <a:rPr lang="en-US" sz="1400" dirty="0">
                <a:solidFill>
                  <a:schemeClr val="bg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St. Claire Regional Hospital</a:t>
            </a:r>
          </a:p>
        </p:txBody>
      </p:sp>
      <p:sp>
        <p:nvSpPr>
          <p:cNvPr id="30" name="TextBox 29">
            <a:extLst>
              <a:ext uri="{FF2B5EF4-FFF2-40B4-BE49-F238E27FC236}">
                <a16:creationId xmlns:a16="http://schemas.microsoft.com/office/drawing/2014/main" id="{9C33E55A-4C73-4052-8351-D7F696D316E5}"/>
              </a:ext>
            </a:extLst>
          </p:cNvPr>
          <p:cNvSpPr txBox="1"/>
          <p:nvPr/>
        </p:nvSpPr>
        <p:spPr>
          <a:xfrm>
            <a:off x="7934639" y="3636936"/>
            <a:ext cx="3344779" cy="584775"/>
          </a:xfrm>
          <a:prstGeom prst="rect">
            <a:avLst/>
          </a:prstGeom>
          <a:noFill/>
        </p:spPr>
        <p:txBody>
          <a:bodyPr wrap="square" rtlCol="0">
            <a:spAutoFit/>
          </a:bodyPr>
          <a:lstStyle/>
          <a:p>
            <a:r>
              <a:rPr lang="en-US" sz="3200" dirty="0">
                <a:solidFill>
                  <a:schemeClr val="bg1"/>
                </a:solidFill>
                <a:effectLst>
                  <a:outerShdw blurRad="38100" dist="38100" dir="2700000" algn="tl">
                    <a:srgbClr val="000000">
                      <a:alpha val="43137"/>
                    </a:srgbClr>
                  </a:outerShdw>
                </a:effectLst>
                <a:highlight>
                  <a:srgbClr val="808080"/>
                </a:highlight>
                <a:latin typeface="Times New Roman" panose="02020603050405020304" pitchFamily="18" charset="0"/>
                <a:cs typeface="Times New Roman" panose="02020603050405020304" pitchFamily="18" charset="0"/>
              </a:rPr>
              <a:t>Morehead</a:t>
            </a:r>
          </a:p>
        </p:txBody>
      </p:sp>
      <p:sp>
        <p:nvSpPr>
          <p:cNvPr id="31" name="TextBox 30">
            <a:extLst>
              <a:ext uri="{FF2B5EF4-FFF2-40B4-BE49-F238E27FC236}">
                <a16:creationId xmlns:a16="http://schemas.microsoft.com/office/drawing/2014/main" id="{898A29B3-C053-4199-8B47-C514D4597380}"/>
              </a:ext>
            </a:extLst>
          </p:cNvPr>
          <p:cNvSpPr txBox="1"/>
          <p:nvPr/>
        </p:nvSpPr>
        <p:spPr>
          <a:xfrm rot="17824627">
            <a:off x="8250947" y="4282293"/>
            <a:ext cx="2784143" cy="338554"/>
          </a:xfrm>
          <a:prstGeom prst="rect">
            <a:avLst/>
          </a:prstGeom>
          <a:noFill/>
        </p:spPr>
        <p:txBody>
          <a:bodyPr wrap="square" rtlCol="0">
            <a:spAutoFit/>
          </a:bodyPr>
          <a:lstStyle/>
          <a:p>
            <a:r>
              <a:rPr lang="en-US" sz="1600" dirty="0">
                <a:solidFill>
                  <a:schemeClr val="bg1"/>
                </a:solidFill>
                <a:effectLst>
                  <a:outerShdw blurRad="38100" dist="38100" dir="2700000" algn="tl">
                    <a:srgbClr val="000000">
                      <a:alpha val="43137"/>
                    </a:srgbClr>
                  </a:outerShdw>
                </a:effectLst>
                <a:highlight>
                  <a:srgbClr val="808080"/>
                </a:highlight>
                <a:latin typeface="Times New Roman" panose="02020603050405020304" pitchFamily="18" charset="0"/>
                <a:cs typeface="Times New Roman" panose="02020603050405020304" pitchFamily="18" charset="0"/>
              </a:rPr>
              <a:t>U.S. 60</a:t>
            </a:r>
          </a:p>
        </p:txBody>
      </p:sp>
      <p:sp>
        <p:nvSpPr>
          <p:cNvPr id="32" name="TextBox 31">
            <a:extLst>
              <a:ext uri="{FF2B5EF4-FFF2-40B4-BE49-F238E27FC236}">
                <a16:creationId xmlns:a16="http://schemas.microsoft.com/office/drawing/2014/main" id="{A92A1074-E3A7-414A-9085-A8CA9BB18572}"/>
              </a:ext>
            </a:extLst>
          </p:cNvPr>
          <p:cNvSpPr txBox="1"/>
          <p:nvPr/>
        </p:nvSpPr>
        <p:spPr>
          <a:xfrm rot="20781869">
            <a:off x="3299473" y="4510289"/>
            <a:ext cx="2784143" cy="338554"/>
          </a:xfrm>
          <a:prstGeom prst="rect">
            <a:avLst/>
          </a:prstGeom>
          <a:noFill/>
        </p:spPr>
        <p:txBody>
          <a:bodyPr wrap="square" rtlCol="0">
            <a:spAutoFit/>
          </a:bodyPr>
          <a:lstStyle/>
          <a:p>
            <a:r>
              <a:rPr lang="en-US" sz="1600" dirty="0">
                <a:solidFill>
                  <a:schemeClr val="bg1"/>
                </a:solidFill>
                <a:effectLst>
                  <a:outerShdw blurRad="38100" dist="38100" dir="2700000" algn="tl">
                    <a:srgbClr val="000000">
                      <a:alpha val="43137"/>
                    </a:srgbClr>
                  </a:outerShdw>
                </a:effectLst>
                <a:highlight>
                  <a:srgbClr val="808080"/>
                </a:highlight>
                <a:latin typeface="Times New Roman" panose="02020603050405020304" pitchFamily="18" charset="0"/>
                <a:cs typeface="Times New Roman" panose="02020603050405020304" pitchFamily="18" charset="0"/>
              </a:rPr>
              <a:t>U.S. 32</a:t>
            </a:r>
          </a:p>
        </p:txBody>
      </p:sp>
    </p:spTree>
    <p:extLst>
      <p:ext uri="{BB962C8B-B14F-4D97-AF65-F5344CB8AC3E}">
        <p14:creationId xmlns:p14="http://schemas.microsoft.com/office/powerpoint/2010/main" val="3354657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6C5FA50-8D52-4617-AF91-5C7B1C835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F58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5BE0F10-DC4C-42C7-9328-0A1FB2778378}"/>
              </a:ext>
            </a:extLst>
          </p:cNvPr>
          <p:cNvSpPr>
            <a:spLocks noGrp="1"/>
          </p:cNvSpPr>
          <p:nvPr>
            <p:ph type="title"/>
          </p:nvPr>
        </p:nvSpPr>
        <p:spPr>
          <a:xfrm>
            <a:off x="9093496" y="618681"/>
            <a:ext cx="2613872" cy="4794567"/>
          </a:xfrm>
        </p:spPr>
        <p:txBody>
          <a:bodyPr vert="horz" lIns="91440" tIns="45720" rIns="91440" bIns="45720" rtlCol="0" anchor="ctr">
            <a:normAutofit/>
          </a:bodyPr>
          <a:lstStyle/>
          <a:p>
            <a:r>
              <a:rPr lang="en-US" sz="3600" dirty="0">
                <a:solidFill>
                  <a:srgbClr val="FFFFFF"/>
                </a:solidFill>
              </a:rPr>
              <a:t>Monitoring Site: Oxley Branch</a:t>
            </a:r>
          </a:p>
        </p:txBody>
      </p:sp>
      <p:sp>
        <p:nvSpPr>
          <p:cNvPr id="16" name="Rounded Rectangle 9">
            <a:extLst>
              <a:ext uri="{FF2B5EF4-FFF2-40B4-BE49-F238E27FC236}">
                <a16:creationId xmlns:a16="http://schemas.microsoft.com/office/drawing/2014/main" id="{E223798C-12AD-4B0C-A50C-D676347D67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3354" y="484632"/>
            <a:ext cx="8129016" cy="572414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D8A7DE41-D3A8-4CC4-9802-92CFE2800F5C}"/>
              </a:ext>
            </a:extLst>
          </p:cNvPr>
          <p:cNvPicPr>
            <a:picLocks noChangeAspect="1"/>
          </p:cNvPicPr>
          <p:nvPr/>
        </p:nvPicPr>
        <p:blipFill rotWithShape="1">
          <a:blip r:embed="rId3"/>
          <a:srcRect l="4656" r="2" b="2"/>
          <a:stretch/>
        </p:blipFill>
        <p:spPr>
          <a:xfrm>
            <a:off x="976251" y="942538"/>
            <a:ext cx="7163222" cy="4808332"/>
          </a:xfrm>
          <a:prstGeom prst="rect">
            <a:avLst/>
          </a:prstGeom>
          <a:effectLst/>
        </p:spPr>
      </p:pic>
      <p:sp>
        <p:nvSpPr>
          <p:cNvPr id="6" name="Rectangle 5">
            <a:extLst>
              <a:ext uri="{FF2B5EF4-FFF2-40B4-BE49-F238E27FC236}">
                <a16:creationId xmlns:a16="http://schemas.microsoft.com/office/drawing/2014/main" id="{0705768B-0C40-49DF-A20D-335299692346}"/>
              </a:ext>
            </a:extLst>
          </p:cNvPr>
          <p:cNvSpPr/>
          <p:nvPr/>
        </p:nvSpPr>
        <p:spPr>
          <a:xfrm>
            <a:off x="2982351" y="2461846"/>
            <a:ext cx="1941341" cy="144897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B15C4021-FDB5-4C2A-93A3-C6857A898C96}"/>
              </a:ext>
            </a:extLst>
          </p:cNvPr>
          <p:cNvSpPr/>
          <p:nvPr/>
        </p:nvSpPr>
        <p:spPr>
          <a:xfrm rot="2718877">
            <a:off x="3429559" y="3158442"/>
            <a:ext cx="1046922" cy="212034"/>
          </a:xfrm>
          <a:prstGeom prst="rightArrow">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D64D9549-29BD-494D-B2B8-00A1E50DDC04}"/>
              </a:ext>
            </a:extLst>
          </p:cNvPr>
          <p:cNvPicPr>
            <a:picLocks noChangeAspect="1"/>
          </p:cNvPicPr>
          <p:nvPr/>
        </p:nvPicPr>
        <p:blipFill>
          <a:blip r:embed="rId4"/>
          <a:stretch>
            <a:fillRect/>
          </a:stretch>
        </p:blipFill>
        <p:spPr>
          <a:xfrm>
            <a:off x="869893" y="942538"/>
            <a:ext cx="1877787" cy="689314"/>
          </a:xfrm>
          <a:prstGeom prst="rect">
            <a:avLst/>
          </a:prstGeom>
        </p:spPr>
      </p:pic>
    </p:spTree>
    <p:extLst>
      <p:ext uri="{BB962C8B-B14F-4D97-AF65-F5344CB8AC3E}">
        <p14:creationId xmlns:p14="http://schemas.microsoft.com/office/powerpoint/2010/main" val="1030166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6C5FA50-8D52-4617-AF91-5C7B1C835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F58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5BE0F10-DC4C-42C7-9328-0A1FB2778378}"/>
              </a:ext>
            </a:extLst>
          </p:cNvPr>
          <p:cNvSpPr>
            <a:spLocks noGrp="1"/>
          </p:cNvSpPr>
          <p:nvPr>
            <p:ph type="title"/>
          </p:nvPr>
        </p:nvSpPr>
        <p:spPr>
          <a:xfrm>
            <a:off x="9093496" y="618681"/>
            <a:ext cx="2613872" cy="4794567"/>
          </a:xfrm>
        </p:spPr>
        <p:txBody>
          <a:bodyPr vert="horz" lIns="91440" tIns="45720" rIns="91440" bIns="45720" rtlCol="0" anchor="ctr">
            <a:normAutofit/>
          </a:bodyPr>
          <a:lstStyle/>
          <a:p>
            <a:r>
              <a:rPr lang="en-US" sz="3600" dirty="0">
                <a:solidFill>
                  <a:srgbClr val="FFFFFF"/>
                </a:solidFill>
              </a:rPr>
              <a:t>Monitoring Site: Town Branch</a:t>
            </a:r>
          </a:p>
        </p:txBody>
      </p:sp>
      <p:sp>
        <p:nvSpPr>
          <p:cNvPr id="16" name="Rounded Rectangle 9">
            <a:extLst>
              <a:ext uri="{FF2B5EF4-FFF2-40B4-BE49-F238E27FC236}">
                <a16:creationId xmlns:a16="http://schemas.microsoft.com/office/drawing/2014/main" id="{E223798C-12AD-4B0C-A50C-D676347D67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3354" y="484632"/>
            <a:ext cx="8129016" cy="572414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963D40EE-137B-4549-BD54-8C927B614106}"/>
              </a:ext>
            </a:extLst>
          </p:cNvPr>
          <p:cNvPicPr>
            <a:picLocks noChangeAspect="1"/>
          </p:cNvPicPr>
          <p:nvPr/>
        </p:nvPicPr>
        <p:blipFill>
          <a:blip r:embed="rId3"/>
          <a:stretch>
            <a:fillRect/>
          </a:stretch>
        </p:blipFill>
        <p:spPr>
          <a:xfrm>
            <a:off x="1080752" y="755542"/>
            <a:ext cx="6954220" cy="5182323"/>
          </a:xfrm>
          <a:prstGeom prst="rect">
            <a:avLst/>
          </a:prstGeom>
        </p:spPr>
      </p:pic>
      <p:sp>
        <p:nvSpPr>
          <p:cNvPr id="6" name="Rectangle 5">
            <a:extLst>
              <a:ext uri="{FF2B5EF4-FFF2-40B4-BE49-F238E27FC236}">
                <a16:creationId xmlns:a16="http://schemas.microsoft.com/office/drawing/2014/main" id="{0705768B-0C40-49DF-A20D-335299692346}"/>
              </a:ext>
            </a:extLst>
          </p:cNvPr>
          <p:cNvSpPr/>
          <p:nvPr/>
        </p:nvSpPr>
        <p:spPr>
          <a:xfrm>
            <a:off x="3953020" y="2986696"/>
            <a:ext cx="1941341" cy="144897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Arrow: Right 6">
            <a:extLst>
              <a:ext uri="{FF2B5EF4-FFF2-40B4-BE49-F238E27FC236}">
                <a16:creationId xmlns:a16="http://schemas.microsoft.com/office/drawing/2014/main" id="{B15C4021-FDB5-4C2A-93A3-C6857A898C96}"/>
              </a:ext>
            </a:extLst>
          </p:cNvPr>
          <p:cNvSpPr/>
          <p:nvPr/>
        </p:nvSpPr>
        <p:spPr>
          <a:xfrm rot="2718877">
            <a:off x="4444761" y="3725383"/>
            <a:ext cx="957855" cy="136905"/>
          </a:xfrm>
          <a:prstGeom prst="rightArrow">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A293326B-D1F6-4452-B15B-6D9BE65DC62C}"/>
              </a:ext>
            </a:extLst>
          </p:cNvPr>
          <p:cNvPicPr>
            <a:picLocks noChangeAspect="1"/>
          </p:cNvPicPr>
          <p:nvPr/>
        </p:nvPicPr>
        <p:blipFill>
          <a:blip r:embed="rId4"/>
          <a:stretch>
            <a:fillRect/>
          </a:stretch>
        </p:blipFill>
        <p:spPr>
          <a:xfrm>
            <a:off x="1040255" y="755542"/>
            <a:ext cx="1687084" cy="679363"/>
          </a:xfrm>
          <a:prstGeom prst="rect">
            <a:avLst/>
          </a:prstGeom>
        </p:spPr>
      </p:pic>
    </p:spTree>
    <p:extLst>
      <p:ext uri="{BB962C8B-B14F-4D97-AF65-F5344CB8AC3E}">
        <p14:creationId xmlns:p14="http://schemas.microsoft.com/office/powerpoint/2010/main" val="40063674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7790</TotalTime>
  <Words>1508</Words>
  <Application>Microsoft Office PowerPoint</Application>
  <PresentationFormat>Widescreen</PresentationFormat>
  <Paragraphs>142</Paragraphs>
  <Slides>16</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Times New Roman</vt:lpstr>
      <vt:lpstr>Office Theme</vt:lpstr>
      <vt:lpstr>Stream Sediment Load Monitoring in Morehead, Kentucky</vt:lpstr>
      <vt:lpstr>Introduction </vt:lpstr>
      <vt:lpstr>Introduction </vt:lpstr>
      <vt:lpstr>Thesis Premise</vt:lpstr>
      <vt:lpstr>Geologic Background of Morehead, Kentucky</vt:lpstr>
      <vt:lpstr>PowerPoint Presentation</vt:lpstr>
      <vt:lpstr>Study Area </vt:lpstr>
      <vt:lpstr>Monitoring Site: Oxley Branch</vt:lpstr>
      <vt:lpstr>Monitoring Site: Town Branch</vt:lpstr>
      <vt:lpstr>Control Site: Evans Branch </vt:lpstr>
      <vt:lpstr>Stream Data Collection </vt:lpstr>
      <vt:lpstr>Stream Discharge Calculations (USGS Standard) </vt:lpstr>
      <vt:lpstr>Stream Data</vt:lpstr>
      <vt:lpstr>Sediment Data Collection</vt:lpstr>
      <vt:lpstr>Sediment Data</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Stream Sediment Load Monitoring in Morehead, Kentucky</dc:title>
  <dc:creator>Microsoft Office User</dc:creator>
  <cp:lastModifiedBy>Kaitlin Hylton</cp:lastModifiedBy>
  <cp:revision>83</cp:revision>
  <dcterms:created xsi:type="dcterms:W3CDTF">2021-04-06T19:35:25Z</dcterms:created>
  <dcterms:modified xsi:type="dcterms:W3CDTF">2021-04-19T20:44:51Z</dcterms:modified>
</cp:coreProperties>
</file>