
<file path=[Content_Types].xml><?xml version="1.0" encoding="utf-8"?>
<Types xmlns="http://schemas.openxmlformats.org/package/2006/content-types">
  <Default Extension="jpeg" ContentType="image/jpe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73" r:id="rId1"/>
  </p:sldMasterIdLst>
  <p:notesMasterIdLst>
    <p:notesMasterId r:id="rId20"/>
  </p:notesMasterIdLst>
  <p:sldIdLst>
    <p:sldId id="256" r:id="rId2"/>
    <p:sldId id="258" r:id="rId3"/>
    <p:sldId id="257" r:id="rId4"/>
    <p:sldId id="274" r:id="rId5"/>
    <p:sldId id="266" r:id="rId6"/>
    <p:sldId id="268" r:id="rId7"/>
    <p:sldId id="261" r:id="rId8"/>
    <p:sldId id="267" r:id="rId9"/>
    <p:sldId id="271" r:id="rId10"/>
    <p:sldId id="272" r:id="rId11"/>
    <p:sldId id="269" r:id="rId12"/>
    <p:sldId id="264" r:id="rId13"/>
    <p:sldId id="262" r:id="rId14"/>
    <p:sldId id="259" r:id="rId15"/>
    <p:sldId id="260" r:id="rId16"/>
    <p:sldId id="263" r:id="rId17"/>
    <p:sldId id="275" r:id="rId18"/>
    <p:sldId id="273"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regory M. Corso" initials="GMC" lastIdx="16" clrIdx="0">
    <p:extLst>
      <p:ext uri="{19B8F6BF-5375-455C-9EA6-DF929625EA0E}">
        <p15:presenceInfo xmlns:p15="http://schemas.microsoft.com/office/powerpoint/2012/main" userId="S::m1065220@moreheadstate.edu::50211dd5-0b74-48e7-afee-3f3389c1ae4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2857"/>
    <p:restoredTop sz="91626" autoAdjust="0"/>
  </p:normalViewPr>
  <p:slideViewPr>
    <p:cSldViewPr snapToGrid="0" snapToObjects="1">
      <p:cViewPr varScale="1">
        <p:scale>
          <a:sx n="24" d="100"/>
          <a:sy n="24" d="100"/>
        </p:scale>
        <p:origin x="192" y="17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A9E762-3B28-4A20-8760-5A29E303698F}" type="datetimeFigureOut">
              <a:rPr lang="en-US" smtClean="0"/>
              <a:t>4/19/21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E24C80-C993-4AC4-9D77-0CFF2E067532}" type="slidenum">
              <a:rPr lang="en-US" smtClean="0"/>
              <a:t>‹#›</a:t>
            </a:fld>
            <a:endParaRPr lang="en-US"/>
          </a:p>
        </p:txBody>
      </p:sp>
    </p:spTree>
    <p:extLst>
      <p:ext uri="{BB962C8B-B14F-4D97-AF65-F5344CB8AC3E}">
        <p14:creationId xmlns:p14="http://schemas.microsoft.com/office/powerpoint/2010/main" val="34007199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Hi, name is Makayla Reynolds. My co-authors for this presentation are RaeAnna Whitaker, Reganne Miller, Jessica Hamm, Leah Hayes, and Dr. Gregory M. Corso from the Department of Psychology, College of Science at Morehead State University. I </a:t>
            </a:r>
            <a:r>
              <a:rPr lang="en-US" dirty="0"/>
              <a:t>am pleased to present the results for this study</a:t>
            </a:r>
            <a:r>
              <a:rPr lang="en-US" sz="1200" kern="1200" dirty="0">
                <a:solidFill>
                  <a:schemeClr val="tx1"/>
                </a:solidFill>
                <a:effectLst/>
                <a:latin typeface="+mn-lt"/>
                <a:ea typeface="+mn-ea"/>
                <a:cs typeface="+mn-cs"/>
              </a:rPr>
              <a:t> titled “Effects of presentation format on student stress”. </a:t>
            </a:r>
            <a:endParaRPr lang="en-US" dirty="0"/>
          </a:p>
        </p:txBody>
      </p:sp>
      <p:sp>
        <p:nvSpPr>
          <p:cNvPr id="4" name="Slide Number Placeholder 3"/>
          <p:cNvSpPr>
            <a:spLocks noGrp="1"/>
          </p:cNvSpPr>
          <p:nvPr>
            <p:ph type="sldNum" sz="quarter" idx="5"/>
          </p:nvPr>
        </p:nvSpPr>
        <p:spPr/>
        <p:txBody>
          <a:bodyPr/>
          <a:lstStyle/>
          <a:p>
            <a:fld id="{A6E24C80-C993-4AC4-9D77-0CFF2E067532}" type="slidenum">
              <a:rPr lang="en-US" smtClean="0"/>
              <a:t>1</a:t>
            </a:fld>
            <a:endParaRPr lang="en-US"/>
          </a:p>
        </p:txBody>
      </p:sp>
    </p:spTree>
    <p:extLst>
      <p:ext uri="{BB962C8B-B14F-4D97-AF65-F5344CB8AC3E}">
        <p14:creationId xmlns:p14="http://schemas.microsoft.com/office/powerpoint/2010/main" val="32003666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were the instruments we used to collect the dependent measures</a:t>
            </a:r>
          </a:p>
        </p:txBody>
      </p:sp>
      <p:sp>
        <p:nvSpPr>
          <p:cNvPr id="4" name="Slide Number Placeholder 3"/>
          <p:cNvSpPr>
            <a:spLocks noGrp="1"/>
          </p:cNvSpPr>
          <p:nvPr>
            <p:ph type="sldNum" sz="quarter" idx="5"/>
          </p:nvPr>
        </p:nvSpPr>
        <p:spPr/>
        <p:txBody>
          <a:bodyPr/>
          <a:lstStyle/>
          <a:p>
            <a:fld id="{A6E24C80-C993-4AC4-9D77-0CFF2E067532}" type="slidenum">
              <a:rPr lang="en-US" smtClean="0"/>
              <a:t>10</a:t>
            </a:fld>
            <a:endParaRPr lang="en-US"/>
          </a:p>
        </p:txBody>
      </p:sp>
    </p:spTree>
    <p:extLst>
      <p:ext uri="{BB962C8B-B14F-4D97-AF65-F5344CB8AC3E}">
        <p14:creationId xmlns:p14="http://schemas.microsoft.com/office/powerpoint/2010/main" val="40308727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experiment began by the participant signing the informed consent.  The instructions were read to the participant and then the researcher administered near, far, and colorblind vision tests to the participant to ensure the that they could see the content on screen.  After the vision tests were scored, the participant completed a personality assessment as well as a pre-survey regarding stress.  A pre-exam about the fictitious island was administered immediately before the slide presentation. Following the presentation, the participant took a post-exam about the fictitious island.  The participant then completed a survey on engagement and academic dishonesty and was debriefed.  </a:t>
            </a:r>
          </a:p>
          <a:p>
            <a:endParaRPr lang="en-US" dirty="0"/>
          </a:p>
        </p:txBody>
      </p:sp>
      <p:sp>
        <p:nvSpPr>
          <p:cNvPr id="4" name="Slide Number Placeholder 3"/>
          <p:cNvSpPr>
            <a:spLocks noGrp="1"/>
          </p:cNvSpPr>
          <p:nvPr>
            <p:ph type="sldNum" sz="quarter" idx="5"/>
          </p:nvPr>
        </p:nvSpPr>
        <p:spPr/>
        <p:txBody>
          <a:bodyPr/>
          <a:lstStyle/>
          <a:p>
            <a:fld id="{A6E24C80-C993-4AC4-9D77-0CFF2E067532}" type="slidenum">
              <a:rPr lang="en-US" smtClean="0"/>
              <a:t>11</a:t>
            </a:fld>
            <a:endParaRPr lang="en-US"/>
          </a:p>
        </p:txBody>
      </p:sp>
    </p:spTree>
    <p:extLst>
      <p:ext uri="{BB962C8B-B14F-4D97-AF65-F5344CB8AC3E}">
        <p14:creationId xmlns:p14="http://schemas.microsoft.com/office/powerpoint/2010/main" val="9082612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cash incentive was offered to the top 4 performing participants in each </a:t>
            </a:r>
            <a:r>
              <a:rPr lang="en-US" sz="1200" kern="1200" dirty="0">
                <a:solidFill>
                  <a:schemeClr val="tx1"/>
                </a:solidFill>
                <a:effectLst/>
                <a:latin typeface="+mn-lt"/>
                <a:ea typeface="+mn-ea"/>
                <a:cs typeface="+mn-cs"/>
              </a:rPr>
              <a:t>condition to encourage them to the perform to best of their ability and to encourage participant arousal</a:t>
            </a:r>
            <a:endParaRPr lang="en-US" dirty="0"/>
          </a:p>
        </p:txBody>
      </p:sp>
      <p:sp>
        <p:nvSpPr>
          <p:cNvPr id="4" name="Slide Number Placeholder 3"/>
          <p:cNvSpPr>
            <a:spLocks noGrp="1"/>
          </p:cNvSpPr>
          <p:nvPr>
            <p:ph type="sldNum" sz="quarter" idx="5"/>
          </p:nvPr>
        </p:nvSpPr>
        <p:spPr/>
        <p:txBody>
          <a:bodyPr/>
          <a:lstStyle/>
          <a:p>
            <a:fld id="{A6E24C80-C993-4AC4-9D77-0CFF2E067532}" type="slidenum">
              <a:rPr lang="en-US" smtClean="0"/>
              <a:t>12</a:t>
            </a:fld>
            <a:endParaRPr lang="en-US"/>
          </a:p>
        </p:txBody>
      </p:sp>
    </p:spTree>
    <p:extLst>
      <p:ext uri="{BB962C8B-B14F-4D97-AF65-F5344CB8AC3E}">
        <p14:creationId xmlns:p14="http://schemas.microsoft.com/office/powerpoint/2010/main" val="9541674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For each of the physiological measures we performed repeated measures ANOVAs. These analyses showed no significant between-subject differences for each of the physiological measures as a function of the different presentation formats.  There were, however, significant differences across the three different time points when the stress measures were taken for a few of the measures.  Significant differences were present when finger tip temperature was taken. There was also significant differences for the increase in the number of GSR events and a summary of these GSR scores. Lastly, there were significant differences present when medial neck temperature was taken.	</a:t>
            </a:r>
          </a:p>
          <a:p>
            <a:endParaRPr lang="en-US" dirty="0">
              <a:sym typeface="Wingdings" panose="05000000000000000000" pitchFamily="2" charset="2"/>
            </a:endParaRPr>
          </a:p>
        </p:txBody>
      </p:sp>
      <p:sp>
        <p:nvSpPr>
          <p:cNvPr id="4" name="Slide Number Placeholder 3"/>
          <p:cNvSpPr>
            <a:spLocks noGrp="1"/>
          </p:cNvSpPr>
          <p:nvPr>
            <p:ph type="sldNum" sz="quarter" idx="5"/>
          </p:nvPr>
        </p:nvSpPr>
        <p:spPr/>
        <p:txBody>
          <a:bodyPr/>
          <a:lstStyle/>
          <a:p>
            <a:fld id="{A6E24C80-C993-4AC4-9D77-0CFF2E067532}" type="slidenum">
              <a:rPr lang="en-US" smtClean="0"/>
              <a:t>13</a:t>
            </a:fld>
            <a:endParaRPr lang="en-US"/>
          </a:p>
        </p:txBody>
      </p:sp>
    </p:spTree>
    <p:extLst>
      <p:ext uri="{BB962C8B-B14F-4D97-AF65-F5344CB8AC3E}">
        <p14:creationId xmlns:p14="http://schemas.microsoft.com/office/powerpoint/2010/main" val="36589550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results indicate that our hypothesizes were not supported. There were no significant differences for any of the physiological stress measures as a function of the three presentation formats. Also, there was no significant interaction between the three presentation formats and the different times the physiological measures were taken for any of the physiological measures.  Taken together, the implication is that different presentation formats used in asynchronous online classes do not appear to have a significant effect on stress.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NEXT SLIDE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Although within-subject effects for a few of the physiological stress measures were observed, there were no common systematic changes in these responses. It may be expected that stress measures were high for the initial measures and then lower during the final measures. While there is indication of change from first measurement to last, the changes were specific to some, but not all, measures as shown in table 1.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A6E24C80-C993-4AC4-9D77-0CFF2E067532}" type="slidenum">
              <a:rPr lang="en-US" smtClean="0"/>
              <a:t>14</a:t>
            </a:fld>
            <a:endParaRPr lang="en-US"/>
          </a:p>
        </p:txBody>
      </p:sp>
    </p:spTree>
    <p:extLst>
      <p:ext uri="{BB962C8B-B14F-4D97-AF65-F5344CB8AC3E}">
        <p14:creationId xmlns:p14="http://schemas.microsoft.com/office/powerpoint/2010/main" val="19765478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results indicate that our hypothesizes were not supported. There were no significant differences for any of the physiological stress measures as a function of the three presentation formats. Also, there was no significant interaction between the three presentation formats and the different times the physiological measures were taken for any of the physiological measures.  Taken together, the implication is that different presentation formats used in asynchronous online classes do not appear to have a significant effect on stress.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NEXT SLIDE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Although within-subject effects for a few of the physiological stress measures were observed, there were no common systematic changes in these responses. It may be expected that stress measures were high for the initial measures and then lower during the final measures. While there is indication of change from first measurement to last, the changes were specific to some, but not all, measures as shown in table 1.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A6E24C80-C993-4AC4-9D77-0CFF2E067532}" type="slidenum">
              <a:rPr lang="en-US" smtClean="0"/>
              <a:t>15</a:t>
            </a:fld>
            <a:endParaRPr lang="en-US"/>
          </a:p>
        </p:txBody>
      </p:sp>
    </p:spTree>
    <p:extLst>
      <p:ext uri="{BB962C8B-B14F-4D97-AF65-F5344CB8AC3E}">
        <p14:creationId xmlns:p14="http://schemas.microsoft.com/office/powerpoint/2010/main" val="41644799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few limitations of our study include the relatively small sample size as indicated by low power.  Additionally, the devices that were used to collect the physiological measures may have not had the degree of sensitivity sufficient to detect differences in stress. It may have also been that feelings of stress and the physiological underpinning of stress may not be well defined. Finally, COVID-19 protocols may have interfered with collecting data</a:t>
            </a:r>
          </a:p>
          <a:p>
            <a:endParaRPr lang="en-US" dirty="0"/>
          </a:p>
        </p:txBody>
      </p:sp>
      <p:sp>
        <p:nvSpPr>
          <p:cNvPr id="4" name="Slide Number Placeholder 3"/>
          <p:cNvSpPr>
            <a:spLocks noGrp="1"/>
          </p:cNvSpPr>
          <p:nvPr>
            <p:ph type="sldNum" sz="quarter" idx="5"/>
          </p:nvPr>
        </p:nvSpPr>
        <p:spPr/>
        <p:txBody>
          <a:bodyPr/>
          <a:lstStyle/>
          <a:p>
            <a:fld id="{A6E24C80-C993-4AC4-9D77-0CFF2E067532}" type="slidenum">
              <a:rPr lang="en-US" smtClean="0"/>
              <a:t>16</a:t>
            </a:fld>
            <a:endParaRPr lang="en-US"/>
          </a:p>
        </p:txBody>
      </p:sp>
    </p:spTree>
    <p:extLst>
      <p:ext uri="{BB962C8B-B14F-4D97-AF65-F5344CB8AC3E}">
        <p14:creationId xmlns:p14="http://schemas.microsoft.com/office/powerpoint/2010/main" val="41778214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Although our hypotheses were not supported, our results leave room for future research regarding the effects of asynchronous presentation formats on student stress.  These future studies could involve manipulating the difficulty level of the content of the lesson.  Additionally, we recommend the use of medical level devices for the measurement of physiological variables.</a:t>
            </a:r>
          </a:p>
          <a:p>
            <a:endParaRPr lang="en-US" dirty="0"/>
          </a:p>
        </p:txBody>
      </p:sp>
      <p:sp>
        <p:nvSpPr>
          <p:cNvPr id="4" name="Slide Number Placeholder 3"/>
          <p:cNvSpPr>
            <a:spLocks noGrp="1"/>
          </p:cNvSpPr>
          <p:nvPr>
            <p:ph type="sldNum" sz="quarter" idx="5"/>
          </p:nvPr>
        </p:nvSpPr>
        <p:spPr/>
        <p:txBody>
          <a:bodyPr/>
          <a:lstStyle/>
          <a:p>
            <a:fld id="{A6E24C80-C993-4AC4-9D77-0CFF2E067532}" type="slidenum">
              <a:rPr lang="en-US" smtClean="0"/>
              <a:t>17</a:t>
            </a:fld>
            <a:endParaRPr lang="en-US"/>
          </a:p>
        </p:txBody>
      </p:sp>
    </p:spTree>
    <p:extLst>
      <p:ext uri="{BB962C8B-B14F-4D97-AF65-F5344CB8AC3E}">
        <p14:creationId xmlns:p14="http://schemas.microsoft.com/office/powerpoint/2010/main" val="3465373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for your time.</a:t>
            </a:r>
          </a:p>
        </p:txBody>
      </p:sp>
      <p:sp>
        <p:nvSpPr>
          <p:cNvPr id="4" name="Slide Number Placeholder 3"/>
          <p:cNvSpPr>
            <a:spLocks noGrp="1"/>
          </p:cNvSpPr>
          <p:nvPr>
            <p:ph type="sldNum" sz="quarter" idx="5"/>
          </p:nvPr>
        </p:nvSpPr>
        <p:spPr/>
        <p:txBody>
          <a:bodyPr/>
          <a:lstStyle/>
          <a:p>
            <a:fld id="{A6E24C80-C993-4AC4-9D77-0CFF2E067532}" type="slidenum">
              <a:rPr lang="en-US" smtClean="0"/>
              <a:t>18</a:t>
            </a:fld>
            <a:endParaRPr lang="en-US"/>
          </a:p>
        </p:txBody>
      </p:sp>
    </p:spTree>
    <p:extLst>
      <p:ext uri="{BB962C8B-B14F-4D97-AF65-F5344CB8AC3E}">
        <p14:creationId xmlns:p14="http://schemas.microsoft.com/office/powerpoint/2010/main" val="26822071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study was part of a larger study investigating the effects of different asynchronous presentation formats on participants’ academic dishonesty, stress, performance, and engagement. However, this presentation focuses on the stress results. The purpose for this study was to investigate how different asynchronous presentation formats effect participant stress levels. The presumption was that the inclusion of an instructor being involved in the lesson would be stressful to the participants.</a:t>
            </a:r>
            <a:r>
              <a:rPr lang="en-US" dirty="0">
                <a:effectLst/>
              </a:rPr>
              <a:t> </a:t>
            </a:r>
            <a:endParaRPr lang="en-US" dirty="0"/>
          </a:p>
        </p:txBody>
      </p:sp>
      <p:sp>
        <p:nvSpPr>
          <p:cNvPr id="4" name="Slide Number Placeholder 3"/>
          <p:cNvSpPr>
            <a:spLocks noGrp="1"/>
          </p:cNvSpPr>
          <p:nvPr>
            <p:ph type="sldNum" sz="quarter" idx="5"/>
          </p:nvPr>
        </p:nvSpPr>
        <p:spPr/>
        <p:txBody>
          <a:bodyPr/>
          <a:lstStyle/>
          <a:p>
            <a:fld id="{A6E24C80-C993-4AC4-9D77-0CFF2E067532}" type="slidenum">
              <a:rPr lang="en-US" smtClean="0"/>
              <a:t>2</a:t>
            </a:fld>
            <a:endParaRPr lang="en-US"/>
          </a:p>
        </p:txBody>
      </p:sp>
    </p:spTree>
    <p:extLst>
      <p:ext uri="{BB962C8B-B14F-4D97-AF65-F5344CB8AC3E}">
        <p14:creationId xmlns:p14="http://schemas.microsoft.com/office/powerpoint/2010/main" val="41275048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clarify, o</a:t>
            </a:r>
            <a:r>
              <a:rPr lang="en-US" sz="2400" dirty="0">
                <a:solidFill>
                  <a:srgbClr val="404040"/>
                </a:solidFill>
              </a:rPr>
              <a:t>nline content can be delivered to students in two ways: content can be delivered asynchronously meaning the students and instructor participate in the class online, but no real time interaction occurs. Content can also be delivered synchronously meaning that the students and the instructor participate in the class and there is a real time interaction occurring.</a:t>
            </a:r>
          </a:p>
          <a:p>
            <a:endParaRPr lang="en-US" dirty="0"/>
          </a:p>
        </p:txBody>
      </p:sp>
      <p:sp>
        <p:nvSpPr>
          <p:cNvPr id="4" name="Slide Number Placeholder 3"/>
          <p:cNvSpPr>
            <a:spLocks noGrp="1"/>
          </p:cNvSpPr>
          <p:nvPr>
            <p:ph type="sldNum" sz="quarter" idx="5"/>
          </p:nvPr>
        </p:nvSpPr>
        <p:spPr/>
        <p:txBody>
          <a:bodyPr/>
          <a:lstStyle/>
          <a:p>
            <a:fld id="{A6E24C80-C993-4AC4-9D77-0CFF2E067532}" type="slidenum">
              <a:rPr lang="en-US" smtClean="0"/>
              <a:t>3</a:t>
            </a:fld>
            <a:endParaRPr lang="en-US"/>
          </a:p>
        </p:txBody>
      </p:sp>
    </p:spTree>
    <p:extLst>
      <p:ext uri="{BB962C8B-B14F-4D97-AF65-F5344CB8AC3E}">
        <p14:creationId xmlns:p14="http://schemas.microsoft.com/office/powerpoint/2010/main" val="10781821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We reviewed previous literature regarding the types of online learning format and their effects on student engagement as well as literature about assessing stress via physiological measures. We found literature on these topics separately, but, there have been few previous studies investigating the different types of asynchronous presentation format and their effects on stress. Sims and Shuman’s study revealed that there were no differences in the effectiveness of asynchronous and synchronous delivery formats, however there were conflicting findings among the literature as some did reveal differences in the effectiveness of the different delivery formats. With regards to the stress part of this study, </a:t>
            </a:r>
            <a:r>
              <a:rPr lang="en-US" sz="1200" kern="1200" dirty="0" err="1">
                <a:solidFill>
                  <a:schemeClr val="tx1"/>
                </a:solidFill>
                <a:effectLst/>
                <a:latin typeface="+mn-lt"/>
                <a:ea typeface="+mn-ea"/>
                <a:cs typeface="+mn-cs"/>
              </a:rPr>
              <a:t>Vinker’s</a:t>
            </a:r>
            <a:r>
              <a:rPr lang="en-US" sz="1200" kern="1200" dirty="0">
                <a:solidFill>
                  <a:schemeClr val="tx1"/>
                </a:solidFill>
                <a:effectLst/>
                <a:latin typeface="+mn-lt"/>
                <a:ea typeface="+mn-ea"/>
                <a:cs typeface="+mn-cs"/>
              </a:rPr>
              <a:t> research showed that temperature can be used as a measure of stress. In their study participant stress was measured using their temperature from various parts of the body. We used these findings to guide our research.</a:t>
            </a:r>
            <a:endParaRPr lang="en-US" dirty="0"/>
          </a:p>
        </p:txBody>
      </p:sp>
      <p:sp>
        <p:nvSpPr>
          <p:cNvPr id="4" name="Slide Number Placeholder 3"/>
          <p:cNvSpPr>
            <a:spLocks noGrp="1"/>
          </p:cNvSpPr>
          <p:nvPr>
            <p:ph type="sldNum" sz="quarter" idx="5"/>
          </p:nvPr>
        </p:nvSpPr>
        <p:spPr/>
        <p:txBody>
          <a:bodyPr/>
          <a:lstStyle/>
          <a:p>
            <a:fld id="{A6E24C80-C993-4AC4-9D77-0CFF2E067532}" type="slidenum">
              <a:rPr lang="en-US" smtClean="0"/>
              <a:t>4</a:t>
            </a:fld>
            <a:endParaRPr lang="en-US"/>
          </a:p>
        </p:txBody>
      </p:sp>
    </p:spTree>
    <p:extLst>
      <p:ext uri="{BB962C8B-B14F-4D97-AF65-F5344CB8AC3E}">
        <p14:creationId xmlns:p14="http://schemas.microsoft.com/office/powerpoint/2010/main" val="42495523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assess the influence of different presentation formats on stress, we developed three different presentation formats that presented a lesson about a fictitious island created by our research team.  The use of the fictitious island ensured that participants had no prior knowledge on the topic. We also developed a website for the fake island and were able to keep a record of who visited the website and the time at which they did so. The website was made with regards to another part of this study focusing on academic dishonesty.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One of the presentation formats contained lesson slides presented alone; this consisted of only the slides about the island. Another format contained slides with audio; this consisted of a male instructor reading the slides about the island while the slides were present on the screen, but the instructor was not visible. The final format contained slides with audio and video; this consisted of the same instructor reading the slides about the island while the slides were also visible onscreen. Each presentation format lasted for the same time duration. </a:t>
            </a:r>
            <a:endParaRPr lang="en-US" dirty="0"/>
          </a:p>
        </p:txBody>
      </p:sp>
      <p:sp>
        <p:nvSpPr>
          <p:cNvPr id="4" name="Slide Number Placeholder 3"/>
          <p:cNvSpPr>
            <a:spLocks noGrp="1"/>
          </p:cNvSpPr>
          <p:nvPr>
            <p:ph type="sldNum" sz="quarter" idx="5"/>
          </p:nvPr>
        </p:nvSpPr>
        <p:spPr/>
        <p:txBody>
          <a:bodyPr/>
          <a:lstStyle/>
          <a:p>
            <a:fld id="{A6E24C80-C993-4AC4-9D77-0CFF2E067532}" type="slidenum">
              <a:rPr lang="en-US" smtClean="0"/>
              <a:t>5</a:t>
            </a:fld>
            <a:endParaRPr lang="en-US"/>
          </a:p>
        </p:txBody>
      </p:sp>
    </p:spTree>
    <p:extLst>
      <p:ext uri="{BB962C8B-B14F-4D97-AF65-F5344CB8AC3E}">
        <p14:creationId xmlns:p14="http://schemas.microsoft.com/office/powerpoint/2010/main" val="10219286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Based on previous findings regarding different types of Online Learning and regarding the use of physiological data to measure stress, we hypothesized that different presentation formats would cause varying levels of stress. We also hypothesized that stress levels would change throughout the course of the experiment with peak stress levels occurring immediately preceding a post-exam. We also predicted that the highest stress levels would be achieved for the presentation format where the slides occurred with audio and video from an instructor</a:t>
            </a:r>
          </a:p>
        </p:txBody>
      </p:sp>
      <p:sp>
        <p:nvSpPr>
          <p:cNvPr id="4" name="Slide Number Placeholder 3"/>
          <p:cNvSpPr>
            <a:spLocks noGrp="1"/>
          </p:cNvSpPr>
          <p:nvPr>
            <p:ph type="sldNum" sz="quarter" idx="5"/>
          </p:nvPr>
        </p:nvSpPr>
        <p:spPr/>
        <p:txBody>
          <a:bodyPr/>
          <a:lstStyle/>
          <a:p>
            <a:fld id="{A6E24C80-C993-4AC4-9D77-0CFF2E067532}" type="slidenum">
              <a:rPr lang="en-US" smtClean="0"/>
              <a:t>6</a:t>
            </a:fld>
            <a:endParaRPr lang="en-US"/>
          </a:p>
        </p:txBody>
      </p:sp>
    </p:spTree>
    <p:extLst>
      <p:ext uri="{BB962C8B-B14F-4D97-AF65-F5344CB8AC3E}">
        <p14:creationId xmlns:p14="http://schemas.microsoft.com/office/powerpoint/2010/main" val="25435498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collected data from 27 participants with 9 participants per condition. The participants were randomly assigned to one of the three presentation formats. </a:t>
            </a:r>
          </a:p>
        </p:txBody>
      </p:sp>
      <p:sp>
        <p:nvSpPr>
          <p:cNvPr id="4" name="Slide Number Placeholder 3"/>
          <p:cNvSpPr>
            <a:spLocks noGrp="1"/>
          </p:cNvSpPr>
          <p:nvPr>
            <p:ph type="sldNum" sz="quarter" idx="5"/>
          </p:nvPr>
        </p:nvSpPr>
        <p:spPr/>
        <p:txBody>
          <a:bodyPr/>
          <a:lstStyle/>
          <a:p>
            <a:fld id="{A6E24C80-C993-4AC4-9D77-0CFF2E067532}" type="slidenum">
              <a:rPr lang="en-US" smtClean="0"/>
              <a:t>7</a:t>
            </a:fld>
            <a:endParaRPr lang="en-US"/>
          </a:p>
        </p:txBody>
      </p:sp>
    </p:spTree>
    <p:extLst>
      <p:ext uri="{BB962C8B-B14F-4D97-AF65-F5344CB8AC3E}">
        <p14:creationId xmlns:p14="http://schemas.microsoft.com/office/powerpoint/2010/main" val="17762024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analysis purposes a 3x3 </a:t>
            </a:r>
            <a:r>
              <a:rPr lang="en-US" sz="1200" kern="1200" dirty="0">
                <a:solidFill>
                  <a:schemeClr val="tx1"/>
                </a:solidFill>
                <a:effectLst/>
                <a:latin typeface="+mn-lt"/>
                <a:ea typeface="+mn-ea"/>
                <a:cs typeface="+mn-cs"/>
              </a:rPr>
              <a:t>a mixed experimental design was used in which the between-subject variable was presentation format, and the within-subject quasi variable was the times at which the physiological measures were taken. </a:t>
            </a:r>
          </a:p>
          <a:p>
            <a:endParaRPr lang="en-US" sz="1200" kern="1200" dirty="0">
              <a:solidFill>
                <a:schemeClr val="tx1"/>
              </a:solidFill>
              <a:effectLst/>
              <a:latin typeface="+mn-lt"/>
              <a:ea typeface="+mn-ea"/>
              <a:cs typeface="+mn-cs"/>
            </a:endParaRPr>
          </a:p>
          <a:p>
            <a:r>
              <a:rPr lang="en-US" dirty="0"/>
              <a:t>The participants physiological stress measures were taken at three different times during the course of the experiment; after the pre-exam, after the presentation, and after the post exam.</a:t>
            </a:r>
          </a:p>
          <a:p>
            <a:endParaRPr lang="en-US" dirty="0"/>
          </a:p>
          <a:p>
            <a:r>
              <a:rPr lang="en-US" dirty="0"/>
              <a:t>The lesson slides were presented using PowerPoint. The slides, video and audio were recorded as a wave file for one presentation type and then the video and the audio were cut out of the wave file. The edited wave files were then embedded within </a:t>
            </a:r>
            <a:r>
              <a:rPr lang="en-US" dirty="0" err="1"/>
              <a:t>Inquisit</a:t>
            </a:r>
            <a:r>
              <a:rPr lang="en-US" dirty="0"/>
              <a:t> computer programs. All other aspects of the study, such as a pre-and post exams, we’re in bedded into the </a:t>
            </a:r>
            <a:r>
              <a:rPr lang="en-US" dirty="0" err="1"/>
              <a:t>inquisit</a:t>
            </a:r>
            <a:r>
              <a:rPr lang="en-US" dirty="0"/>
              <a:t> program as well. </a:t>
            </a:r>
          </a:p>
        </p:txBody>
      </p:sp>
      <p:sp>
        <p:nvSpPr>
          <p:cNvPr id="4" name="Slide Number Placeholder 3"/>
          <p:cNvSpPr>
            <a:spLocks noGrp="1"/>
          </p:cNvSpPr>
          <p:nvPr>
            <p:ph type="sldNum" sz="quarter" idx="5"/>
          </p:nvPr>
        </p:nvSpPr>
        <p:spPr/>
        <p:txBody>
          <a:bodyPr/>
          <a:lstStyle/>
          <a:p>
            <a:fld id="{A6E24C80-C993-4AC4-9D77-0CFF2E067532}" type="slidenum">
              <a:rPr lang="en-US" smtClean="0"/>
              <a:t>8</a:t>
            </a:fld>
            <a:endParaRPr lang="en-US"/>
          </a:p>
        </p:txBody>
      </p:sp>
    </p:spTree>
    <p:extLst>
      <p:ext uri="{BB962C8B-B14F-4D97-AF65-F5344CB8AC3E}">
        <p14:creationId xmlns:p14="http://schemas.microsoft.com/office/powerpoint/2010/main" val="30421627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The dependent variables in our study were the physiological measures that were taken at the three different time points</a:t>
            </a:r>
          </a:p>
        </p:txBody>
      </p:sp>
      <p:sp>
        <p:nvSpPr>
          <p:cNvPr id="4" name="Slide Number Placeholder 3"/>
          <p:cNvSpPr>
            <a:spLocks noGrp="1"/>
          </p:cNvSpPr>
          <p:nvPr>
            <p:ph type="sldNum" sz="quarter" idx="5"/>
          </p:nvPr>
        </p:nvSpPr>
        <p:spPr/>
        <p:txBody>
          <a:bodyPr/>
          <a:lstStyle/>
          <a:p>
            <a:fld id="{A6E24C80-C993-4AC4-9D77-0CFF2E067532}" type="slidenum">
              <a:rPr lang="en-US" smtClean="0"/>
              <a:t>9</a:t>
            </a:fld>
            <a:endParaRPr lang="en-US"/>
          </a:p>
        </p:txBody>
      </p:sp>
    </p:spTree>
    <p:extLst>
      <p:ext uri="{BB962C8B-B14F-4D97-AF65-F5344CB8AC3E}">
        <p14:creationId xmlns:p14="http://schemas.microsoft.com/office/powerpoint/2010/main" val="561331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9AB3A824-1A51-4B26-AD58-A6D8E14F6C04}" type="datetimeFigureOut">
              <a:rPr lang="en-US" smtClean="0"/>
              <a:t>4/19/21</a:t>
            </a:fld>
            <a:endParaRPr lang="en-US" dirty="0"/>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r>
              <a:rPr lang="en-US"/>
              <a:t>
              </a:t>
            </a:r>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6D22F896-40B5-4ADD-8801-0D06FADFA095}" type="slidenum">
              <a:rPr lang="en-US" smtClean="0"/>
              <a:t>‹#›</a:t>
            </a:fld>
            <a:endParaRPr lang="en-US" dirty="0"/>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extLst>
      <p:ext uri="{BB962C8B-B14F-4D97-AF65-F5344CB8AC3E}">
        <p14:creationId xmlns:p14="http://schemas.microsoft.com/office/powerpoint/2010/main" val="3267319719"/>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857E33E-8B18-4087-B112-809917729534}" type="datetimeFigureOut">
              <a:rPr lang="en-US" smtClean="0"/>
              <a:t>4/19/21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7118407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3FFE419-2371-464F-8239-3959401C3561}" type="datetimeFigureOut">
              <a:rPr lang="en-US" smtClean="0"/>
              <a:t>4/19/21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056504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7D162C4-EDD9-4389-A98B-B87ECEA2A816}" type="datetimeFigureOut">
              <a:rPr lang="en-US" smtClean="0"/>
              <a:t>4/19/21</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5312390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3E5059C3-6A89-4494-99FF-5A4D6FFD50EB}" type="datetimeFigureOut">
              <a:rPr lang="en-US" smtClean="0"/>
              <a:t>4/19/21</a:t>
            </a:fld>
            <a:endParaRPr lang="en-US" dirty="0"/>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r>
              <a:rPr lang="en-US"/>
              <a:t>
              </a:t>
            </a:r>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6D22F896-40B5-4ADD-8801-0D06FADFA095}" type="slidenum">
              <a:rPr lang="en-US" smtClean="0"/>
              <a:t>‹#›</a:t>
            </a:fld>
            <a:endParaRPr lang="en-US" dirty="0"/>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extLst>
      <p:ext uri="{BB962C8B-B14F-4D97-AF65-F5344CB8AC3E}">
        <p14:creationId xmlns:p14="http://schemas.microsoft.com/office/powerpoint/2010/main" val="273893244"/>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A954B2F-12DE-47F5-8894-472B206D2E1E}" type="datetimeFigureOut">
              <a:rPr lang="en-US" smtClean="0"/>
              <a:t>4/19/21</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9792473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F30E46F-7819-4ACF-B48B-48222C2ACC88}" type="datetimeFigureOut">
              <a:rPr lang="en-US" smtClean="0"/>
              <a:t>4/19/21</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1018835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FAF3416-4057-4DAA-829D-4CA07428D088}" type="datetimeFigureOut">
              <a:rPr lang="en-US" smtClean="0"/>
              <a:t>4/19/21</a:t>
            </a:fld>
            <a:endParaRPr lang="en-US" dirty="0"/>
          </a:p>
        </p:txBody>
      </p:sp>
      <p:sp>
        <p:nvSpPr>
          <p:cNvPr id="4" name="Footer Placeholder 3"/>
          <p:cNvSpPr>
            <a:spLocks noGrp="1"/>
          </p:cNvSpPr>
          <p:nvPr>
            <p:ph type="ftr" sz="quarter" idx="11"/>
          </p:nvPr>
        </p:nvSpPr>
        <p:spPr/>
        <p:txBody>
          <a:bodyPr/>
          <a:lstStyle/>
          <a:p>
            <a:r>
              <a:rPr lang="en-US"/>
              <a:t>
              </a:t>
            </a:r>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7217824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21D9284-D300-4297-87F7-E791DCC15DB1}" type="datetimeFigureOut">
              <a:rPr lang="en-US" smtClean="0"/>
              <a:t>4/19/21</a:t>
            </a:fld>
            <a:endParaRPr lang="en-US" dirty="0"/>
          </a:p>
        </p:txBody>
      </p:sp>
      <p:sp>
        <p:nvSpPr>
          <p:cNvPr id="3" name="Footer Placeholder 2"/>
          <p:cNvSpPr>
            <a:spLocks noGrp="1"/>
          </p:cNvSpPr>
          <p:nvPr>
            <p:ph type="ftr" sz="quarter" idx="11"/>
          </p:nvPr>
        </p:nvSpPr>
        <p:spPr/>
        <p:txBody>
          <a:bodyPr/>
          <a:lstStyle/>
          <a:p>
            <a:r>
              <a:rPr lang="en-US"/>
              <a:t>
              </a:t>
            </a:r>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4676513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37D525BB-DA17-4BA0-B3C8-3AC3ABC827E6}" type="datetimeFigureOut">
              <a:rPr lang="en-US" smtClean="0"/>
              <a:t>4/19/21</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r>
              <a:rPr lang="en-US"/>
              <a:t>
              </a:t>
            </a:r>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D22F896-40B5-4ADD-8801-0D06FADFA095}" type="slidenum">
              <a:rPr lang="en-US" smtClean="0"/>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5491970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B16C4C9A-3960-41CF-A4E9-2A8FB932454B}" type="datetimeFigureOut">
              <a:rPr lang="en-US" smtClean="0"/>
              <a:t>4/19/21</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r>
              <a:rPr lang="en-US"/>
              <a:t>
              </a:t>
            </a:r>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D22F896-40B5-4ADD-8801-0D06FADFA095}" type="slidenum">
              <a:rPr lang="en-US" smtClean="0"/>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8012964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3CBC1C18-307B-4F68-A007-B5B542270E8D}" type="datetimeFigureOut">
              <a:rPr lang="en-US" smtClean="0"/>
              <a:t>4/19/21</a:t>
            </a:fld>
            <a:endParaRPr lang="en-US" dirty="0"/>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r>
              <a:rPr lang="en-US"/>
              <a:t>
              </a:t>
            </a:r>
            <a:endParaRPr lang="en-US" dirty="0"/>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6D22F896-40B5-4ADD-8801-0D06FADFA095}" type="slidenum">
              <a:rPr lang="en-US" smtClean="0"/>
              <a:pPr/>
              <a:t>‹#›</a:t>
            </a:fld>
            <a:endParaRPr lang="en-US" dirty="0"/>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190058564"/>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Lst>
  <p:hf sldNum="0" hdr="0" ftr="0" dt="0"/>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11A780-D22A-6446-B2F4-67D34C6B2E35}"/>
              </a:ext>
            </a:extLst>
          </p:cNvPr>
          <p:cNvSpPr>
            <a:spLocks noGrp="1"/>
          </p:cNvSpPr>
          <p:nvPr>
            <p:ph type="ctrTitle"/>
          </p:nvPr>
        </p:nvSpPr>
        <p:spPr>
          <a:xfrm>
            <a:off x="1432622" y="2832766"/>
            <a:ext cx="6370146" cy="2268559"/>
          </a:xfrm>
        </p:spPr>
        <p:txBody>
          <a:bodyPr>
            <a:noAutofit/>
          </a:bodyPr>
          <a:lstStyle/>
          <a:p>
            <a:pPr algn="ctr"/>
            <a:r>
              <a:rPr lang="en-US" sz="6000" dirty="0"/>
              <a:t>Effects of Presentation Format on Student Stress</a:t>
            </a:r>
          </a:p>
        </p:txBody>
      </p:sp>
      <p:sp>
        <p:nvSpPr>
          <p:cNvPr id="3" name="Subtitle 2">
            <a:extLst>
              <a:ext uri="{FF2B5EF4-FFF2-40B4-BE49-F238E27FC236}">
                <a16:creationId xmlns:a16="http://schemas.microsoft.com/office/drawing/2014/main" id="{C0E528E4-0D9B-EF42-B244-244FCD57FE8D}"/>
              </a:ext>
            </a:extLst>
          </p:cNvPr>
          <p:cNvSpPr>
            <a:spLocks noGrp="1"/>
          </p:cNvSpPr>
          <p:nvPr>
            <p:ph type="subTitle" idx="1"/>
          </p:nvPr>
        </p:nvSpPr>
        <p:spPr>
          <a:xfrm>
            <a:off x="7981266" y="1508325"/>
            <a:ext cx="2998197" cy="5252312"/>
          </a:xfrm>
        </p:spPr>
        <p:txBody>
          <a:bodyPr anchor="t">
            <a:normAutofit/>
          </a:bodyPr>
          <a:lstStyle/>
          <a:p>
            <a:pPr algn="ctr"/>
            <a:endParaRPr lang="en-US" sz="1800" dirty="0">
              <a:solidFill>
                <a:schemeClr val="tx1"/>
              </a:solidFill>
            </a:endParaRPr>
          </a:p>
          <a:p>
            <a:pPr algn="ctr"/>
            <a:r>
              <a:rPr lang="en-US" sz="1800" dirty="0">
                <a:solidFill>
                  <a:schemeClr val="tx1"/>
                </a:solidFill>
              </a:rPr>
              <a:t>Authors: </a:t>
            </a:r>
          </a:p>
          <a:p>
            <a:pPr algn="ctr"/>
            <a:r>
              <a:rPr lang="en-US" sz="1800" dirty="0">
                <a:solidFill>
                  <a:schemeClr val="tx1"/>
                </a:solidFill>
              </a:rPr>
              <a:t>Makayla Reynolds</a:t>
            </a:r>
          </a:p>
          <a:p>
            <a:pPr algn="ctr"/>
            <a:r>
              <a:rPr lang="en-US" sz="1800" dirty="0">
                <a:solidFill>
                  <a:schemeClr val="tx1"/>
                </a:solidFill>
              </a:rPr>
              <a:t>RaeAnna Whitaker</a:t>
            </a:r>
          </a:p>
          <a:p>
            <a:pPr algn="ctr"/>
            <a:r>
              <a:rPr lang="en-US" sz="1800" dirty="0">
                <a:solidFill>
                  <a:schemeClr val="tx1"/>
                </a:solidFill>
              </a:rPr>
              <a:t> Reganne Miller</a:t>
            </a:r>
          </a:p>
          <a:p>
            <a:pPr algn="ctr"/>
            <a:r>
              <a:rPr lang="en-US" sz="1800" dirty="0">
                <a:solidFill>
                  <a:schemeClr val="tx1"/>
                </a:solidFill>
              </a:rPr>
              <a:t>Jessica Hamm</a:t>
            </a:r>
          </a:p>
          <a:p>
            <a:pPr algn="ctr"/>
            <a:r>
              <a:rPr lang="en-US" sz="1800" dirty="0">
                <a:solidFill>
                  <a:schemeClr val="tx1"/>
                </a:solidFill>
              </a:rPr>
              <a:t> Leah Hayes</a:t>
            </a:r>
          </a:p>
          <a:p>
            <a:pPr algn="ctr"/>
            <a:r>
              <a:rPr lang="en-US" sz="1800" dirty="0">
                <a:solidFill>
                  <a:schemeClr val="tx1"/>
                </a:solidFill>
              </a:rPr>
              <a:t> Dr. Gregory M. Corso</a:t>
            </a:r>
          </a:p>
          <a:p>
            <a:pPr algn="ctr"/>
            <a:endParaRPr lang="en-US" sz="1800" dirty="0">
              <a:solidFill>
                <a:schemeClr val="tx1"/>
              </a:solidFill>
            </a:endParaRPr>
          </a:p>
          <a:p>
            <a:r>
              <a:rPr lang="en-US" sz="1800" dirty="0">
                <a:solidFill>
                  <a:schemeClr val="tx1"/>
                </a:solidFill>
              </a:rPr>
              <a:t>Department of Psychology, College of Science, Morehead State University </a:t>
            </a:r>
          </a:p>
          <a:p>
            <a:pPr algn="ctr"/>
            <a:endParaRPr lang="en-US" sz="1600" dirty="0">
              <a:solidFill>
                <a:schemeClr val="tx1"/>
              </a:solidFill>
            </a:endParaRPr>
          </a:p>
        </p:txBody>
      </p:sp>
      <p:pic>
        <p:nvPicPr>
          <p:cNvPr id="4" name="Picture 3">
            <a:extLst>
              <a:ext uri="{FF2B5EF4-FFF2-40B4-BE49-F238E27FC236}">
                <a16:creationId xmlns:a16="http://schemas.microsoft.com/office/drawing/2014/main" id="{1644E030-1115-AF44-A7AA-DC98BC635BA7}"/>
              </a:ext>
            </a:extLst>
          </p:cNvPr>
          <p:cNvPicPr>
            <a:picLocks noChangeAspect="1"/>
          </p:cNvPicPr>
          <p:nvPr/>
        </p:nvPicPr>
        <p:blipFill>
          <a:blip r:embed="rId3"/>
          <a:stretch>
            <a:fillRect/>
          </a:stretch>
        </p:blipFill>
        <p:spPr>
          <a:xfrm>
            <a:off x="11065327" y="135346"/>
            <a:ext cx="891847" cy="900766"/>
          </a:xfrm>
          <a:prstGeom prst="rect">
            <a:avLst/>
          </a:prstGeom>
        </p:spPr>
      </p:pic>
    </p:spTree>
    <p:extLst>
      <p:ext uri="{BB962C8B-B14F-4D97-AF65-F5344CB8AC3E}">
        <p14:creationId xmlns:p14="http://schemas.microsoft.com/office/powerpoint/2010/main" val="735285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2210C2-16B5-4AD1-9BAF-F3C3C777A99D}"/>
              </a:ext>
            </a:extLst>
          </p:cNvPr>
          <p:cNvSpPr>
            <a:spLocks noGrp="1"/>
          </p:cNvSpPr>
          <p:nvPr>
            <p:ph type="title"/>
          </p:nvPr>
        </p:nvSpPr>
        <p:spPr/>
        <p:txBody>
          <a:bodyPr/>
          <a:lstStyle/>
          <a:p>
            <a:pPr algn="l"/>
            <a:r>
              <a:rPr lang="en-US" dirty="0"/>
              <a:t>Instruments</a:t>
            </a:r>
          </a:p>
        </p:txBody>
      </p:sp>
      <p:sp>
        <p:nvSpPr>
          <p:cNvPr id="3" name="Content Placeholder 2">
            <a:extLst>
              <a:ext uri="{FF2B5EF4-FFF2-40B4-BE49-F238E27FC236}">
                <a16:creationId xmlns:a16="http://schemas.microsoft.com/office/drawing/2014/main" id="{DBD87E03-2E51-4140-80EE-D618008E52C9}"/>
              </a:ext>
            </a:extLst>
          </p:cNvPr>
          <p:cNvSpPr>
            <a:spLocks noGrp="1"/>
          </p:cNvSpPr>
          <p:nvPr>
            <p:ph idx="1"/>
          </p:nvPr>
        </p:nvSpPr>
        <p:spPr>
          <a:xfrm>
            <a:off x="1784576" y="1756398"/>
            <a:ext cx="9601200" cy="3581400"/>
          </a:xfrm>
        </p:spPr>
        <p:txBody>
          <a:bodyPr/>
          <a:lstStyle/>
          <a:p>
            <a:pPr>
              <a:buFont typeface="Courier New" panose="02070309020205020404" pitchFamily="49" charset="0"/>
              <a:buChar char="o"/>
            </a:pPr>
            <a:r>
              <a:rPr lang="en-US" dirty="0"/>
              <a:t>Stress thermometer</a:t>
            </a:r>
          </a:p>
          <a:p>
            <a:pPr>
              <a:buFont typeface="Courier New" panose="02070309020205020404" pitchFamily="49" charset="0"/>
              <a:buChar char="o"/>
            </a:pPr>
            <a:r>
              <a:rPr lang="en-US" dirty="0"/>
              <a:t>Blood pressure cuff</a:t>
            </a:r>
          </a:p>
          <a:p>
            <a:pPr>
              <a:buFont typeface="Courier New" panose="02070309020205020404" pitchFamily="49" charset="0"/>
              <a:buChar char="o"/>
            </a:pPr>
            <a:r>
              <a:rPr lang="en-US" dirty="0"/>
              <a:t>PIP</a:t>
            </a:r>
          </a:p>
          <a:p>
            <a:pPr>
              <a:buFont typeface="Courier New" panose="02070309020205020404" pitchFamily="49" charset="0"/>
              <a:buChar char="o"/>
            </a:pPr>
            <a:r>
              <a:rPr lang="en-US" dirty="0"/>
              <a:t>Stress thermometer</a:t>
            </a:r>
          </a:p>
          <a:p>
            <a:pPr>
              <a:buFont typeface="Courier New" panose="02070309020205020404" pitchFamily="49" charset="0"/>
              <a:buChar char="o"/>
            </a:pPr>
            <a:r>
              <a:rPr lang="en-US" dirty="0"/>
              <a:t>Fingertip pulse oximeter</a:t>
            </a:r>
          </a:p>
          <a:p>
            <a:pPr>
              <a:buFont typeface="Courier New" panose="02070309020205020404" pitchFamily="49" charset="0"/>
              <a:buChar char="o"/>
            </a:pPr>
            <a:r>
              <a:rPr lang="en-US" dirty="0"/>
              <a:t>Infrared thermometer</a:t>
            </a:r>
          </a:p>
          <a:p>
            <a:pPr>
              <a:buFontTx/>
              <a:buChar char="-"/>
            </a:pPr>
            <a:endParaRPr lang="en-US" dirty="0"/>
          </a:p>
          <a:p>
            <a:pPr marL="0" indent="0">
              <a:buNone/>
            </a:pPr>
            <a:endParaRPr lang="en-US" dirty="0"/>
          </a:p>
        </p:txBody>
      </p:sp>
      <p:pic>
        <p:nvPicPr>
          <p:cNvPr id="4" name="Picture 3">
            <a:extLst>
              <a:ext uri="{FF2B5EF4-FFF2-40B4-BE49-F238E27FC236}">
                <a16:creationId xmlns:a16="http://schemas.microsoft.com/office/drawing/2014/main" id="{1644E030-1115-AF44-A7AA-DC98BC635BA7}"/>
              </a:ext>
            </a:extLst>
          </p:cNvPr>
          <p:cNvPicPr>
            <a:picLocks noChangeAspect="1"/>
          </p:cNvPicPr>
          <p:nvPr/>
        </p:nvPicPr>
        <p:blipFill>
          <a:blip r:embed="rId3"/>
          <a:stretch>
            <a:fillRect/>
          </a:stretch>
        </p:blipFill>
        <p:spPr>
          <a:xfrm>
            <a:off x="10855777" y="221741"/>
            <a:ext cx="1059998" cy="1070598"/>
          </a:xfrm>
          <a:prstGeom prst="rect">
            <a:avLst/>
          </a:prstGeom>
        </p:spPr>
      </p:pic>
    </p:spTree>
    <p:extLst>
      <p:ext uri="{BB962C8B-B14F-4D97-AF65-F5344CB8AC3E}">
        <p14:creationId xmlns:p14="http://schemas.microsoft.com/office/powerpoint/2010/main" val="17819155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F850C3-5266-BE42-8E5A-320924FE88B2}"/>
              </a:ext>
            </a:extLst>
          </p:cNvPr>
          <p:cNvSpPr>
            <a:spLocks noGrp="1"/>
          </p:cNvSpPr>
          <p:nvPr>
            <p:ph type="title"/>
          </p:nvPr>
        </p:nvSpPr>
        <p:spPr>
          <a:xfrm>
            <a:off x="1379356" y="677192"/>
            <a:ext cx="7958331" cy="672874"/>
          </a:xfrm>
        </p:spPr>
        <p:txBody>
          <a:bodyPr>
            <a:normAutofit fontScale="90000"/>
          </a:bodyPr>
          <a:lstStyle/>
          <a:p>
            <a:pPr algn="l"/>
            <a:r>
              <a:rPr lang="en-US" dirty="0"/>
              <a:t>Procedure</a:t>
            </a:r>
          </a:p>
        </p:txBody>
      </p:sp>
      <p:sp>
        <p:nvSpPr>
          <p:cNvPr id="3" name="Content Placeholder 2">
            <a:extLst>
              <a:ext uri="{FF2B5EF4-FFF2-40B4-BE49-F238E27FC236}">
                <a16:creationId xmlns:a16="http://schemas.microsoft.com/office/drawing/2014/main" id="{45060458-0CBA-6C43-A0B4-789710BB89CC}"/>
              </a:ext>
            </a:extLst>
          </p:cNvPr>
          <p:cNvSpPr>
            <a:spLocks noGrp="1"/>
          </p:cNvSpPr>
          <p:nvPr>
            <p:ph idx="1"/>
          </p:nvPr>
        </p:nvSpPr>
        <p:spPr>
          <a:xfrm>
            <a:off x="1295862" y="1494183"/>
            <a:ext cx="9590568" cy="4901894"/>
          </a:xfrm>
        </p:spPr>
        <p:txBody>
          <a:bodyPr anchor="t">
            <a:normAutofit/>
          </a:bodyPr>
          <a:lstStyle/>
          <a:p>
            <a:pPr lvl="1">
              <a:buFont typeface="Courier New" panose="02070309020205020404" pitchFamily="49" charset="0"/>
              <a:buChar char="o"/>
            </a:pPr>
            <a:r>
              <a:rPr lang="en-US" i="0" dirty="0"/>
              <a:t>Signed informed consent</a:t>
            </a:r>
          </a:p>
          <a:p>
            <a:pPr lvl="1">
              <a:buFont typeface="Courier New" panose="02070309020205020404" pitchFamily="49" charset="0"/>
              <a:buChar char="o"/>
            </a:pPr>
            <a:r>
              <a:rPr lang="en-US" i="0" dirty="0"/>
              <a:t>Completed near, far, and color-blind vision tests</a:t>
            </a:r>
          </a:p>
          <a:p>
            <a:pPr lvl="1">
              <a:buFont typeface="Courier New" panose="02070309020205020404" pitchFamily="49" charset="0"/>
              <a:buChar char="o"/>
            </a:pPr>
            <a:r>
              <a:rPr lang="en-US" i="0" dirty="0"/>
              <a:t>Completed a demographic survey, personality assessment, and pre-survey on stress</a:t>
            </a:r>
          </a:p>
          <a:p>
            <a:pPr lvl="1">
              <a:buFont typeface="Courier New" panose="02070309020205020404" pitchFamily="49" charset="0"/>
              <a:buChar char="o"/>
            </a:pPr>
            <a:r>
              <a:rPr lang="en-US" i="0" dirty="0"/>
              <a:t>Pre-exam on island content  </a:t>
            </a:r>
          </a:p>
          <a:p>
            <a:pPr lvl="2">
              <a:buFont typeface="Arial" panose="020B0604020202020204" pitchFamily="34" charset="0"/>
              <a:buChar char="•"/>
            </a:pPr>
            <a:r>
              <a:rPr lang="en-US" sz="2000" b="1" dirty="0"/>
              <a:t>PHYSIOLOGICAL MEASURES</a:t>
            </a:r>
          </a:p>
          <a:p>
            <a:pPr lvl="1">
              <a:buFont typeface="Courier New" panose="02070309020205020404" pitchFamily="49" charset="0"/>
              <a:buChar char="o"/>
            </a:pPr>
            <a:r>
              <a:rPr lang="en-US" i="0" dirty="0"/>
              <a:t>Watched island slide presentation on computer screen</a:t>
            </a:r>
          </a:p>
          <a:p>
            <a:pPr lvl="2">
              <a:buFont typeface="Arial" panose="020B0604020202020204" pitchFamily="34" charset="0"/>
              <a:buChar char="•"/>
            </a:pPr>
            <a:r>
              <a:rPr lang="en-US" sz="2000" b="1" dirty="0"/>
              <a:t>PHYSIOLOGICAL MEASURES</a:t>
            </a:r>
          </a:p>
          <a:p>
            <a:pPr lvl="1">
              <a:buFont typeface="Courier New" panose="02070309020205020404" pitchFamily="49" charset="0"/>
              <a:buChar char="o"/>
            </a:pPr>
            <a:r>
              <a:rPr lang="en-US" i="0" dirty="0"/>
              <a:t>Post-exam on island content</a:t>
            </a:r>
          </a:p>
          <a:p>
            <a:pPr lvl="2">
              <a:buFont typeface="Arial" panose="020B0604020202020204" pitchFamily="34" charset="0"/>
              <a:buChar char="•"/>
            </a:pPr>
            <a:r>
              <a:rPr lang="en-US" sz="2000" b="1" dirty="0"/>
              <a:t>PHYSIOLOGICAL MEASURES</a:t>
            </a:r>
          </a:p>
          <a:p>
            <a:pPr lvl="1">
              <a:buFont typeface="Courier New" panose="02070309020205020404" pitchFamily="49" charset="0"/>
              <a:buChar char="o"/>
            </a:pPr>
            <a:r>
              <a:rPr lang="en-US" i="0" dirty="0"/>
              <a:t>Survey on engagement and academic dishonesty</a:t>
            </a:r>
          </a:p>
          <a:p>
            <a:pPr lvl="1">
              <a:buFont typeface="Courier New" panose="02070309020205020404" pitchFamily="49" charset="0"/>
              <a:buChar char="o"/>
            </a:pPr>
            <a:r>
              <a:rPr lang="en-US" i="0" dirty="0"/>
              <a:t>Debriefing</a:t>
            </a:r>
          </a:p>
          <a:p>
            <a:pPr lvl="1"/>
            <a:endParaRPr lang="en-US" dirty="0"/>
          </a:p>
          <a:p>
            <a:pPr>
              <a:buFont typeface="Courier New" panose="02070309020205020404" pitchFamily="49" charset="0"/>
              <a:buChar char="o"/>
            </a:pPr>
            <a:endParaRPr lang="en-US" dirty="0"/>
          </a:p>
        </p:txBody>
      </p:sp>
      <p:pic>
        <p:nvPicPr>
          <p:cNvPr id="4" name="Picture 3">
            <a:extLst>
              <a:ext uri="{FF2B5EF4-FFF2-40B4-BE49-F238E27FC236}">
                <a16:creationId xmlns:a16="http://schemas.microsoft.com/office/drawing/2014/main" id="{1644E030-1115-AF44-A7AA-DC98BC635BA7}"/>
              </a:ext>
            </a:extLst>
          </p:cNvPr>
          <p:cNvPicPr>
            <a:picLocks noChangeAspect="1"/>
          </p:cNvPicPr>
          <p:nvPr/>
        </p:nvPicPr>
        <p:blipFill>
          <a:blip r:embed="rId3"/>
          <a:stretch>
            <a:fillRect/>
          </a:stretch>
        </p:blipFill>
        <p:spPr>
          <a:xfrm>
            <a:off x="10886430" y="209550"/>
            <a:ext cx="999653" cy="1009650"/>
          </a:xfrm>
          <a:prstGeom prst="rect">
            <a:avLst/>
          </a:prstGeom>
        </p:spPr>
      </p:pic>
    </p:spTree>
    <p:extLst>
      <p:ext uri="{BB962C8B-B14F-4D97-AF65-F5344CB8AC3E}">
        <p14:creationId xmlns:p14="http://schemas.microsoft.com/office/powerpoint/2010/main" val="16190683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A90C88-30A5-AB4F-BEAE-AF30199C5156}"/>
              </a:ext>
            </a:extLst>
          </p:cNvPr>
          <p:cNvSpPr>
            <a:spLocks noGrp="1"/>
          </p:cNvSpPr>
          <p:nvPr>
            <p:ph type="title"/>
          </p:nvPr>
        </p:nvSpPr>
        <p:spPr>
          <a:xfrm>
            <a:off x="1463838" y="458028"/>
            <a:ext cx="7958331" cy="851616"/>
          </a:xfrm>
        </p:spPr>
        <p:txBody>
          <a:bodyPr/>
          <a:lstStyle/>
          <a:p>
            <a:pPr algn="l"/>
            <a:r>
              <a:rPr lang="en-US" dirty="0"/>
              <a:t>Procedure</a:t>
            </a:r>
          </a:p>
        </p:txBody>
      </p:sp>
      <p:sp>
        <p:nvSpPr>
          <p:cNvPr id="3" name="Content Placeholder 2">
            <a:extLst>
              <a:ext uri="{FF2B5EF4-FFF2-40B4-BE49-F238E27FC236}">
                <a16:creationId xmlns:a16="http://schemas.microsoft.com/office/drawing/2014/main" id="{C2B7EB29-54FA-E749-A55E-9AD7319AC91B}"/>
              </a:ext>
            </a:extLst>
          </p:cNvPr>
          <p:cNvSpPr>
            <a:spLocks noGrp="1"/>
          </p:cNvSpPr>
          <p:nvPr>
            <p:ph idx="1"/>
          </p:nvPr>
        </p:nvSpPr>
        <p:spPr>
          <a:xfrm>
            <a:off x="1733904" y="1663149"/>
            <a:ext cx="7796540" cy="4400048"/>
          </a:xfrm>
        </p:spPr>
        <p:txBody>
          <a:bodyPr anchor="t">
            <a:noAutofit/>
          </a:bodyPr>
          <a:lstStyle/>
          <a:p>
            <a:pPr>
              <a:buFont typeface="Courier New" panose="02070309020205020404" pitchFamily="49" charset="0"/>
              <a:buChar char="o"/>
            </a:pPr>
            <a:r>
              <a:rPr lang="en-US" dirty="0"/>
              <a:t>Participants received class credit </a:t>
            </a:r>
          </a:p>
          <a:p>
            <a:pPr>
              <a:buFont typeface="Courier New" panose="02070309020205020404" pitchFamily="49" charset="0"/>
              <a:buChar char="o"/>
            </a:pPr>
            <a:r>
              <a:rPr lang="en-US" dirty="0"/>
              <a:t>Top 4 participants (based on performance and latency) in each condition received a cash award</a:t>
            </a:r>
          </a:p>
          <a:p>
            <a:pPr>
              <a:buFont typeface="Courier New" panose="02070309020205020404" pitchFamily="49" charset="0"/>
              <a:buChar char="o"/>
            </a:pPr>
            <a:r>
              <a:rPr lang="en-US" dirty="0"/>
              <a:t>COVID-19 guidelines were followed at all times: </a:t>
            </a:r>
          </a:p>
          <a:p>
            <a:pPr lvl="1">
              <a:buFont typeface="Arial" panose="020B0604020202020204" pitchFamily="34" charset="0"/>
              <a:buChar char="•"/>
            </a:pPr>
            <a:r>
              <a:rPr lang="en-US" dirty="0"/>
              <a:t>Masks	</a:t>
            </a:r>
          </a:p>
          <a:p>
            <a:pPr lvl="1">
              <a:buFont typeface="Arial" panose="020B0604020202020204" pitchFamily="34" charset="0"/>
              <a:buChar char="•"/>
            </a:pPr>
            <a:r>
              <a:rPr lang="en-US" sz="2000" dirty="0"/>
              <a:t>Gloves</a:t>
            </a:r>
          </a:p>
          <a:p>
            <a:pPr lvl="1">
              <a:buFont typeface="Arial" panose="020B0604020202020204" pitchFamily="34" charset="0"/>
              <a:buChar char="•"/>
            </a:pPr>
            <a:r>
              <a:rPr lang="en-US" sz="2000" dirty="0"/>
              <a:t>Temperature checks</a:t>
            </a:r>
          </a:p>
          <a:p>
            <a:pPr lvl="1">
              <a:buFont typeface="Arial" panose="020B0604020202020204" pitchFamily="34" charset="0"/>
              <a:buChar char="•"/>
            </a:pPr>
            <a:r>
              <a:rPr lang="en-US" sz="2000" dirty="0"/>
              <a:t>Regular cleaning of devices</a:t>
            </a:r>
          </a:p>
        </p:txBody>
      </p:sp>
      <p:pic>
        <p:nvPicPr>
          <p:cNvPr id="4" name="Picture 3">
            <a:extLst>
              <a:ext uri="{FF2B5EF4-FFF2-40B4-BE49-F238E27FC236}">
                <a16:creationId xmlns:a16="http://schemas.microsoft.com/office/drawing/2014/main" id="{1644E030-1115-AF44-A7AA-DC98BC635BA7}"/>
              </a:ext>
            </a:extLst>
          </p:cNvPr>
          <p:cNvPicPr>
            <a:picLocks noChangeAspect="1"/>
          </p:cNvPicPr>
          <p:nvPr/>
        </p:nvPicPr>
        <p:blipFill>
          <a:blip r:embed="rId3"/>
          <a:stretch>
            <a:fillRect/>
          </a:stretch>
        </p:blipFill>
        <p:spPr>
          <a:xfrm>
            <a:off x="11013912" y="159936"/>
            <a:ext cx="974273" cy="984016"/>
          </a:xfrm>
          <a:prstGeom prst="rect">
            <a:avLst/>
          </a:prstGeom>
        </p:spPr>
      </p:pic>
    </p:spTree>
    <p:extLst>
      <p:ext uri="{BB962C8B-B14F-4D97-AF65-F5344CB8AC3E}">
        <p14:creationId xmlns:p14="http://schemas.microsoft.com/office/powerpoint/2010/main" val="5370831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55D1F4-35AD-E34D-9FF8-8EE9F09EB3C1}"/>
              </a:ext>
            </a:extLst>
          </p:cNvPr>
          <p:cNvSpPr>
            <a:spLocks noGrp="1"/>
          </p:cNvSpPr>
          <p:nvPr>
            <p:ph type="title"/>
          </p:nvPr>
        </p:nvSpPr>
        <p:spPr/>
        <p:txBody>
          <a:bodyPr/>
          <a:lstStyle/>
          <a:p>
            <a:pPr algn="l"/>
            <a:r>
              <a:rPr lang="en-US" dirty="0"/>
              <a:t>Results</a:t>
            </a:r>
          </a:p>
        </p:txBody>
      </p:sp>
      <p:sp>
        <p:nvSpPr>
          <p:cNvPr id="3" name="Content Placeholder 2">
            <a:extLst>
              <a:ext uri="{FF2B5EF4-FFF2-40B4-BE49-F238E27FC236}">
                <a16:creationId xmlns:a16="http://schemas.microsoft.com/office/drawing/2014/main" id="{28A04F10-97A8-3047-B177-B5F77154EC91}"/>
              </a:ext>
            </a:extLst>
          </p:cNvPr>
          <p:cNvSpPr>
            <a:spLocks noGrp="1"/>
          </p:cNvSpPr>
          <p:nvPr>
            <p:ph idx="1"/>
          </p:nvPr>
        </p:nvSpPr>
        <p:spPr>
          <a:xfrm>
            <a:off x="1949469" y="1403498"/>
            <a:ext cx="9321043" cy="5167423"/>
          </a:xfrm>
        </p:spPr>
        <p:txBody>
          <a:bodyPr anchor="t">
            <a:normAutofit/>
          </a:bodyPr>
          <a:lstStyle/>
          <a:p>
            <a:pPr marL="349250" indent="-342900" defTabSz="612775" eaLnBrk="0" hangingPunct="0">
              <a:buFont typeface="Courier New" panose="02070309020205020404" pitchFamily="49" charset="0"/>
              <a:buChar char="o"/>
            </a:pPr>
            <a:r>
              <a:rPr lang="en-US" dirty="0">
                <a:cs typeface="Times New Roman" panose="02020603050405020304" pitchFamily="18" charset="0"/>
              </a:rPr>
              <a:t>For each physiological measure - found no significant presentation format differences (Repeated measures ANOVA)</a:t>
            </a:r>
          </a:p>
          <a:p>
            <a:pPr lvl="1" defTabSz="612775" eaLnBrk="0" hangingPunct="0">
              <a:buFont typeface="Arial" panose="020B0604020202020204" pitchFamily="34" charset="0"/>
              <a:buChar char="•"/>
            </a:pPr>
            <a:r>
              <a:rPr lang="en-US" dirty="0">
                <a:cs typeface="Times New Roman" panose="02020603050405020304" pitchFamily="18" charset="0"/>
              </a:rPr>
              <a:t>No significant interaction between presentation format and time points measures was found</a:t>
            </a:r>
          </a:p>
          <a:p>
            <a:pPr marL="349250" indent="-342900" defTabSz="612775" eaLnBrk="0" hangingPunct="0">
              <a:buFont typeface="Courier New" panose="02070309020205020404" pitchFamily="49" charset="0"/>
              <a:buChar char="o"/>
            </a:pPr>
            <a:r>
              <a:rPr lang="en-US" dirty="0">
                <a:cs typeface="Times New Roman" panose="02020603050405020304" pitchFamily="18" charset="0"/>
              </a:rPr>
              <a:t>However, there were some significant differences when we took physiological measures</a:t>
            </a:r>
          </a:p>
          <a:p>
            <a:pPr marL="1279652" lvl="2" indent="-285750" defTabSz="612775" eaLnBrk="0" hangingPunct="0">
              <a:buFont typeface="Arial" panose="020B0604020202020204" pitchFamily="34" charset="0"/>
              <a:buChar char="•"/>
            </a:pPr>
            <a:r>
              <a:rPr lang="en-US" sz="2000" i="1" dirty="0">
                <a:cs typeface="Times New Roman" panose="02020603050405020304" pitchFamily="18" charset="0"/>
              </a:rPr>
              <a:t>Fingertip Temperature: </a:t>
            </a:r>
            <a:r>
              <a:rPr lang="en-US" sz="2000" b="1" i="1" dirty="0">
                <a:cs typeface="Times New Roman" panose="02020603050405020304" pitchFamily="18" charset="0"/>
              </a:rPr>
              <a:t>F(2,48) = 6.186, p. &lt;.05</a:t>
            </a:r>
          </a:p>
          <a:p>
            <a:pPr marL="1200150" lvl="2" indent="-285750" defTabSz="612775" eaLnBrk="0" hangingPunct="0">
              <a:buFont typeface="Arial" panose="020B0604020202020204" pitchFamily="34" charset="0"/>
              <a:buChar char="•"/>
            </a:pPr>
            <a:r>
              <a:rPr lang="en-US" sz="2000" i="1" dirty="0">
                <a:cs typeface="Times New Roman" panose="02020603050405020304" pitchFamily="18" charset="0"/>
              </a:rPr>
              <a:t>Increase in the number of GSR events: </a:t>
            </a:r>
            <a:r>
              <a:rPr lang="en-US" sz="2000" b="1" i="1" dirty="0">
                <a:cs typeface="Times New Roman" panose="02020603050405020304" pitchFamily="18" charset="0"/>
              </a:rPr>
              <a:t>F(2,48) =4.714, p. &lt;.05</a:t>
            </a:r>
          </a:p>
          <a:p>
            <a:pPr marL="1200150" lvl="2" indent="-285750" defTabSz="612775" eaLnBrk="0" hangingPunct="0">
              <a:buFont typeface="Arial" panose="020B0604020202020204" pitchFamily="34" charset="0"/>
              <a:buChar char="•"/>
            </a:pPr>
            <a:r>
              <a:rPr lang="en-US" sz="2000" i="1" dirty="0">
                <a:cs typeface="Times New Roman" panose="02020603050405020304" pitchFamily="18" charset="0"/>
              </a:rPr>
              <a:t>Summary of GSR scores: </a:t>
            </a:r>
            <a:r>
              <a:rPr lang="en-US" sz="2000" b="1" i="1" dirty="0">
                <a:cs typeface="Times New Roman" panose="02020603050405020304" pitchFamily="18" charset="0"/>
              </a:rPr>
              <a:t>F(2,48) = 5.004 &lt; .05</a:t>
            </a:r>
          </a:p>
          <a:p>
            <a:pPr marL="1200150" lvl="2" indent="-285750" defTabSz="612775" eaLnBrk="0" hangingPunct="0">
              <a:buFont typeface="Arial" panose="020B0604020202020204" pitchFamily="34" charset="0"/>
              <a:buChar char="•"/>
            </a:pPr>
            <a:r>
              <a:rPr lang="en-US" sz="2000" i="1" dirty="0">
                <a:cs typeface="Times New Roman" panose="02020603050405020304" pitchFamily="18" charset="0"/>
              </a:rPr>
              <a:t>Medial Neck Temperature: </a:t>
            </a:r>
            <a:r>
              <a:rPr lang="en-US" sz="2000" b="1" i="1" dirty="0">
                <a:cs typeface="Times New Roman" panose="02020603050405020304" pitchFamily="18" charset="0"/>
              </a:rPr>
              <a:t>F(2,48)= 3.473, p. &lt;.05</a:t>
            </a:r>
          </a:p>
          <a:p>
            <a:pPr marL="0" indent="0">
              <a:buNone/>
            </a:pPr>
            <a:endParaRPr lang="en-US" dirty="0"/>
          </a:p>
        </p:txBody>
      </p:sp>
      <p:pic>
        <p:nvPicPr>
          <p:cNvPr id="4" name="Picture 3">
            <a:extLst>
              <a:ext uri="{FF2B5EF4-FFF2-40B4-BE49-F238E27FC236}">
                <a16:creationId xmlns:a16="http://schemas.microsoft.com/office/drawing/2014/main" id="{5F3AFFED-A275-6947-B8E6-BF9836FF230D}"/>
              </a:ext>
            </a:extLst>
          </p:cNvPr>
          <p:cNvPicPr>
            <a:picLocks noChangeAspect="1"/>
          </p:cNvPicPr>
          <p:nvPr/>
        </p:nvPicPr>
        <p:blipFill>
          <a:blip r:embed="rId3"/>
          <a:stretch>
            <a:fillRect/>
          </a:stretch>
        </p:blipFill>
        <p:spPr>
          <a:xfrm>
            <a:off x="10927612" y="188982"/>
            <a:ext cx="983798" cy="993636"/>
          </a:xfrm>
          <a:prstGeom prst="rect">
            <a:avLst/>
          </a:prstGeom>
        </p:spPr>
      </p:pic>
    </p:spTree>
    <p:extLst>
      <p:ext uri="{BB962C8B-B14F-4D97-AF65-F5344CB8AC3E}">
        <p14:creationId xmlns:p14="http://schemas.microsoft.com/office/powerpoint/2010/main" val="20042650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D0D929-4CE5-DA43-A9CD-5F3A8DE9BBE4}"/>
              </a:ext>
            </a:extLst>
          </p:cNvPr>
          <p:cNvSpPr>
            <a:spLocks noGrp="1"/>
          </p:cNvSpPr>
          <p:nvPr>
            <p:ph type="title"/>
          </p:nvPr>
        </p:nvSpPr>
        <p:spPr/>
        <p:txBody>
          <a:bodyPr/>
          <a:lstStyle/>
          <a:p>
            <a:pPr algn="l"/>
            <a:r>
              <a:rPr lang="en-US" dirty="0"/>
              <a:t>Discussion</a:t>
            </a:r>
          </a:p>
        </p:txBody>
      </p:sp>
      <p:sp>
        <p:nvSpPr>
          <p:cNvPr id="3" name="Content Placeholder 2">
            <a:extLst>
              <a:ext uri="{FF2B5EF4-FFF2-40B4-BE49-F238E27FC236}">
                <a16:creationId xmlns:a16="http://schemas.microsoft.com/office/drawing/2014/main" id="{D75526F8-739A-B948-9677-FC31089A025C}"/>
              </a:ext>
            </a:extLst>
          </p:cNvPr>
          <p:cNvSpPr>
            <a:spLocks noGrp="1"/>
          </p:cNvSpPr>
          <p:nvPr>
            <p:ph idx="1"/>
          </p:nvPr>
        </p:nvSpPr>
        <p:spPr>
          <a:xfrm>
            <a:off x="2197729" y="2052116"/>
            <a:ext cx="8711276" cy="3689465"/>
          </a:xfrm>
        </p:spPr>
        <p:txBody>
          <a:bodyPr anchor="t">
            <a:noAutofit/>
          </a:bodyPr>
          <a:lstStyle/>
          <a:p>
            <a:pPr>
              <a:buFont typeface="Courier New" panose="02070309020205020404" pitchFamily="49" charset="0"/>
              <a:buChar char="o"/>
            </a:pPr>
            <a:r>
              <a:rPr lang="en-US" dirty="0"/>
              <a:t>The results indicate that our hypotheses were not supported. No significant differences for any of the physiological measures as a function of the three presentation formats were observed.   </a:t>
            </a:r>
          </a:p>
          <a:p>
            <a:pPr lvl="1">
              <a:buFont typeface="Arial" panose="020B0604020202020204" pitchFamily="34" charset="0"/>
              <a:buChar char="•"/>
            </a:pPr>
            <a:r>
              <a:rPr lang="en-US" dirty="0"/>
              <a:t>This implies that different presentation formats that are used in asynchronous online courses do not appear to have a significant effect on stress. </a:t>
            </a:r>
          </a:p>
          <a:p>
            <a:pPr>
              <a:buFont typeface="Courier New" panose="02070309020205020404" pitchFamily="49" charset="0"/>
              <a:buChar char="o"/>
            </a:pPr>
            <a:r>
              <a:rPr lang="en-US" dirty="0"/>
              <a:t>Even though within-subject effects for some of physiological measures were observed, there were no common systematic changes in these responses.</a:t>
            </a:r>
          </a:p>
        </p:txBody>
      </p:sp>
      <p:pic>
        <p:nvPicPr>
          <p:cNvPr id="4" name="Picture 3">
            <a:extLst>
              <a:ext uri="{FF2B5EF4-FFF2-40B4-BE49-F238E27FC236}">
                <a16:creationId xmlns:a16="http://schemas.microsoft.com/office/drawing/2014/main" id="{C0081F71-2A86-624A-A9A5-3908A465687E}"/>
              </a:ext>
            </a:extLst>
          </p:cNvPr>
          <p:cNvPicPr>
            <a:picLocks noChangeAspect="1"/>
          </p:cNvPicPr>
          <p:nvPr/>
        </p:nvPicPr>
        <p:blipFill>
          <a:blip r:embed="rId3"/>
          <a:stretch>
            <a:fillRect/>
          </a:stretch>
        </p:blipFill>
        <p:spPr>
          <a:xfrm>
            <a:off x="10972800" y="204787"/>
            <a:ext cx="952499" cy="962025"/>
          </a:xfrm>
          <a:prstGeom prst="rect">
            <a:avLst/>
          </a:prstGeom>
        </p:spPr>
      </p:pic>
    </p:spTree>
    <p:extLst>
      <p:ext uri="{BB962C8B-B14F-4D97-AF65-F5344CB8AC3E}">
        <p14:creationId xmlns:p14="http://schemas.microsoft.com/office/powerpoint/2010/main" val="19981458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465A74B4-B79E-DB47-A0F6-4606BDCB4095}"/>
              </a:ext>
            </a:extLst>
          </p:cNvPr>
          <p:cNvGraphicFramePr>
            <a:graphicFrameLocks noGrp="1"/>
          </p:cNvGraphicFramePr>
          <p:nvPr>
            <p:ph idx="1"/>
            <p:extLst>
              <p:ext uri="{D42A27DB-BD31-4B8C-83A1-F6EECF244321}">
                <p14:modId xmlns:p14="http://schemas.microsoft.com/office/powerpoint/2010/main" val="3008197325"/>
              </p:ext>
            </p:extLst>
          </p:nvPr>
        </p:nvGraphicFramePr>
        <p:xfrm>
          <a:off x="990852" y="655596"/>
          <a:ext cx="9459435" cy="5463080"/>
        </p:xfrm>
        <a:graphic>
          <a:graphicData uri="http://schemas.openxmlformats.org/drawingml/2006/table">
            <a:tbl>
              <a:tblPr firstRow="1" bandRow="1">
                <a:tableStyleId>{073A0DAA-6AF3-43AB-8588-CEC1D06C72B9}</a:tableStyleId>
              </a:tblPr>
              <a:tblGrid>
                <a:gridCol w="1891887">
                  <a:extLst>
                    <a:ext uri="{9D8B030D-6E8A-4147-A177-3AD203B41FA5}">
                      <a16:colId xmlns:a16="http://schemas.microsoft.com/office/drawing/2014/main" val="4102879997"/>
                    </a:ext>
                  </a:extLst>
                </a:gridCol>
                <a:gridCol w="1891887">
                  <a:extLst>
                    <a:ext uri="{9D8B030D-6E8A-4147-A177-3AD203B41FA5}">
                      <a16:colId xmlns:a16="http://schemas.microsoft.com/office/drawing/2014/main" val="3198485110"/>
                    </a:ext>
                  </a:extLst>
                </a:gridCol>
                <a:gridCol w="1891887">
                  <a:extLst>
                    <a:ext uri="{9D8B030D-6E8A-4147-A177-3AD203B41FA5}">
                      <a16:colId xmlns:a16="http://schemas.microsoft.com/office/drawing/2014/main" val="2110431377"/>
                    </a:ext>
                  </a:extLst>
                </a:gridCol>
                <a:gridCol w="1891887">
                  <a:extLst>
                    <a:ext uri="{9D8B030D-6E8A-4147-A177-3AD203B41FA5}">
                      <a16:colId xmlns:a16="http://schemas.microsoft.com/office/drawing/2014/main" val="1047974275"/>
                    </a:ext>
                  </a:extLst>
                </a:gridCol>
                <a:gridCol w="1891887">
                  <a:extLst>
                    <a:ext uri="{9D8B030D-6E8A-4147-A177-3AD203B41FA5}">
                      <a16:colId xmlns:a16="http://schemas.microsoft.com/office/drawing/2014/main" val="946392717"/>
                    </a:ext>
                  </a:extLst>
                </a:gridCol>
              </a:tblGrid>
              <a:tr h="643416">
                <a:tc>
                  <a:txBody>
                    <a:bodyPr/>
                    <a:lstStyle/>
                    <a:p>
                      <a:endParaRPr lang="en-US" dirty="0"/>
                    </a:p>
                  </a:txBody>
                  <a:tcPr/>
                </a:tc>
                <a:tc>
                  <a:txBody>
                    <a:bodyPr/>
                    <a:lstStyle/>
                    <a:p>
                      <a:pPr algn="ctr"/>
                      <a:r>
                        <a:rPr lang="en-US" dirty="0"/>
                        <a:t>Time 1</a:t>
                      </a:r>
                    </a:p>
                  </a:txBody>
                  <a:tcPr anchor="ctr"/>
                </a:tc>
                <a:tc>
                  <a:txBody>
                    <a:bodyPr/>
                    <a:lstStyle/>
                    <a:p>
                      <a:pPr algn="ctr"/>
                      <a:r>
                        <a:rPr lang="en-US" dirty="0"/>
                        <a:t>Time 2</a:t>
                      </a:r>
                    </a:p>
                  </a:txBody>
                  <a:tcPr anchor="ctr"/>
                </a:tc>
                <a:tc>
                  <a:txBody>
                    <a:bodyPr/>
                    <a:lstStyle/>
                    <a:p>
                      <a:pPr algn="ctr"/>
                      <a:r>
                        <a:rPr lang="en-US" dirty="0"/>
                        <a:t>Time 3</a:t>
                      </a:r>
                    </a:p>
                  </a:txBody>
                  <a:tcPr anchor="ctr"/>
                </a:tc>
                <a:tc>
                  <a:txBody>
                    <a:bodyPr/>
                    <a:lstStyle/>
                    <a:p>
                      <a:pPr algn="ctr"/>
                      <a:r>
                        <a:rPr lang="en-US" dirty="0"/>
                        <a:t>&lt;.05</a:t>
                      </a:r>
                    </a:p>
                  </a:txBody>
                  <a:tcPr anchor="ctr"/>
                </a:tc>
                <a:extLst>
                  <a:ext uri="{0D108BD9-81ED-4DB2-BD59-A6C34878D82A}">
                    <a16:rowId xmlns:a16="http://schemas.microsoft.com/office/drawing/2014/main" val="1640882155"/>
                  </a:ext>
                </a:extLst>
              </a:tr>
              <a:tr h="891523">
                <a:tc>
                  <a:txBody>
                    <a:bodyPr/>
                    <a:lstStyle/>
                    <a:p>
                      <a:pPr algn="ctr"/>
                      <a:r>
                        <a:rPr lang="en-US" sz="1600" dirty="0"/>
                        <a:t>Stress thermometer reading</a:t>
                      </a:r>
                    </a:p>
                  </a:txBody>
                  <a:tcPr anchor="ctr"/>
                </a:tc>
                <a:tc>
                  <a:txBody>
                    <a:bodyPr/>
                    <a:lstStyle/>
                    <a:p>
                      <a:pPr algn="ctr"/>
                      <a:r>
                        <a:rPr lang="en-US" dirty="0"/>
                        <a:t>90.23</a:t>
                      </a:r>
                    </a:p>
                  </a:txBody>
                  <a:tcPr anchor="ctr"/>
                </a:tc>
                <a:tc>
                  <a:txBody>
                    <a:bodyPr/>
                    <a:lstStyle/>
                    <a:p>
                      <a:pPr algn="ctr"/>
                      <a:r>
                        <a:rPr lang="en-US" dirty="0"/>
                        <a:t>90.615</a:t>
                      </a:r>
                    </a:p>
                  </a:txBody>
                  <a:tcPr anchor="ctr"/>
                </a:tc>
                <a:tc>
                  <a:txBody>
                    <a:bodyPr/>
                    <a:lstStyle/>
                    <a:p>
                      <a:pPr algn="ctr"/>
                      <a:r>
                        <a:rPr lang="en-US" dirty="0"/>
                        <a:t>89.678</a:t>
                      </a:r>
                    </a:p>
                  </a:txBody>
                  <a:tcPr anchor="ctr"/>
                </a:tc>
                <a:tc>
                  <a:txBody>
                    <a:bodyPr/>
                    <a:lstStyle/>
                    <a:p>
                      <a:pPr algn="ctr"/>
                      <a:r>
                        <a:rPr lang="en-US" dirty="0"/>
                        <a:t>*</a:t>
                      </a:r>
                    </a:p>
                  </a:txBody>
                  <a:tcPr anchor="ctr"/>
                </a:tc>
                <a:extLst>
                  <a:ext uri="{0D108BD9-81ED-4DB2-BD59-A6C34878D82A}">
                    <a16:rowId xmlns:a16="http://schemas.microsoft.com/office/drawing/2014/main" val="1036761375"/>
                  </a:ext>
                </a:extLst>
              </a:tr>
              <a:tr h="627368">
                <a:tc>
                  <a:txBody>
                    <a:bodyPr/>
                    <a:lstStyle/>
                    <a:p>
                      <a:pPr algn="ctr"/>
                      <a:r>
                        <a:rPr lang="en-US" sz="1600" dirty="0"/>
                        <a:t>Finger Pulse oximeter</a:t>
                      </a:r>
                    </a:p>
                  </a:txBody>
                  <a:tcPr anchor="ctr"/>
                </a:tc>
                <a:tc>
                  <a:txBody>
                    <a:bodyPr/>
                    <a:lstStyle/>
                    <a:p>
                      <a:pPr algn="ctr"/>
                      <a:r>
                        <a:rPr lang="en-US" dirty="0"/>
                        <a:t>98.11</a:t>
                      </a:r>
                    </a:p>
                  </a:txBody>
                  <a:tcPr anchor="ctr"/>
                </a:tc>
                <a:tc>
                  <a:txBody>
                    <a:bodyPr/>
                    <a:lstStyle/>
                    <a:p>
                      <a:pPr algn="ctr"/>
                      <a:r>
                        <a:rPr lang="en-US" dirty="0"/>
                        <a:t>98</a:t>
                      </a:r>
                    </a:p>
                  </a:txBody>
                  <a:tcPr anchor="ctr"/>
                </a:tc>
                <a:tc>
                  <a:txBody>
                    <a:bodyPr/>
                    <a:lstStyle/>
                    <a:p>
                      <a:pPr algn="ctr"/>
                      <a:r>
                        <a:rPr lang="en-US" dirty="0"/>
                        <a:t>98</a:t>
                      </a:r>
                    </a:p>
                  </a:txBody>
                  <a:tcPr anchor="ctr"/>
                </a:tc>
                <a:tc>
                  <a:txBody>
                    <a:bodyPr/>
                    <a:lstStyle/>
                    <a:p>
                      <a:pPr algn="ctr"/>
                      <a:endParaRPr lang="en-US"/>
                    </a:p>
                  </a:txBody>
                  <a:tcPr anchor="ctr"/>
                </a:tc>
                <a:extLst>
                  <a:ext uri="{0D108BD9-81ED-4DB2-BD59-A6C34878D82A}">
                    <a16:rowId xmlns:a16="http://schemas.microsoft.com/office/drawing/2014/main" val="572530368"/>
                  </a:ext>
                </a:extLst>
              </a:tr>
              <a:tr h="562806">
                <a:tc>
                  <a:txBody>
                    <a:bodyPr/>
                    <a:lstStyle/>
                    <a:p>
                      <a:pPr algn="ctr"/>
                      <a:r>
                        <a:rPr lang="en-US" sz="1600" dirty="0"/>
                        <a:t>Pip Stress events</a:t>
                      </a:r>
                    </a:p>
                  </a:txBody>
                  <a:tcPr anchor="ctr"/>
                </a:tc>
                <a:tc>
                  <a:txBody>
                    <a:bodyPr/>
                    <a:lstStyle/>
                    <a:p>
                      <a:pPr algn="ctr"/>
                      <a:r>
                        <a:rPr lang="en-US" dirty="0"/>
                        <a:t>14.7</a:t>
                      </a:r>
                    </a:p>
                  </a:txBody>
                  <a:tcPr anchor="ctr"/>
                </a:tc>
                <a:tc>
                  <a:txBody>
                    <a:bodyPr/>
                    <a:lstStyle/>
                    <a:p>
                      <a:pPr algn="ctr"/>
                      <a:r>
                        <a:rPr lang="en-US" dirty="0"/>
                        <a:t>14.15</a:t>
                      </a:r>
                    </a:p>
                  </a:txBody>
                  <a:tcPr anchor="ctr"/>
                </a:tc>
                <a:tc>
                  <a:txBody>
                    <a:bodyPr/>
                    <a:lstStyle/>
                    <a:p>
                      <a:pPr algn="ctr"/>
                      <a:r>
                        <a:rPr lang="en-US" dirty="0"/>
                        <a:t>17.67</a:t>
                      </a:r>
                    </a:p>
                  </a:txBody>
                  <a:tcPr anchor="ctr"/>
                </a:tc>
                <a:tc>
                  <a:txBody>
                    <a:bodyPr/>
                    <a:lstStyle/>
                    <a:p>
                      <a:pPr algn="ctr"/>
                      <a:r>
                        <a:rPr lang="en-US" dirty="0"/>
                        <a:t>*</a:t>
                      </a:r>
                    </a:p>
                  </a:txBody>
                  <a:tcPr anchor="ctr"/>
                </a:tc>
                <a:extLst>
                  <a:ext uri="{0D108BD9-81ED-4DB2-BD59-A6C34878D82A}">
                    <a16:rowId xmlns:a16="http://schemas.microsoft.com/office/drawing/2014/main" val="3304468108"/>
                  </a:ext>
                </a:extLst>
              </a:tr>
              <a:tr h="471658">
                <a:tc>
                  <a:txBody>
                    <a:bodyPr/>
                    <a:lstStyle/>
                    <a:p>
                      <a:pPr algn="ctr"/>
                      <a:r>
                        <a:rPr lang="en-US" sz="1600" dirty="0"/>
                        <a:t>Pip Stress score</a:t>
                      </a:r>
                    </a:p>
                  </a:txBody>
                  <a:tcPr anchor="ctr"/>
                </a:tc>
                <a:tc>
                  <a:txBody>
                    <a:bodyPr/>
                    <a:lstStyle/>
                    <a:p>
                      <a:pPr algn="ctr"/>
                      <a:r>
                        <a:rPr lang="en-US" dirty="0"/>
                        <a:t>59.5</a:t>
                      </a:r>
                    </a:p>
                  </a:txBody>
                  <a:tcPr anchor="ctr"/>
                </a:tc>
                <a:tc>
                  <a:txBody>
                    <a:bodyPr/>
                    <a:lstStyle/>
                    <a:p>
                      <a:pPr algn="ctr"/>
                      <a:r>
                        <a:rPr lang="en-US" dirty="0"/>
                        <a:t>58.1</a:t>
                      </a:r>
                    </a:p>
                  </a:txBody>
                  <a:tcPr anchor="ctr"/>
                </a:tc>
                <a:tc>
                  <a:txBody>
                    <a:bodyPr/>
                    <a:lstStyle/>
                    <a:p>
                      <a:pPr algn="ctr"/>
                      <a:r>
                        <a:rPr lang="en-US" dirty="0"/>
                        <a:t>54.85</a:t>
                      </a:r>
                    </a:p>
                  </a:txBody>
                  <a:tcPr anchor="ctr"/>
                </a:tc>
                <a:tc>
                  <a:txBody>
                    <a:bodyPr/>
                    <a:lstStyle/>
                    <a:p>
                      <a:pPr algn="ctr"/>
                      <a:r>
                        <a:rPr lang="en-US" dirty="0"/>
                        <a:t>*</a:t>
                      </a:r>
                    </a:p>
                  </a:txBody>
                  <a:tcPr anchor="ctr"/>
                </a:tc>
                <a:extLst>
                  <a:ext uri="{0D108BD9-81ED-4DB2-BD59-A6C34878D82A}">
                    <a16:rowId xmlns:a16="http://schemas.microsoft.com/office/drawing/2014/main" val="774124138"/>
                  </a:ext>
                </a:extLst>
              </a:tr>
              <a:tr h="891523">
                <a:tc>
                  <a:txBody>
                    <a:bodyPr/>
                    <a:lstStyle/>
                    <a:p>
                      <a:pPr algn="ctr"/>
                      <a:r>
                        <a:rPr lang="en-US" sz="1600" dirty="0"/>
                        <a:t>Infrared thermometer reading</a:t>
                      </a:r>
                    </a:p>
                  </a:txBody>
                  <a:tcPr anchor="ctr"/>
                </a:tc>
                <a:tc>
                  <a:txBody>
                    <a:bodyPr/>
                    <a:lstStyle/>
                    <a:p>
                      <a:pPr algn="ctr"/>
                      <a:r>
                        <a:rPr lang="en-US" dirty="0"/>
                        <a:t>97.8</a:t>
                      </a:r>
                    </a:p>
                  </a:txBody>
                  <a:tcPr anchor="ctr"/>
                </a:tc>
                <a:tc>
                  <a:txBody>
                    <a:bodyPr/>
                    <a:lstStyle/>
                    <a:p>
                      <a:pPr algn="ctr"/>
                      <a:r>
                        <a:rPr lang="en-US" dirty="0"/>
                        <a:t>97.9</a:t>
                      </a:r>
                    </a:p>
                  </a:txBody>
                  <a:tcPr anchor="ctr"/>
                </a:tc>
                <a:tc>
                  <a:txBody>
                    <a:bodyPr/>
                    <a:lstStyle/>
                    <a:p>
                      <a:pPr algn="ctr"/>
                      <a:r>
                        <a:rPr lang="en-US" dirty="0"/>
                        <a:t>97.9</a:t>
                      </a:r>
                    </a:p>
                  </a:txBody>
                  <a:tcPr anchor="ctr"/>
                </a:tc>
                <a:tc>
                  <a:txBody>
                    <a:bodyPr/>
                    <a:lstStyle/>
                    <a:p>
                      <a:pPr algn="ctr"/>
                      <a:r>
                        <a:rPr lang="en-US" dirty="0"/>
                        <a:t>*</a:t>
                      </a:r>
                    </a:p>
                  </a:txBody>
                  <a:tcPr anchor="ctr"/>
                </a:tc>
                <a:extLst>
                  <a:ext uri="{0D108BD9-81ED-4DB2-BD59-A6C34878D82A}">
                    <a16:rowId xmlns:a16="http://schemas.microsoft.com/office/drawing/2014/main" val="3524044555"/>
                  </a:ext>
                </a:extLst>
              </a:tr>
              <a:tr h="458262">
                <a:tc>
                  <a:txBody>
                    <a:bodyPr/>
                    <a:lstStyle/>
                    <a:p>
                      <a:pPr algn="ctr"/>
                      <a:r>
                        <a:rPr lang="en-US" sz="1600" dirty="0"/>
                        <a:t>Systolic BP</a:t>
                      </a:r>
                    </a:p>
                  </a:txBody>
                  <a:tcPr anchor="ctr"/>
                </a:tc>
                <a:tc>
                  <a:txBody>
                    <a:bodyPr/>
                    <a:lstStyle/>
                    <a:p>
                      <a:pPr algn="ctr"/>
                      <a:r>
                        <a:rPr lang="en-US" dirty="0"/>
                        <a:t>130</a:t>
                      </a:r>
                    </a:p>
                  </a:txBody>
                  <a:tcPr anchor="ctr"/>
                </a:tc>
                <a:tc>
                  <a:txBody>
                    <a:bodyPr/>
                    <a:lstStyle/>
                    <a:p>
                      <a:pPr algn="ctr"/>
                      <a:r>
                        <a:rPr lang="en-US" dirty="0"/>
                        <a:t>131</a:t>
                      </a:r>
                    </a:p>
                  </a:txBody>
                  <a:tcPr anchor="ctr"/>
                </a:tc>
                <a:tc>
                  <a:txBody>
                    <a:bodyPr/>
                    <a:lstStyle/>
                    <a:p>
                      <a:pPr algn="ctr"/>
                      <a:r>
                        <a:rPr lang="en-US" dirty="0"/>
                        <a:t>128</a:t>
                      </a:r>
                    </a:p>
                  </a:txBody>
                  <a:tcPr anchor="ctr"/>
                </a:tc>
                <a:tc>
                  <a:txBody>
                    <a:bodyPr/>
                    <a:lstStyle/>
                    <a:p>
                      <a:pPr algn="ctr"/>
                      <a:endParaRPr lang="en-US"/>
                    </a:p>
                  </a:txBody>
                  <a:tcPr anchor="ctr"/>
                </a:tc>
                <a:extLst>
                  <a:ext uri="{0D108BD9-81ED-4DB2-BD59-A6C34878D82A}">
                    <a16:rowId xmlns:a16="http://schemas.microsoft.com/office/drawing/2014/main" val="187232491"/>
                  </a:ext>
                </a:extLst>
              </a:tr>
              <a:tr h="458262">
                <a:tc>
                  <a:txBody>
                    <a:bodyPr/>
                    <a:lstStyle/>
                    <a:p>
                      <a:pPr algn="ctr"/>
                      <a:r>
                        <a:rPr lang="en-US" sz="1600" dirty="0"/>
                        <a:t>Diastolic BP</a:t>
                      </a:r>
                    </a:p>
                  </a:txBody>
                  <a:tcPr anchor="ctr"/>
                </a:tc>
                <a:tc>
                  <a:txBody>
                    <a:bodyPr/>
                    <a:lstStyle/>
                    <a:p>
                      <a:pPr algn="ctr"/>
                      <a:r>
                        <a:rPr lang="en-US" dirty="0"/>
                        <a:t>81</a:t>
                      </a:r>
                    </a:p>
                  </a:txBody>
                  <a:tcPr anchor="ctr"/>
                </a:tc>
                <a:tc>
                  <a:txBody>
                    <a:bodyPr/>
                    <a:lstStyle/>
                    <a:p>
                      <a:pPr algn="ctr"/>
                      <a:r>
                        <a:rPr lang="en-US" dirty="0"/>
                        <a:t>82</a:t>
                      </a:r>
                    </a:p>
                  </a:txBody>
                  <a:tcPr anchor="ctr"/>
                </a:tc>
                <a:tc>
                  <a:txBody>
                    <a:bodyPr/>
                    <a:lstStyle/>
                    <a:p>
                      <a:pPr algn="ctr"/>
                      <a:r>
                        <a:rPr lang="en-US" dirty="0"/>
                        <a:t>79</a:t>
                      </a:r>
                    </a:p>
                  </a:txBody>
                  <a:tcPr anchor="ctr"/>
                </a:tc>
                <a:tc>
                  <a:txBody>
                    <a:bodyPr/>
                    <a:lstStyle/>
                    <a:p>
                      <a:pPr algn="ctr"/>
                      <a:endParaRPr lang="en-US" dirty="0"/>
                    </a:p>
                  </a:txBody>
                  <a:tcPr anchor="ctr"/>
                </a:tc>
                <a:extLst>
                  <a:ext uri="{0D108BD9-81ED-4DB2-BD59-A6C34878D82A}">
                    <a16:rowId xmlns:a16="http://schemas.microsoft.com/office/drawing/2014/main" val="1977014924"/>
                  </a:ext>
                </a:extLst>
              </a:tr>
              <a:tr h="458262">
                <a:tc>
                  <a:txBody>
                    <a:bodyPr/>
                    <a:lstStyle/>
                    <a:p>
                      <a:pPr algn="ctr"/>
                      <a:r>
                        <a:rPr lang="en-US" sz="1600" dirty="0"/>
                        <a:t>Heart rate</a:t>
                      </a:r>
                    </a:p>
                  </a:txBody>
                  <a:tcPr anchor="ctr"/>
                </a:tc>
                <a:tc>
                  <a:txBody>
                    <a:bodyPr/>
                    <a:lstStyle/>
                    <a:p>
                      <a:pPr algn="ctr"/>
                      <a:r>
                        <a:rPr lang="en-US" dirty="0"/>
                        <a:t>86</a:t>
                      </a:r>
                    </a:p>
                  </a:txBody>
                  <a:tcPr anchor="ctr"/>
                </a:tc>
                <a:tc>
                  <a:txBody>
                    <a:bodyPr/>
                    <a:lstStyle/>
                    <a:p>
                      <a:pPr algn="ctr"/>
                      <a:r>
                        <a:rPr lang="en-US" dirty="0"/>
                        <a:t>87</a:t>
                      </a:r>
                    </a:p>
                  </a:txBody>
                  <a:tcPr anchor="ctr"/>
                </a:tc>
                <a:tc>
                  <a:txBody>
                    <a:bodyPr/>
                    <a:lstStyle/>
                    <a:p>
                      <a:pPr algn="ctr"/>
                      <a:r>
                        <a:rPr lang="en-US" dirty="0"/>
                        <a:t>85</a:t>
                      </a:r>
                    </a:p>
                  </a:txBody>
                  <a:tcPr anchor="ctr"/>
                </a:tc>
                <a:tc>
                  <a:txBody>
                    <a:bodyPr/>
                    <a:lstStyle/>
                    <a:p>
                      <a:endParaRPr lang="en-US" dirty="0"/>
                    </a:p>
                  </a:txBody>
                  <a:tcPr/>
                </a:tc>
                <a:extLst>
                  <a:ext uri="{0D108BD9-81ED-4DB2-BD59-A6C34878D82A}">
                    <a16:rowId xmlns:a16="http://schemas.microsoft.com/office/drawing/2014/main" val="4123993681"/>
                  </a:ext>
                </a:extLst>
              </a:tr>
            </a:tbl>
          </a:graphicData>
        </a:graphic>
      </p:graphicFrame>
      <p:sp>
        <p:nvSpPr>
          <p:cNvPr id="6" name="TextBox 5">
            <a:extLst>
              <a:ext uri="{FF2B5EF4-FFF2-40B4-BE49-F238E27FC236}">
                <a16:creationId xmlns:a16="http://schemas.microsoft.com/office/drawing/2014/main" id="{204900C3-857B-4644-BC7B-25B1C52B619E}"/>
              </a:ext>
            </a:extLst>
          </p:cNvPr>
          <p:cNvSpPr txBox="1"/>
          <p:nvPr/>
        </p:nvSpPr>
        <p:spPr>
          <a:xfrm>
            <a:off x="1605636" y="140924"/>
            <a:ext cx="9058942" cy="369332"/>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Table 1.  Physiological measures across the three time points. </a:t>
            </a:r>
          </a:p>
        </p:txBody>
      </p:sp>
      <p:pic>
        <p:nvPicPr>
          <p:cNvPr id="4" name="Picture 3">
            <a:extLst>
              <a:ext uri="{FF2B5EF4-FFF2-40B4-BE49-F238E27FC236}">
                <a16:creationId xmlns:a16="http://schemas.microsoft.com/office/drawing/2014/main" id="{B932741A-D403-3343-9819-729367872E49}"/>
              </a:ext>
            </a:extLst>
          </p:cNvPr>
          <p:cNvPicPr>
            <a:picLocks noChangeAspect="1"/>
          </p:cNvPicPr>
          <p:nvPr/>
        </p:nvPicPr>
        <p:blipFill>
          <a:blip r:embed="rId3"/>
          <a:stretch>
            <a:fillRect/>
          </a:stretch>
        </p:blipFill>
        <p:spPr>
          <a:xfrm>
            <a:off x="11031331" y="194542"/>
            <a:ext cx="990852" cy="1000760"/>
          </a:xfrm>
          <a:prstGeom prst="rect">
            <a:avLst/>
          </a:prstGeom>
        </p:spPr>
      </p:pic>
      <p:sp>
        <p:nvSpPr>
          <p:cNvPr id="2" name="TextBox 1">
            <a:extLst>
              <a:ext uri="{FF2B5EF4-FFF2-40B4-BE49-F238E27FC236}">
                <a16:creationId xmlns:a16="http://schemas.microsoft.com/office/drawing/2014/main" id="{6A6137F1-757C-6540-A9A4-A6DE85CB1382}"/>
              </a:ext>
            </a:extLst>
          </p:cNvPr>
          <p:cNvSpPr txBox="1"/>
          <p:nvPr/>
        </p:nvSpPr>
        <p:spPr>
          <a:xfrm>
            <a:off x="990852" y="6347744"/>
            <a:ext cx="3675950" cy="369332"/>
          </a:xfrm>
          <a:prstGeom prst="rect">
            <a:avLst/>
          </a:prstGeom>
          <a:noFill/>
        </p:spPr>
        <p:txBody>
          <a:bodyPr wrap="square" rtlCol="0">
            <a:spAutoFit/>
          </a:bodyPr>
          <a:lstStyle/>
          <a:p>
            <a:r>
              <a:rPr lang="en-US" dirty="0"/>
              <a:t>* represents significance</a:t>
            </a:r>
          </a:p>
        </p:txBody>
      </p:sp>
    </p:spTree>
    <p:extLst>
      <p:ext uri="{BB962C8B-B14F-4D97-AF65-F5344CB8AC3E}">
        <p14:creationId xmlns:p14="http://schemas.microsoft.com/office/powerpoint/2010/main" val="13063010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272AF3-8724-1F4C-91BB-B28730735072}"/>
              </a:ext>
            </a:extLst>
          </p:cNvPr>
          <p:cNvSpPr>
            <a:spLocks noGrp="1"/>
          </p:cNvSpPr>
          <p:nvPr>
            <p:ph type="title"/>
          </p:nvPr>
        </p:nvSpPr>
        <p:spPr/>
        <p:txBody>
          <a:bodyPr/>
          <a:lstStyle/>
          <a:p>
            <a:pPr algn="l"/>
            <a:r>
              <a:rPr lang="en-US" dirty="0"/>
              <a:t>Limitations</a:t>
            </a:r>
          </a:p>
        </p:txBody>
      </p:sp>
      <p:sp>
        <p:nvSpPr>
          <p:cNvPr id="3" name="Content Placeholder 2">
            <a:extLst>
              <a:ext uri="{FF2B5EF4-FFF2-40B4-BE49-F238E27FC236}">
                <a16:creationId xmlns:a16="http://schemas.microsoft.com/office/drawing/2014/main" id="{CCA71426-7170-E047-AEEC-CB1C6DB25CA7}"/>
              </a:ext>
            </a:extLst>
          </p:cNvPr>
          <p:cNvSpPr>
            <a:spLocks noGrp="1"/>
          </p:cNvSpPr>
          <p:nvPr>
            <p:ph idx="1"/>
          </p:nvPr>
        </p:nvSpPr>
        <p:spPr>
          <a:xfrm>
            <a:off x="1664329" y="2014016"/>
            <a:ext cx="8372409" cy="3997828"/>
          </a:xfrm>
        </p:spPr>
        <p:txBody>
          <a:bodyPr anchor="t">
            <a:normAutofit/>
          </a:bodyPr>
          <a:lstStyle/>
          <a:p>
            <a:pPr>
              <a:buFont typeface="Courier New" panose="02070309020205020404" pitchFamily="49" charset="0"/>
              <a:buChar char="o"/>
            </a:pPr>
            <a:r>
              <a:rPr lang="en-US" dirty="0"/>
              <a:t>Low power/small sample size</a:t>
            </a:r>
          </a:p>
          <a:p>
            <a:pPr>
              <a:buFont typeface="Courier New" panose="02070309020205020404" pitchFamily="49" charset="0"/>
              <a:buChar char="o"/>
            </a:pPr>
            <a:r>
              <a:rPr lang="en-US" dirty="0"/>
              <a:t>Devices used for physiological measures may not have been sensitive enough</a:t>
            </a:r>
          </a:p>
          <a:p>
            <a:pPr lvl="1">
              <a:buFont typeface="Arial" panose="020B0604020202020204" pitchFamily="34" charset="0"/>
              <a:buChar char="•"/>
            </a:pPr>
            <a:r>
              <a:rPr lang="en-US" dirty="0"/>
              <a:t>Medical grade devices</a:t>
            </a:r>
          </a:p>
          <a:p>
            <a:pPr>
              <a:buFont typeface="Courier New" panose="02070309020205020404" pitchFamily="49" charset="0"/>
              <a:buChar char="o"/>
            </a:pPr>
            <a:r>
              <a:rPr lang="en-US" dirty="0"/>
              <a:t>COVID-19 protocols may have interfered with collecting data</a:t>
            </a:r>
          </a:p>
          <a:p>
            <a:pPr lvl="1">
              <a:buFont typeface="Arial" panose="020B0604020202020204" pitchFamily="34" charset="0"/>
              <a:buChar char="•"/>
            </a:pPr>
            <a:r>
              <a:rPr lang="en-US" dirty="0"/>
              <a:t>Wearing gloves</a:t>
            </a:r>
          </a:p>
          <a:p>
            <a:pPr lvl="1">
              <a:buFont typeface="Arial" panose="020B0604020202020204" pitchFamily="34" charset="0"/>
              <a:buChar char="•"/>
            </a:pPr>
            <a:r>
              <a:rPr lang="en-US" dirty="0"/>
              <a:t>Social distancing</a:t>
            </a:r>
          </a:p>
          <a:p>
            <a:pPr lvl="1">
              <a:buFont typeface="Arial" panose="020B0604020202020204" pitchFamily="34" charset="0"/>
              <a:buChar char="•"/>
            </a:pPr>
            <a:r>
              <a:rPr lang="en-US" dirty="0"/>
              <a:t>Having participants take some measures themselves </a:t>
            </a:r>
          </a:p>
          <a:p>
            <a:pPr>
              <a:buFont typeface="Courier New" panose="02070309020205020404" pitchFamily="49" charset="0"/>
              <a:buChar char="o"/>
            </a:pPr>
            <a:endParaRPr lang="en-US" dirty="0"/>
          </a:p>
        </p:txBody>
      </p:sp>
      <p:pic>
        <p:nvPicPr>
          <p:cNvPr id="4" name="Picture 3">
            <a:extLst>
              <a:ext uri="{FF2B5EF4-FFF2-40B4-BE49-F238E27FC236}">
                <a16:creationId xmlns:a16="http://schemas.microsoft.com/office/drawing/2014/main" id="{75CCD16F-6D4D-2245-B55E-D99FF7CA8604}"/>
              </a:ext>
            </a:extLst>
          </p:cNvPr>
          <p:cNvPicPr>
            <a:picLocks noChangeAspect="1"/>
          </p:cNvPicPr>
          <p:nvPr/>
        </p:nvPicPr>
        <p:blipFill>
          <a:blip r:embed="rId3"/>
          <a:stretch>
            <a:fillRect/>
          </a:stretch>
        </p:blipFill>
        <p:spPr>
          <a:xfrm>
            <a:off x="10972800" y="178308"/>
            <a:ext cx="1004934" cy="1014984"/>
          </a:xfrm>
          <a:prstGeom prst="rect">
            <a:avLst/>
          </a:prstGeom>
        </p:spPr>
      </p:pic>
    </p:spTree>
    <p:extLst>
      <p:ext uri="{BB962C8B-B14F-4D97-AF65-F5344CB8AC3E}">
        <p14:creationId xmlns:p14="http://schemas.microsoft.com/office/powerpoint/2010/main" val="14451866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72C67E-F964-CF4E-98A6-47287E202681}"/>
              </a:ext>
            </a:extLst>
          </p:cNvPr>
          <p:cNvSpPr>
            <a:spLocks noGrp="1"/>
          </p:cNvSpPr>
          <p:nvPr>
            <p:ph type="title"/>
          </p:nvPr>
        </p:nvSpPr>
        <p:spPr/>
        <p:txBody>
          <a:bodyPr/>
          <a:lstStyle/>
          <a:p>
            <a:r>
              <a:rPr lang="en-US" dirty="0"/>
              <a:t>Future research</a:t>
            </a:r>
          </a:p>
        </p:txBody>
      </p:sp>
      <p:sp>
        <p:nvSpPr>
          <p:cNvPr id="3" name="Content Placeholder 2">
            <a:extLst>
              <a:ext uri="{FF2B5EF4-FFF2-40B4-BE49-F238E27FC236}">
                <a16:creationId xmlns:a16="http://schemas.microsoft.com/office/drawing/2014/main" id="{CA272D5C-0529-4146-92C4-12872C8E7ABA}"/>
              </a:ext>
            </a:extLst>
          </p:cNvPr>
          <p:cNvSpPr>
            <a:spLocks noGrp="1"/>
          </p:cNvSpPr>
          <p:nvPr>
            <p:ph idx="1"/>
          </p:nvPr>
        </p:nvSpPr>
        <p:spPr/>
        <p:txBody>
          <a:bodyPr/>
          <a:lstStyle/>
          <a:p>
            <a:pPr>
              <a:buFont typeface="Courier New" panose="02070309020205020404" pitchFamily="49" charset="0"/>
              <a:buChar char="o"/>
            </a:pPr>
            <a:r>
              <a:rPr lang="en-US" dirty="0"/>
              <a:t>Our results leave room for future research regarding the effects of asynchronous presentation formats on student stress. </a:t>
            </a:r>
          </a:p>
          <a:p>
            <a:pPr lvl="1">
              <a:buFont typeface="Arial" panose="020B0604020202020204" pitchFamily="34" charset="0"/>
              <a:buChar char="•"/>
            </a:pPr>
            <a:r>
              <a:rPr lang="en-US" dirty="0"/>
              <a:t>manipulating the difficulty level of the content of the lesson</a:t>
            </a:r>
          </a:p>
          <a:p>
            <a:pPr lvl="1">
              <a:buFont typeface="Arial" panose="020B0604020202020204" pitchFamily="34" charset="0"/>
              <a:buChar char="•"/>
            </a:pPr>
            <a:r>
              <a:rPr lang="en-US" dirty="0"/>
              <a:t>recommend the use of medical level devices for the measurement of physiological variables.</a:t>
            </a:r>
          </a:p>
          <a:p>
            <a:endParaRPr lang="en-US" dirty="0"/>
          </a:p>
        </p:txBody>
      </p:sp>
      <p:pic>
        <p:nvPicPr>
          <p:cNvPr id="4" name="Picture 3">
            <a:extLst>
              <a:ext uri="{FF2B5EF4-FFF2-40B4-BE49-F238E27FC236}">
                <a16:creationId xmlns:a16="http://schemas.microsoft.com/office/drawing/2014/main" id="{5049A70A-D350-3F4F-BED5-5E164F849604}"/>
              </a:ext>
            </a:extLst>
          </p:cNvPr>
          <p:cNvPicPr>
            <a:picLocks noChangeAspect="1"/>
          </p:cNvPicPr>
          <p:nvPr/>
        </p:nvPicPr>
        <p:blipFill>
          <a:blip r:embed="rId3"/>
          <a:stretch>
            <a:fillRect/>
          </a:stretch>
        </p:blipFill>
        <p:spPr>
          <a:xfrm>
            <a:off x="10972800" y="185546"/>
            <a:ext cx="990600" cy="1000507"/>
          </a:xfrm>
          <a:prstGeom prst="rect">
            <a:avLst/>
          </a:prstGeom>
        </p:spPr>
      </p:pic>
    </p:spTree>
    <p:extLst>
      <p:ext uri="{BB962C8B-B14F-4D97-AF65-F5344CB8AC3E}">
        <p14:creationId xmlns:p14="http://schemas.microsoft.com/office/powerpoint/2010/main" val="11456890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0510B7-3619-43D2-B92D-1805EB087663}"/>
              </a:ext>
            </a:extLst>
          </p:cNvPr>
          <p:cNvSpPr>
            <a:spLocks noGrp="1"/>
          </p:cNvSpPr>
          <p:nvPr>
            <p:ph type="title"/>
          </p:nvPr>
        </p:nvSpPr>
        <p:spPr/>
        <p:txBody>
          <a:bodyPr/>
          <a:lstStyle/>
          <a:p>
            <a:pPr algn="ctr"/>
            <a:r>
              <a:rPr lang="en-US" dirty="0"/>
              <a:t>References</a:t>
            </a:r>
          </a:p>
        </p:txBody>
      </p:sp>
      <p:sp>
        <p:nvSpPr>
          <p:cNvPr id="3" name="Content Placeholder 2">
            <a:extLst>
              <a:ext uri="{FF2B5EF4-FFF2-40B4-BE49-F238E27FC236}">
                <a16:creationId xmlns:a16="http://schemas.microsoft.com/office/drawing/2014/main" id="{4ACEB8D7-B454-43D7-BFCE-57DE1F63F5ED}"/>
              </a:ext>
            </a:extLst>
          </p:cNvPr>
          <p:cNvSpPr>
            <a:spLocks noGrp="1"/>
          </p:cNvSpPr>
          <p:nvPr>
            <p:ph idx="1"/>
          </p:nvPr>
        </p:nvSpPr>
        <p:spPr>
          <a:xfrm>
            <a:off x="1371600" y="1807085"/>
            <a:ext cx="9601200" cy="3581400"/>
          </a:xfrm>
        </p:spPr>
        <p:txBody>
          <a:bodyPr>
            <a:normAutofit lnSpcReduction="10000"/>
          </a:bodyPr>
          <a:lstStyle/>
          <a:p>
            <a:pPr marL="0" indent="0">
              <a:buNone/>
            </a:pP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Inquisit</a:t>
            </a:r>
            <a:r>
              <a:rPr lang="en-US" dirty="0">
                <a:latin typeface="Times New Roman" panose="02020603050405020304" pitchFamily="18" charset="0"/>
                <a:cs typeface="Times New Roman" panose="02020603050405020304" pitchFamily="18" charset="0"/>
              </a:rPr>
              <a:t> 5 [Computer software]. (2016). Retrieved from </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https://</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www.millisecond.com</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dirty="0">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 Sims, R. L., &amp; Schuman, A. H. (1999). Learning in an online format versus an in-class 	format: An experimental study. </a:t>
            </a:r>
            <a:r>
              <a:rPr lang="en-US" i="1" dirty="0">
                <a:latin typeface="Times New Roman" panose="02020603050405020304" pitchFamily="18" charset="0"/>
                <a:cs typeface="Times New Roman" panose="02020603050405020304" pitchFamily="18" charset="0"/>
              </a:rPr>
              <a:t>T.H.E. Journal</a:t>
            </a:r>
            <a:r>
              <a:rPr lang="en-US" dirty="0">
                <a:latin typeface="Times New Roman" panose="02020603050405020304" pitchFamily="18" charset="0"/>
                <a:cs typeface="Times New Roman" panose="02020603050405020304" pitchFamily="18" charset="0"/>
              </a:rPr>
              <a:t>, </a:t>
            </a:r>
            <a:r>
              <a:rPr lang="en-US" i="1" dirty="0">
                <a:latin typeface="Times New Roman" panose="02020603050405020304" pitchFamily="18" charset="0"/>
                <a:cs typeface="Times New Roman" panose="02020603050405020304" pitchFamily="18" charset="0"/>
              </a:rPr>
              <a:t>26</a:t>
            </a:r>
            <a:r>
              <a:rPr lang="en-US" dirty="0">
                <a:latin typeface="Times New Roman" panose="02020603050405020304" pitchFamily="18" charset="0"/>
                <a:cs typeface="Times New Roman" panose="02020603050405020304" pitchFamily="18" charset="0"/>
              </a:rPr>
              <a:t>(11), 54-56. 	Retrieved from 	https://thejournal.com/Home.aspx</a:t>
            </a:r>
          </a:p>
          <a:p>
            <a:pPr marL="0" indent="-457200">
              <a:buNone/>
            </a:pPr>
            <a:r>
              <a:rPr lang="en-US" dirty="0">
                <a:latin typeface="Times New Roman" panose="02020603050405020304" pitchFamily="18" charset="0"/>
                <a:cs typeface="Times New Roman" panose="02020603050405020304" pitchFamily="18" charset="0"/>
              </a:rPr>
              <a:t>- Skyler, A. A. (2009). A Comparison of Asynchronous Online Text-Based Lectures and 	Synchronous Interactive Web Conferencing Lectures. </a:t>
            </a:r>
            <a:r>
              <a:rPr lang="en-US" i="1" dirty="0">
                <a:latin typeface="Times New Roman" panose="02020603050405020304" pitchFamily="18" charset="0"/>
                <a:cs typeface="Times New Roman" panose="02020603050405020304" pitchFamily="18" charset="0"/>
              </a:rPr>
              <a:t>Issues in Teacher Education 	Fall 2009, </a:t>
            </a:r>
            <a:r>
              <a:rPr lang="en-US" dirty="0">
                <a:latin typeface="Times New Roman" panose="02020603050405020304" pitchFamily="18" charset="0"/>
                <a:cs typeface="Times New Roman" panose="02020603050405020304" pitchFamily="18" charset="0"/>
              </a:rPr>
              <a:t>18(2), 69-84. http://</a:t>
            </a:r>
            <a:r>
              <a:rPr lang="en-US" dirty="0" err="1">
                <a:latin typeface="Times New Roman" panose="02020603050405020304" pitchFamily="18" charset="0"/>
                <a:cs typeface="Times New Roman" panose="02020603050405020304" pitchFamily="18" charset="0"/>
              </a:rPr>
              <a:t>www.caddogap.com</a:t>
            </a:r>
            <a:r>
              <a:rPr lang="en-US" dirty="0">
                <a:latin typeface="Times New Roman" panose="02020603050405020304" pitchFamily="18" charset="0"/>
                <a:cs typeface="Times New Roman" panose="02020603050405020304" pitchFamily="18" charset="0"/>
              </a:rPr>
              <a:t>/</a:t>
            </a:r>
            <a:r>
              <a:rPr lang="en-US" dirty="0" err="1">
                <a:latin typeface="Times New Roman" panose="02020603050405020304" pitchFamily="18" charset="0"/>
                <a:cs typeface="Times New Roman" panose="02020603050405020304" pitchFamily="18" charset="0"/>
              </a:rPr>
              <a:t>index.shtml</a:t>
            </a:r>
            <a:endParaRPr lang="en-US" dirty="0">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Vinkers</a:t>
            </a:r>
            <a:r>
              <a:rPr lang="en-US" dirty="0">
                <a:latin typeface="Times New Roman" panose="02020603050405020304" pitchFamily="18" charset="0"/>
                <a:cs typeface="Times New Roman" panose="02020603050405020304" pitchFamily="18" charset="0"/>
              </a:rPr>
              <a:t>, C. H., Penning, R., </a:t>
            </a:r>
            <a:r>
              <a:rPr lang="en-US" dirty="0" err="1">
                <a:latin typeface="Times New Roman" panose="02020603050405020304" pitchFamily="18" charset="0"/>
                <a:cs typeface="Times New Roman" panose="02020603050405020304" pitchFamily="18" charset="0"/>
              </a:rPr>
              <a:t>Hellhammer</a:t>
            </a:r>
            <a:r>
              <a:rPr lang="en-US" dirty="0">
                <a:latin typeface="Times New Roman" panose="02020603050405020304" pitchFamily="18" charset="0"/>
                <a:cs typeface="Times New Roman" panose="02020603050405020304" pitchFamily="18" charset="0"/>
              </a:rPr>
              <a:t>, J., </a:t>
            </a:r>
            <a:r>
              <a:rPr lang="en-US" dirty="0" err="1">
                <a:latin typeface="Times New Roman" panose="02020603050405020304" pitchFamily="18" charset="0"/>
                <a:cs typeface="Times New Roman" panose="02020603050405020304" pitchFamily="18" charset="0"/>
              </a:rPr>
              <a:t>Verster</a:t>
            </a:r>
            <a:r>
              <a:rPr lang="en-US" dirty="0">
                <a:latin typeface="Times New Roman" panose="02020603050405020304" pitchFamily="18" charset="0"/>
                <a:cs typeface="Times New Roman" panose="02020603050405020304" pitchFamily="18" charset="0"/>
              </a:rPr>
              <a:t>, J. C., </a:t>
            </a:r>
            <a:r>
              <a:rPr lang="en-US" dirty="0" err="1">
                <a:latin typeface="Times New Roman" panose="02020603050405020304" pitchFamily="18" charset="0"/>
                <a:cs typeface="Times New Roman" panose="02020603050405020304" pitchFamily="18" charset="0"/>
              </a:rPr>
              <a:t>Klaessens</a:t>
            </a:r>
            <a:r>
              <a:rPr lang="en-US" dirty="0">
                <a:latin typeface="Times New Roman" panose="02020603050405020304" pitchFamily="18" charset="0"/>
                <a:cs typeface="Times New Roman" panose="02020603050405020304" pitchFamily="18" charset="0"/>
              </a:rPr>
              <a:t>, J. H., Oliver, B., &amp; 	</a:t>
            </a:r>
            <a:r>
              <a:rPr lang="en-US" dirty="0" err="1">
                <a:latin typeface="Times New Roman" panose="02020603050405020304" pitchFamily="18" charset="0"/>
                <a:cs typeface="Times New Roman" panose="02020603050405020304" pitchFamily="18" charset="0"/>
              </a:rPr>
              <a:t>Kalkman</a:t>
            </a:r>
            <a:r>
              <a:rPr lang="en-US" dirty="0">
                <a:latin typeface="Times New Roman" panose="02020603050405020304" pitchFamily="18" charset="0"/>
                <a:cs typeface="Times New Roman" panose="02020603050405020304" pitchFamily="18" charset="0"/>
              </a:rPr>
              <a:t>, C. J. (2013). The effect of stress on core and peripheral body temperature 	in humans. </a:t>
            </a:r>
            <a:r>
              <a:rPr lang="en-US" i="1" dirty="0">
                <a:latin typeface="Times New Roman" panose="02020603050405020304" pitchFamily="18" charset="0"/>
                <a:cs typeface="Times New Roman" panose="02020603050405020304" pitchFamily="18" charset="0"/>
              </a:rPr>
              <a:t>The International Journal on the Biology of Stress</a:t>
            </a:r>
            <a:r>
              <a:rPr lang="en-US" dirty="0">
                <a:latin typeface="Times New Roman" panose="02020603050405020304" pitchFamily="18" charset="0"/>
                <a:cs typeface="Times New Roman" panose="02020603050405020304" pitchFamily="18" charset="0"/>
              </a:rPr>
              <a:t>,</a:t>
            </a:r>
            <a:r>
              <a:rPr lang="en-US" i="1" dirty="0">
                <a:latin typeface="Times New Roman" panose="02020603050405020304" pitchFamily="18" charset="0"/>
                <a:cs typeface="Times New Roman" panose="02020603050405020304" pitchFamily="18" charset="0"/>
              </a:rPr>
              <a:t> 16</a:t>
            </a:r>
            <a:r>
              <a:rPr lang="en-US" dirty="0">
                <a:latin typeface="Times New Roman" panose="02020603050405020304" pitchFamily="18" charset="0"/>
                <a:cs typeface="Times New Roman" panose="02020603050405020304" pitchFamily="18" charset="0"/>
              </a:rPr>
              <a:t>(5), 520-530. 	doi:10.3109/10253890.2013.807243</a:t>
            </a:r>
          </a:p>
          <a:p>
            <a:endParaRPr lang="en-US" dirty="0"/>
          </a:p>
        </p:txBody>
      </p:sp>
      <p:pic>
        <p:nvPicPr>
          <p:cNvPr id="4" name="Picture 3">
            <a:extLst>
              <a:ext uri="{FF2B5EF4-FFF2-40B4-BE49-F238E27FC236}">
                <a16:creationId xmlns:a16="http://schemas.microsoft.com/office/drawing/2014/main" id="{6D0162EA-E102-4347-A4DF-7EFB515908DC}"/>
              </a:ext>
            </a:extLst>
          </p:cNvPr>
          <p:cNvPicPr>
            <a:picLocks noChangeAspect="1"/>
          </p:cNvPicPr>
          <p:nvPr/>
        </p:nvPicPr>
        <p:blipFill>
          <a:blip r:embed="rId3"/>
          <a:stretch>
            <a:fillRect/>
          </a:stretch>
        </p:blipFill>
        <p:spPr>
          <a:xfrm>
            <a:off x="10972800" y="188982"/>
            <a:ext cx="983798" cy="993636"/>
          </a:xfrm>
          <a:prstGeom prst="rect">
            <a:avLst/>
          </a:prstGeom>
        </p:spPr>
      </p:pic>
    </p:spTree>
    <p:extLst>
      <p:ext uri="{BB962C8B-B14F-4D97-AF65-F5344CB8AC3E}">
        <p14:creationId xmlns:p14="http://schemas.microsoft.com/office/powerpoint/2010/main" val="25428741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1864EA-CFB4-0744-93A1-C639213ADE42}"/>
              </a:ext>
            </a:extLst>
          </p:cNvPr>
          <p:cNvSpPr>
            <a:spLocks noGrp="1"/>
          </p:cNvSpPr>
          <p:nvPr>
            <p:ph type="title"/>
          </p:nvPr>
        </p:nvSpPr>
        <p:spPr/>
        <p:txBody>
          <a:bodyPr/>
          <a:lstStyle/>
          <a:p>
            <a:pPr algn="l"/>
            <a:r>
              <a:rPr lang="en-US" dirty="0"/>
              <a:t>Purpose</a:t>
            </a:r>
          </a:p>
        </p:txBody>
      </p:sp>
      <p:sp>
        <p:nvSpPr>
          <p:cNvPr id="3" name="Content Placeholder 2">
            <a:extLst>
              <a:ext uri="{FF2B5EF4-FFF2-40B4-BE49-F238E27FC236}">
                <a16:creationId xmlns:a16="http://schemas.microsoft.com/office/drawing/2014/main" id="{BADF6563-5E4E-1E43-8A2B-8F4BFACE78F3}"/>
              </a:ext>
            </a:extLst>
          </p:cNvPr>
          <p:cNvSpPr>
            <a:spLocks noGrp="1"/>
          </p:cNvSpPr>
          <p:nvPr>
            <p:ph idx="1"/>
          </p:nvPr>
        </p:nvSpPr>
        <p:spPr>
          <a:xfrm>
            <a:off x="1683380" y="2000250"/>
            <a:ext cx="7796540" cy="3997828"/>
          </a:xfrm>
        </p:spPr>
        <p:txBody>
          <a:bodyPr anchor="t">
            <a:normAutofit/>
          </a:bodyPr>
          <a:lstStyle/>
          <a:p>
            <a:pPr>
              <a:buFont typeface="Courier New" panose="02070309020205020404" pitchFamily="49" charset="0"/>
              <a:buChar char="o"/>
            </a:pPr>
            <a:r>
              <a:rPr lang="en-US" dirty="0"/>
              <a:t>This study was part of a larger study investigating effects of three asynchronous presentation formats on student academic dishonesty, stress, performance, and engagement</a:t>
            </a:r>
          </a:p>
          <a:p>
            <a:pPr>
              <a:buFont typeface="Courier New" panose="02070309020205020404" pitchFamily="49" charset="0"/>
              <a:buChar char="o"/>
            </a:pPr>
            <a:r>
              <a:rPr lang="en-US" dirty="0"/>
              <a:t>Our research question:</a:t>
            </a:r>
          </a:p>
          <a:p>
            <a:pPr lvl="1"/>
            <a:r>
              <a:rPr lang="en-US" sz="2000" b="1" dirty="0"/>
              <a:t>How do different asynchronous presentation formats impact participant stress levels?</a:t>
            </a:r>
          </a:p>
        </p:txBody>
      </p:sp>
      <p:pic>
        <p:nvPicPr>
          <p:cNvPr id="4" name="Picture 3">
            <a:extLst>
              <a:ext uri="{FF2B5EF4-FFF2-40B4-BE49-F238E27FC236}">
                <a16:creationId xmlns:a16="http://schemas.microsoft.com/office/drawing/2014/main" id="{1644E030-1115-AF44-A7AA-DC98BC635BA7}"/>
              </a:ext>
            </a:extLst>
          </p:cNvPr>
          <p:cNvPicPr>
            <a:picLocks noChangeAspect="1"/>
          </p:cNvPicPr>
          <p:nvPr/>
        </p:nvPicPr>
        <p:blipFill>
          <a:blip r:embed="rId3"/>
          <a:stretch>
            <a:fillRect/>
          </a:stretch>
        </p:blipFill>
        <p:spPr>
          <a:xfrm>
            <a:off x="10972800" y="131260"/>
            <a:ext cx="954569" cy="964115"/>
          </a:xfrm>
          <a:prstGeom prst="rect">
            <a:avLst/>
          </a:prstGeom>
        </p:spPr>
      </p:pic>
    </p:spTree>
    <p:extLst>
      <p:ext uri="{BB962C8B-B14F-4D97-AF65-F5344CB8AC3E}">
        <p14:creationId xmlns:p14="http://schemas.microsoft.com/office/powerpoint/2010/main" val="35523153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676949-A243-1E47-92FC-D0A3EE4EFFA6}"/>
              </a:ext>
            </a:extLst>
          </p:cNvPr>
          <p:cNvSpPr>
            <a:spLocks noGrp="1"/>
          </p:cNvSpPr>
          <p:nvPr>
            <p:ph type="title"/>
          </p:nvPr>
        </p:nvSpPr>
        <p:spPr/>
        <p:txBody>
          <a:bodyPr/>
          <a:lstStyle/>
          <a:p>
            <a:pPr algn="l"/>
            <a:r>
              <a:rPr lang="en-US" dirty="0"/>
              <a:t>Introduction and Background: </a:t>
            </a:r>
            <a:br>
              <a:rPr lang="en-US" dirty="0"/>
            </a:br>
            <a:r>
              <a:rPr lang="en-US" dirty="0"/>
              <a:t>Delivery Methods for Online Learning</a:t>
            </a:r>
          </a:p>
        </p:txBody>
      </p:sp>
      <p:sp>
        <p:nvSpPr>
          <p:cNvPr id="3" name="Content Placeholder 2">
            <a:extLst>
              <a:ext uri="{FF2B5EF4-FFF2-40B4-BE49-F238E27FC236}">
                <a16:creationId xmlns:a16="http://schemas.microsoft.com/office/drawing/2014/main" id="{9AC94CC5-5965-2A4C-BD58-4F61B3BED84D}"/>
              </a:ext>
            </a:extLst>
          </p:cNvPr>
          <p:cNvSpPr>
            <a:spLocks noGrp="1"/>
          </p:cNvSpPr>
          <p:nvPr>
            <p:ph idx="1"/>
          </p:nvPr>
        </p:nvSpPr>
        <p:spPr>
          <a:xfrm>
            <a:off x="1721480" y="2171700"/>
            <a:ext cx="7796540" cy="3997828"/>
          </a:xfrm>
        </p:spPr>
        <p:txBody>
          <a:bodyPr anchor="t">
            <a:normAutofit/>
          </a:bodyPr>
          <a:lstStyle/>
          <a:p>
            <a:pPr>
              <a:buFont typeface="Courier New" panose="02070309020205020404" pitchFamily="49" charset="0"/>
              <a:buChar char="o"/>
            </a:pPr>
            <a:r>
              <a:rPr lang="en-US" dirty="0"/>
              <a:t>Asynchronous Delivery</a:t>
            </a:r>
          </a:p>
          <a:p>
            <a:pPr lvl="1">
              <a:buFont typeface="Arial" panose="020B0604020202020204" pitchFamily="34" charset="0"/>
              <a:buChar char="•"/>
            </a:pPr>
            <a:r>
              <a:rPr lang="en-US" sz="2000" dirty="0"/>
              <a:t>Learning does not involve real time interaction between teacher and students</a:t>
            </a:r>
          </a:p>
          <a:p>
            <a:pPr lvl="2">
              <a:buFont typeface="Arial" panose="020B0604020202020204" pitchFamily="34" charset="0"/>
              <a:buChar char="•"/>
            </a:pPr>
            <a:r>
              <a:rPr lang="en-US" sz="2000" dirty="0"/>
              <a:t>i.e., a teacher uploads lectures that they have prerecorded</a:t>
            </a:r>
          </a:p>
          <a:p>
            <a:pPr>
              <a:buFont typeface="Courier New" panose="02070309020205020404" pitchFamily="49" charset="0"/>
              <a:buChar char="o"/>
            </a:pPr>
            <a:r>
              <a:rPr lang="en-US" dirty="0"/>
              <a:t>Synchronous Delivery</a:t>
            </a:r>
          </a:p>
          <a:p>
            <a:pPr lvl="1">
              <a:buFont typeface="Arial" panose="020B0604020202020204" pitchFamily="34" charset="0"/>
              <a:buChar char="•"/>
            </a:pPr>
            <a:r>
              <a:rPr lang="en-US" sz="2000" dirty="0"/>
              <a:t>A real time interaction does occur between the teacher and the students</a:t>
            </a:r>
          </a:p>
          <a:p>
            <a:pPr lvl="2">
              <a:buFont typeface="Arial" panose="020B0604020202020204" pitchFamily="34" charset="0"/>
              <a:buChar char="•"/>
            </a:pPr>
            <a:r>
              <a:rPr lang="en-US" sz="2000" dirty="0"/>
              <a:t> i.e., having lectures scheduled for specific meeting times</a:t>
            </a:r>
          </a:p>
          <a:p>
            <a:pPr lvl="1"/>
            <a:endParaRPr lang="en-US" dirty="0"/>
          </a:p>
        </p:txBody>
      </p:sp>
      <p:pic>
        <p:nvPicPr>
          <p:cNvPr id="4" name="Picture 3">
            <a:extLst>
              <a:ext uri="{FF2B5EF4-FFF2-40B4-BE49-F238E27FC236}">
                <a16:creationId xmlns:a16="http://schemas.microsoft.com/office/drawing/2014/main" id="{1644E030-1115-AF44-A7AA-DC98BC635BA7}"/>
              </a:ext>
            </a:extLst>
          </p:cNvPr>
          <p:cNvPicPr>
            <a:picLocks noChangeAspect="1"/>
          </p:cNvPicPr>
          <p:nvPr/>
        </p:nvPicPr>
        <p:blipFill>
          <a:blip r:embed="rId3"/>
          <a:stretch>
            <a:fillRect/>
          </a:stretch>
        </p:blipFill>
        <p:spPr>
          <a:xfrm>
            <a:off x="11058525" y="193167"/>
            <a:ext cx="921567" cy="930784"/>
          </a:xfrm>
          <a:prstGeom prst="rect">
            <a:avLst/>
          </a:prstGeom>
        </p:spPr>
      </p:pic>
    </p:spTree>
    <p:extLst>
      <p:ext uri="{BB962C8B-B14F-4D97-AF65-F5344CB8AC3E}">
        <p14:creationId xmlns:p14="http://schemas.microsoft.com/office/powerpoint/2010/main" val="28138980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3468F-0253-C64D-BC58-0165E17D827F}"/>
              </a:ext>
            </a:extLst>
          </p:cNvPr>
          <p:cNvSpPr>
            <a:spLocks noGrp="1"/>
          </p:cNvSpPr>
          <p:nvPr>
            <p:ph type="title"/>
          </p:nvPr>
        </p:nvSpPr>
        <p:spPr/>
        <p:txBody>
          <a:bodyPr/>
          <a:lstStyle/>
          <a:p>
            <a:r>
              <a:rPr lang="en-US" dirty="0"/>
              <a:t>Previous Literature</a:t>
            </a:r>
          </a:p>
        </p:txBody>
      </p:sp>
      <p:sp>
        <p:nvSpPr>
          <p:cNvPr id="3" name="Content Placeholder 2">
            <a:extLst>
              <a:ext uri="{FF2B5EF4-FFF2-40B4-BE49-F238E27FC236}">
                <a16:creationId xmlns:a16="http://schemas.microsoft.com/office/drawing/2014/main" id="{A1E9BDC8-D637-3948-96C6-3724F8990C2C}"/>
              </a:ext>
            </a:extLst>
          </p:cNvPr>
          <p:cNvSpPr>
            <a:spLocks noGrp="1"/>
          </p:cNvSpPr>
          <p:nvPr>
            <p:ph idx="1"/>
          </p:nvPr>
        </p:nvSpPr>
        <p:spPr>
          <a:xfrm>
            <a:off x="1600200" y="1962150"/>
            <a:ext cx="9601200" cy="3581400"/>
          </a:xfrm>
        </p:spPr>
        <p:txBody>
          <a:bodyPr>
            <a:normAutofit/>
          </a:bodyPr>
          <a:lstStyle/>
          <a:p>
            <a:pPr>
              <a:buFont typeface="Courier New" panose="02070309020205020404" pitchFamily="49" charset="0"/>
              <a:buChar char="o"/>
            </a:pPr>
            <a:r>
              <a:rPr lang="en-US" dirty="0"/>
              <a:t>Sims &amp; Schuman (1999)</a:t>
            </a:r>
          </a:p>
          <a:p>
            <a:pPr lvl="1">
              <a:buFont typeface="Arial" panose="020B0604020202020204" pitchFamily="34" charset="0"/>
              <a:buChar char="•"/>
            </a:pPr>
            <a:r>
              <a:rPr lang="en-US" i="0" dirty="0"/>
              <a:t>Asynchronous and synchronous lectures are both effective for delivering online instruction</a:t>
            </a:r>
            <a:endParaRPr lang="en-US" dirty="0"/>
          </a:p>
          <a:p>
            <a:pPr>
              <a:buFont typeface="Courier New" panose="02070309020205020404" pitchFamily="49" charset="0"/>
              <a:buChar char="o"/>
            </a:pPr>
            <a:r>
              <a:rPr lang="en-US" dirty="0" err="1"/>
              <a:t>Vinkers</a:t>
            </a:r>
            <a:r>
              <a:rPr lang="en-US" dirty="0"/>
              <a:t>, Penning, </a:t>
            </a:r>
            <a:r>
              <a:rPr lang="en-US" dirty="0" err="1"/>
              <a:t>Hellhammer</a:t>
            </a:r>
            <a:r>
              <a:rPr lang="en-US" dirty="0"/>
              <a:t>, </a:t>
            </a:r>
            <a:r>
              <a:rPr lang="en-US" dirty="0" err="1"/>
              <a:t>Verster</a:t>
            </a:r>
            <a:r>
              <a:rPr lang="en-US" dirty="0"/>
              <a:t>, </a:t>
            </a:r>
            <a:r>
              <a:rPr lang="en-US" dirty="0" err="1"/>
              <a:t>Klaessens</a:t>
            </a:r>
            <a:r>
              <a:rPr lang="en-US" dirty="0"/>
              <a:t>, Oliver, &amp; </a:t>
            </a:r>
            <a:r>
              <a:rPr lang="en-US" dirty="0" err="1"/>
              <a:t>Kalkman</a:t>
            </a:r>
            <a:r>
              <a:rPr lang="en-US" dirty="0"/>
              <a:t> (2013)</a:t>
            </a:r>
          </a:p>
          <a:p>
            <a:pPr lvl="1">
              <a:buFont typeface="Arial" panose="020B0604020202020204" pitchFamily="34" charset="0"/>
              <a:buChar char="•"/>
            </a:pPr>
            <a:r>
              <a:rPr lang="en-US" i="0" dirty="0"/>
              <a:t>Exposure to stress resulted in changes in various physiological measures i.e., intestinal core temperature</a:t>
            </a:r>
          </a:p>
        </p:txBody>
      </p:sp>
      <p:pic>
        <p:nvPicPr>
          <p:cNvPr id="4" name="Picture 3">
            <a:extLst>
              <a:ext uri="{FF2B5EF4-FFF2-40B4-BE49-F238E27FC236}">
                <a16:creationId xmlns:a16="http://schemas.microsoft.com/office/drawing/2014/main" id="{5479DEB2-18AB-C949-8A35-29E29519419E}"/>
              </a:ext>
            </a:extLst>
          </p:cNvPr>
          <p:cNvPicPr>
            <a:picLocks noChangeAspect="1"/>
          </p:cNvPicPr>
          <p:nvPr/>
        </p:nvPicPr>
        <p:blipFill>
          <a:blip r:embed="rId3"/>
          <a:stretch>
            <a:fillRect/>
          </a:stretch>
        </p:blipFill>
        <p:spPr>
          <a:xfrm>
            <a:off x="11058525" y="193167"/>
            <a:ext cx="921567" cy="930784"/>
          </a:xfrm>
          <a:prstGeom prst="rect">
            <a:avLst/>
          </a:prstGeom>
        </p:spPr>
      </p:pic>
    </p:spTree>
    <p:extLst>
      <p:ext uri="{BB962C8B-B14F-4D97-AF65-F5344CB8AC3E}">
        <p14:creationId xmlns:p14="http://schemas.microsoft.com/office/powerpoint/2010/main" val="14691519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8C32E9-5C18-C74F-B116-5F4BA3B79E3C}"/>
              </a:ext>
            </a:extLst>
          </p:cNvPr>
          <p:cNvSpPr>
            <a:spLocks noGrp="1"/>
          </p:cNvSpPr>
          <p:nvPr>
            <p:ph type="title"/>
          </p:nvPr>
        </p:nvSpPr>
        <p:spPr/>
        <p:txBody>
          <a:bodyPr/>
          <a:lstStyle/>
          <a:p>
            <a:pPr algn="l"/>
            <a:r>
              <a:rPr lang="en-US" dirty="0"/>
              <a:t>Introduction</a:t>
            </a:r>
          </a:p>
        </p:txBody>
      </p:sp>
      <p:sp>
        <p:nvSpPr>
          <p:cNvPr id="3" name="Content Placeholder 2">
            <a:extLst>
              <a:ext uri="{FF2B5EF4-FFF2-40B4-BE49-F238E27FC236}">
                <a16:creationId xmlns:a16="http://schemas.microsoft.com/office/drawing/2014/main" id="{33DA7747-7FEA-A546-8F96-EF919449C6F7}"/>
              </a:ext>
            </a:extLst>
          </p:cNvPr>
          <p:cNvSpPr>
            <a:spLocks noGrp="1"/>
          </p:cNvSpPr>
          <p:nvPr>
            <p:ph idx="1"/>
          </p:nvPr>
        </p:nvSpPr>
        <p:spPr>
          <a:xfrm>
            <a:off x="1588130" y="2014016"/>
            <a:ext cx="7796540" cy="3997828"/>
          </a:xfrm>
        </p:spPr>
        <p:txBody>
          <a:bodyPr anchor="t">
            <a:normAutofit/>
          </a:bodyPr>
          <a:lstStyle/>
          <a:p>
            <a:pPr>
              <a:buFont typeface="Courier New" panose="02070309020205020404" pitchFamily="49" charset="0"/>
              <a:buChar char="o"/>
            </a:pPr>
            <a:r>
              <a:rPr lang="en-US" dirty="0"/>
              <a:t>The research team created a website for a fake island to use over the course of this experiment </a:t>
            </a:r>
          </a:p>
          <a:p>
            <a:pPr>
              <a:buFont typeface="Courier New" panose="02070309020205020404" pitchFamily="49" charset="0"/>
              <a:buChar char="o"/>
            </a:pPr>
            <a:r>
              <a:rPr lang="en-US" dirty="0"/>
              <a:t>Three presentation formats used for content about the island</a:t>
            </a:r>
          </a:p>
          <a:p>
            <a:pPr lvl="1">
              <a:buFont typeface="Arial" panose="020B0604020202020204" pitchFamily="34" charset="0"/>
              <a:buChar char="•"/>
            </a:pPr>
            <a:r>
              <a:rPr lang="en-US" dirty="0"/>
              <a:t>PowerPoint slides only </a:t>
            </a:r>
          </a:p>
          <a:p>
            <a:pPr lvl="1">
              <a:buFont typeface="Arial" panose="020B0604020202020204" pitchFamily="34" charset="0"/>
              <a:buChar char="•"/>
            </a:pPr>
            <a:r>
              <a:rPr lang="en-US" dirty="0"/>
              <a:t>PowerPoint sides with audio of a male instructor</a:t>
            </a:r>
          </a:p>
          <a:p>
            <a:pPr lvl="1">
              <a:buFont typeface="Arial" panose="020B0604020202020204" pitchFamily="34" charset="0"/>
              <a:buChar char="•"/>
            </a:pPr>
            <a:r>
              <a:rPr lang="en-US" dirty="0"/>
              <a:t>PowerPoint slides with audio and video of the same male instructor</a:t>
            </a:r>
          </a:p>
        </p:txBody>
      </p:sp>
      <p:pic>
        <p:nvPicPr>
          <p:cNvPr id="4" name="Picture 3">
            <a:extLst>
              <a:ext uri="{FF2B5EF4-FFF2-40B4-BE49-F238E27FC236}">
                <a16:creationId xmlns:a16="http://schemas.microsoft.com/office/drawing/2014/main" id="{1644E030-1115-AF44-A7AA-DC98BC635BA7}"/>
              </a:ext>
            </a:extLst>
          </p:cNvPr>
          <p:cNvPicPr>
            <a:picLocks noChangeAspect="1"/>
          </p:cNvPicPr>
          <p:nvPr/>
        </p:nvPicPr>
        <p:blipFill>
          <a:blip r:embed="rId3"/>
          <a:stretch>
            <a:fillRect/>
          </a:stretch>
        </p:blipFill>
        <p:spPr>
          <a:xfrm>
            <a:off x="10972800" y="204787"/>
            <a:ext cx="952500" cy="962025"/>
          </a:xfrm>
          <a:prstGeom prst="rect">
            <a:avLst/>
          </a:prstGeom>
        </p:spPr>
      </p:pic>
    </p:spTree>
    <p:extLst>
      <p:ext uri="{BB962C8B-B14F-4D97-AF65-F5344CB8AC3E}">
        <p14:creationId xmlns:p14="http://schemas.microsoft.com/office/powerpoint/2010/main" val="32880958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511180-CF1C-2B44-94F5-582B28A27283}"/>
              </a:ext>
            </a:extLst>
          </p:cNvPr>
          <p:cNvSpPr>
            <a:spLocks noGrp="1"/>
          </p:cNvSpPr>
          <p:nvPr>
            <p:ph type="title"/>
          </p:nvPr>
        </p:nvSpPr>
        <p:spPr/>
        <p:txBody>
          <a:bodyPr/>
          <a:lstStyle/>
          <a:p>
            <a:pPr algn="l"/>
            <a:r>
              <a:rPr lang="en-US" dirty="0"/>
              <a:t>Hypotheses</a:t>
            </a:r>
          </a:p>
        </p:txBody>
      </p:sp>
      <p:sp>
        <p:nvSpPr>
          <p:cNvPr id="3" name="Content Placeholder 2">
            <a:extLst>
              <a:ext uri="{FF2B5EF4-FFF2-40B4-BE49-F238E27FC236}">
                <a16:creationId xmlns:a16="http://schemas.microsoft.com/office/drawing/2014/main" id="{08A395C4-544E-4D48-9870-9E55CBE42E6F}"/>
              </a:ext>
            </a:extLst>
          </p:cNvPr>
          <p:cNvSpPr>
            <a:spLocks noGrp="1"/>
          </p:cNvSpPr>
          <p:nvPr>
            <p:ph idx="1"/>
          </p:nvPr>
        </p:nvSpPr>
        <p:spPr>
          <a:xfrm>
            <a:off x="1219200" y="1969928"/>
            <a:ext cx="7796540" cy="3997828"/>
          </a:xfrm>
        </p:spPr>
        <p:txBody>
          <a:bodyPr/>
          <a:lstStyle/>
          <a:p>
            <a:pPr lvl="1">
              <a:buFont typeface="Courier New" panose="02070309020205020404" pitchFamily="49" charset="0"/>
              <a:buChar char="o"/>
            </a:pPr>
            <a:r>
              <a:rPr lang="en-US" i="0" dirty="0"/>
              <a:t>Each presentation format would cause varying levels of stress</a:t>
            </a:r>
          </a:p>
          <a:p>
            <a:pPr lvl="1">
              <a:buFont typeface="Courier New" panose="02070309020205020404" pitchFamily="49" charset="0"/>
              <a:buChar char="o"/>
            </a:pPr>
            <a:r>
              <a:rPr lang="en-US" i="0" dirty="0"/>
              <a:t>Stress levels would change throughout the course of the experiment </a:t>
            </a:r>
          </a:p>
          <a:p>
            <a:pPr lvl="2">
              <a:buFont typeface="Arial" panose="020B0604020202020204" pitchFamily="34" charset="0"/>
              <a:buChar char="•"/>
            </a:pPr>
            <a:r>
              <a:rPr lang="en-US" sz="2000" i="1" dirty="0"/>
              <a:t>Peak stress levels would occur immediately preceding the post-exam</a:t>
            </a:r>
          </a:p>
          <a:p>
            <a:pPr lvl="1">
              <a:buFont typeface="Courier New" panose="02070309020205020404" pitchFamily="49" charset="0"/>
              <a:buChar char="o"/>
            </a:pPr>
            <a:r>
              <a:rPr lang="en-US" i="0" dirty="0"/>
              <a:t>Highest stress levels would be achieved for participants who were in the video and audio presentation format</a:t>
            </a:r>
          </a:p>
          <a:p>
            <a:endParaRPr lang="en-US" dirty="0"/>
          </a:p>
        </p:txBody>
      </p:sp>
      <p:pic>
        <p:nvPicPr>
          <p:cNvPr id="4" name="Picture 3">
            <a:extLst>
              <a:ext uri="{FF2B5EF4-FFF2-40B4-BE49-F238E27FC236}">
                <a16:creationId xmlns:a16="http://schemas.microsoft.com/office/drawing/2014/main" id="{1644E030-1115-AF44-A7AA-DC98BC635BA7}"/>
              </a:ext>
            </a:extLst>
          </p:cNvPr>
          <p:cNvPicPr>
            <a:picLocks noChangeAspect="1"/>
          </p:cNvPicPr>
          <p:nvPr/>
        </p:nvPicPr>
        <p:blipFill>
          <a:blip r:embed="rId3"/>
          <a:stretch>
            <a:fillRect/>
          </a:stretch>
        </p:blipFill>
        <p:spPr>
          <a:xfrm>
            <a:off x="10972800" y="168020"/>
            <a:ext cx="1040773" cy="1051180"/>
          </a:xfrm>
          <a:prstGeom prst="rect">
            <a:avLst/>
          </a:prstGeom>
        </p:spPr>
      </p:pic>
    </p:spTree>
    <p:extLst>
      <p:ext uri="{BB962C8B-B14F-4D97-AF65-F5344CB8AC3E}">
        <p14:creationId xmlns:p14="http://schemas.microsoft.com/office/powerpoint/2010/main" val="34653198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9FCB48-1C0F-6C45-96C5-8BB8ABAC5BED}"/>
              </a:ext>
            </a:extLst>
          </p:cNvPr>
          <p:cNvSpPr>
            <a:spLocks noGrp="1"/>
          </p:cNvSpPr>
          <p:nvPr>
            <p:ph type="title"/>
          </p:nvPr>
        </p:nvSpPr>
        <p:spPr/>
        <p:txBody>
          <a:bodyPr/>
          <a:lstStyle/>
          <a:p>
            <a:pPr algn="l"/>
            <a:r>
              <a:rPr lang="en-US" dirty="0"/>
              <a:t>Participant information</a:t>
            </a:r>
          </a:p>
        </p:txBody>
      </p:sp>
      <p:sp>
        <p:nvSpPr>
          <p:cNvPr id="3" name="Content Placeholder 2">
            <a:extLst>
              <a:ext uri="{FF2B5EF4-FFF2-40B4-BE49-F238E27FC236}">
                <a16:creationId xmlns:a16="http://schemas.microsoft.com/office/drawing/2014/main" id="{523EEAEB-EEB0-6F4D-BADD-E055A3E93B65}"/>
              </a:ext>
            </a:extLst>
          </p:cNvPr>
          <p:cNvSpPr>
            <a:spLocks noGrp="1"/>
          </p:cNvSpPr>
          <p:nvPr>
            <p:ph idx="1"/>
          </p:nvPr>
        </p:nvSpPr>
        <p:spPr>
          <a:xfrm>
            <a:off x="1855655" y="1748143"/>
            <a:ext cx="7796540" cy="5243207"/>
          </a:xfrm>
        </p:spPr>
        <p:txBody>
          <a:bodyPr anchor="t">
            <a:noAutofit/>
          </a:bodyPr>
          <a:lstStyle/>
          <a:p>
            <a:pPr>
              <a:buFont typeface="Courier New" panose="02070309020205020404" pitchFamily="49" charset="0"/>
              <a:buChar char="o"/>
            </a:pPr>
            <a:r>
              <a:rPr lang="en-US" dirty="0"/>
              <a:t>Twenty-seven participants</a:t>
            </a:r>
          </a:p>
          <a:p>
            <a:pPr lvl="1">
              <a:buFont typeface="Arial" panose="020B0604020202020204" pitchFamily="34" charset="0"/>
              <a:buChar char="•"/>
            </a:pPr>
            <a:r>
              <a:rPr lang="en-US" sz="2000" dirty="0"/>
              <a:t>20 females, 6 males, 1 nonbinary individual</a:t>
            </a:r>
          </a:p>
          <a:p>
            <a:pPr>
              <a:buFont typeface="Courier New" panose="02070309020205020404" pitchFamily="49" charset="0"/>
              <a:buChar char="o"/>
            </a:pPr>
            <a:r>
              <a:rPr lang="en-US" dirty="0"/>
              <a:t>Random assignment of participants to one of the following:</a:t>
            </a:r>
          </a:p>
          <a:p>
            <a:pPr lvl="1">
              <a:buFont typeface="Arial" panose="020B0604020202020204" pitchFamily="34" charset="0"/>
              <a:buChar char="•"/>
            </a:pPr>
            <a:r>
              <a:rPr lang="en-US" dirty="0"/>
              <a:t>Slides only: 7 females, 2 males</a:t>
            </a:r>
          </a:p>
          <a:p>
            <a:pPr lvl="1">
              <a:buFont typeface="Arial" panose="020B0604020202020204" pitchFamily="34" charset="0"/>
              <a:buChar char="•"/>
            </a:pPr>
            <a:r>
              <a:rPr lang="en-US" sz="2000" dirty="0"/>
              <a:t>Sides with audio : 8 females, 1 male</a:t>
            </a:r>
          </a:p>
          <a:p>
            <a:pPr lvl="1">
              <a:buFont typeface="Arial" panose="020B0604020202020204" pitchFamily="34" charset="0"/>
              <a:buChar char="•"/>
            </a:pPr>
            <a:r>
              <a:rPr lang="en-US" sz="2000" dirty="0"/>
              <a:t>Slides with audio and video: 5 females, 3 males, 1 non-binary person</a:t>
            </a:r>
          </a:p>
          <a:p>
            <a:pPr>
              <a:buFont typeface="Courier New" panose="02070309020205020404" pitchFamily="49" charset="0"/>
              <a:buChar char="o"/>
            </a:pPr>
            <a:r>
              <a:rPr lang="en-US" dirty="0"/>
              <a:t>Volunteered for a one-hour session</a:t>
            </a:r>
          </a:p>
        </p:txBody>
      </p:sp>
      <p:pic>
        <p:nvPicPr>
          <p:cNvPr id="4" name="Picture 3">
            <a:extLst>
              <a:ext uri="{FF2B5EF4-FFF2-40B4-BE49-F238E27FC236}">
                <a16:creationId xmlns:a16="http://schemas.microsoft.com/office/drawing/2014/main" id="{1644E030-1115-AF44-A7AA-DC98BC635BA7}"/>
              </a:ext>
            </a:extLst>
          </p:cNvPr>
          <p:cNvPicPr>
            <a:picLocks noChangeAspect="1"/>
          </p:cNvPicPr>
          <p:nvPr/>
        </p:nvPicPr>
        <p:blipFill>
          <a:blip r:embed="rId3"/>
          <a:stretch>
            <a:fillRect/>
          </a:stretch>
        </p:blipFill>
        <p:spPr>
          <a:xfrm>
            <a:off x="10972800" y="160121"/>
            <a:ext cx="1040948" cy="1051358"/>
          </a:xfrm>
          <a:prstGeom prst="rect">
            <a:avLst/>
          </a:prstGeom>
        </p:spPr>
      </p:pic>
    </p:spTree>
    <p:extLst>
      <p:ext uri="{BB962C8B-B14F-4D97-AF65-F5344CB8AC3E}">
        <p14:creationId xmlns:p14="http://schemas.microsoft.com/office/powerpoint/2010/main" val="9958271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3C267A-C927-F54A-9DF1-22D4FCD8C3B0}"/>
              </a:ext>
            </a:extLst>
          </p:cNvPr>
          <p:cNvSpPr>
            <a:spLocks noGrp="1"/>
          </p:cNvSpPr>
          <p:nvPr>
            <p:ph type="title"/>
          </p:nvPr>
        </p:nvSpPr>
        <p:spPr/>
        <p:txBody>
          <a:bodyPr/>
          <a:lstStyle/>
          <a:p>
            <a:pPr algn="l"/>
            <a:r>
              <a:rPr lang="en-US" dirty="0"/>
              <a:t>A 3 x 3 mixed design was used</a:t>
            </a:r>
            <a:br>
              <a:rPr lang="en-US" dirty="0"/>
            </a:br>
            <a:endParaRPr lang="en-US" dirty="0"/>
          </a:p>
        </p:txBody>
      </p:sp>
      <p:sp>
        <p:nvSpPr>
          <p:cNvPr id="3" name="Content Placeholder 2">
            <a:extLst>
              <a:ext uri="{FF2B5EF4-FFF2-40B4-BE49-F238E27FC236}">
                <a16:creationId xmlns:a16="http://schemas.microsoft.com/office/drawing/2014/main" id="{17435C46-4358-7249-8E56-F8EFF93C454C}"/>
              </a:ext>
            </a:extLst>
          </p:cNvPr>
          <p:cNvSpPr>
            <a:spLocks noGrp="1"/>
          </p:cNvSpPr>
          <p:nvPr>
            <p:ph idx="1"/>
          </p:nvPr>
        </p:nvSpPr>
        <p:spPr>
          <a:xfrm>
            <a:off x="1371600" y="1553491"/>
            <a:ext cx="8783869" cy="4618709"/>
          </a:xfrm>
        </p:spPr>
        <p:txBody>
          <a:bodyPr anchor="t">
            <a:normAutofit/>
          </a:bodyPr>
          <a:lstStyle/>
          <a:p>
            <a:pPr lvl="1">
              <a:buFont typeface="Courier New" panose="02070309020205020404" pitchFamily="49" charset="0"/>
              <a:buChar char="o"/>
            </a:pPr>
            <a:r>
              <a:rPr lang="en-US" sz="2000" dirty="0"/>
              <a:t>Between-subject variable: Presentation format</a:t>
            </a:r>
          </a:p>
          <a:p>
            <a:pPr lvl="2">
              <a:buFont typeface="Arial" panose="020B0604020202020204" pitchFamily="34" charset="0"/>
              <a:buChar char="•"/>
            </a:pPr>
            <a:r>
              <a:rPr lang="en-US" sz="1800" i="1" dirty="0"/>
              <a:t>Slides only</a:t>
            </a:r>
          </a:p>
          <a:p>
            <a:pPr lvl="2">
              <a:buFont typeface="Arial" panose="020B0604020202020204" pitchFamily="34" charset="0"/>
              <a:buChar char="•"/>
            </a:pPr>
            <a:r>
              <a:rPr lang="en-US" sz="1800" i="1" dirty="0"/>
              <a:t>Slides with audio</a:t>
            </a:r>
          </a:p>
          <a:p>
            <a:pPr lvl="2">
              <a:buFont typeface="Arial" panose="020B0604020202020204" pitchFamily="34" charset="0"/>
              <a:buChar char="•"/>
            </a:pPr>
            <a:r>
              <a:rPr lang="en-US" sz="1800" i="1" dirty="0"/>
              <a:t>Slides with video and audio</a:t>
            </a:r>
          </a:p>
          <a:p>
            <a:pPr lvl="1">
              <a:buFont typeface="Courier New" panose="02070309020205020404" pitchFamily="49" charset="0"/>
              <a:buChar char="o"/>
            </a:pPr>
            <a:r>
              <a:rPr lang="en-US" sz="2000" dirty="0"/>
              <a:t>Within-subject quasi variable: Time points when physiological  measures were obtained</a:t>
            </a:r>
          </a:p>
          <a:p>
            <a:pPr lvl="2">
              <a:buFont typeface="Arial" panose="020B0604020202020204" pitchFamily="34" charset="0"/>
              <a:buChar char="•"/>
            </a:pPr>
            <a:r>
              <a:rPr lang="en-US" sz="2000" i="1" dirty="0"/>
              <a:t>After pre-exam</a:t>
            </a:r>
          </a:p>
          <a:p>
            <a:pPr lvl="2">
              <a:buFont typeface="Arial" panose="020B0604020202020204" pitchFamily="34" charset="0"/>
              <a:buChar char="•"/>
            </a:pPr>
            <a:r>
              <a:rPr lang="en-US" sz="2000" i="1" dirty="0"/>
              <a:t>After presentation</a:t>
            </a:r>
          </a:p>
          <a:p>
            <a:pPr lvl="2">
              <a:buFont typeface="Arial" panose="020B0604020202020204" pitchFamily="34" charset="0"/>
              <a:buChar char="•"/>
            </a:pPr>
            <a:r>
              <a:rPr lang="en-US" sz="2000" i="1" dirty="0"/>
              <a:t>After post-exam</a:t>
            </a:r>
          </a:p>
          <a:p>
            <a:pPr lvl="1">
              <a:buFont typeface="Courier New" panose="02070309020205020404" pitchFamily="49" charset="0"/>
              <a:buChar char="o"/>
            </a:pPr>
            <a:r>
              <a:rPr lang="en-US" dirty="0"/>
              <a:t>PowerPoint slides were embedded within </a:t>
            </a:r>
            <a:r>
              <a:rPr lang="en-US" dirty="0" err="1"/>
              <a:t>Inquisit</a:t>
            </a:r>
            <a:r>
              <a:rPr lang="en-US" dirty="0"/>
              <a:t> Computer Programs</a:t>
            </a:r>
          </a:p>
          <a:p>
            <a:pPr lvl="2">
              <a:buFont typeface="Arial" panose="020B0604020202020204" pitchFamily="34" charset="0"/>
              <a:buChar char="•"/>
            </a:pPr>
            <a:r>
              <a:rPr lang="en-US" i="1" dirty="0"/>
              <a:t>Recorded as a wave file</a:t>
            </a:r>
          </a:p>
          <a:p>
            <a:pPr lvl="2">
              <a:buFont typeface="Arial" panose="020B0604020202020204" pitchFamily="34" charset="0"/>
              <a:buChar char="•"/>
            </a:pPr>
            <a:r>
              <a:rPr lang="en-US" i="1" dirty="0"/>
              <a:t>All other aspects of the study were as well i.e., pre and post-exams</a:t>
            </a:r>
          </a:p>
          <a:p>
            <a:pPr marL="914400" lvl="2" indent="0">
              <a:buNone/>
            </a:pPr>
            <a:endParaRPr lang="en-US" dirty="0"/>
          </a:p>
          <a:p>
            <a:pPr lvl="1">
              <a:buFont typeface="Courier New" panose="02070309020205020404" pitchFamily="49" charset="0"/>
              <a:buChar char="o"/>
            </a:pPr>
            <a:endParaRPr lang="en-US" dirty="0"/>
          </a:p>
        </p:txBody>
      </p:sp>
      <p:pic>
        <p:nvPicPr>
          <p:cNvPr id="4" name="Picture 3">
            <a:extLst>
              <a:ext uri="{FF2B5EF4-FFF2-40B4-BE49-F238E27FC236}">
                <a16:creationId xmlns:a16="http://schemas.microsoft.com/office/drawing/2014/main" id="{1644E030-1115-AF44-A7AA-DC98BC635BA7}"/>
              </a:ext>
            </a:extLst>
          </p:cNvPr>
          <p:cNvPicPr>
            <a:picLocks noChangeAspect="1"/>
          </p:cNvPicPr>
          <p:nvPr/>
        </p:nvPicPr>
        <p:blipFill>
          <a:blip r:embed="rId3"/>
          <a:stretch>
            <a:fillRect/>
          </a:stretch>
        </p:blipFill>
        <p:spPr>
          <a:xfrm>
            <a:off x="10972800" y="163257"/>
            <a:ext cx="1034737" cy="1045085"/>
          </a:xfrm>
          <a:prstGeom prst="rect">
            <a:avLst/>
          </a:prstGeom>
        </p:spPr>
      </p:pic>
    </p:spTree>
    <p:extLst>
      <p:ext uri="{BB962C8B-B14F-4D97-AF65-F5344CB8AC3E}">
        <p14:creationId xmlns:p14="http://schemas.microsoft.com/office/powerpoint/2010/main" val="8335956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0AF883-C83D-8943-A94B-3A88E022B937}"/>
              </a:ext>
            </a:extLst>
          </p:cNvPr>
          <p:cNvSpPr>
            <a:spLocks noGrp="1"/>
          </p:cNvSpPr>
          <p:nvPr>
            <p:ph type="title"/>
          </p:nvPr>
        </p:nvSpPr>
        <p:spPr/>
        <p:txBody>
          <a:bodyPr/>
          <a:lstStyle/>
          <a:p>
            <a:pPr algn="l"/>
            <a:r>
              <a:rPr lang="en-US" dirty="0"/>
              <a:t>Dependent Measures</a:t>
            </a:r>
          </a:p>
        </p:txBody>
      </p:sp>
      <p:sp>
        <p:nvSpPr>
          <p:cNvPr id="3" name="Content Placeholder 2">
            <a:extLst>
              <a:ext uri="{FF2B5EF4-FFF2-40B4-BE49-F238E27FC236}">
                <a16:creationId xmlns:a16="http://schemas.microsoft.com/office/drawing/2014/main" id="{87881E7A-C04A-874D-8FAC-FFABADA22782}"/>
              </a:ext>
            </a:extLst>
          </p:cNvPr>
          <p:cNvSpPr>
            <a:spLocks noGrp="1"/>
          </p:cNvSpPr>
          <p:nvPr>
            <p:ph idx="1"/>
          </p:nvPr>
        </p:nvSpPr>
        <p:spPr>
          <a:xfrm>
            <a:off x="1219200" y="1801969"/>
            <a:ext cx="7796540" cy="4370231"/>
          </a:xfrm>
        </p:spPr>
        <p:txBody>
          <a:bodyPr anchor="t">
            <a:noAutofit/>
          </a:bodyPr>
          <a:lstStyle/>
          <a:p>
            <a:pPr lvl="1">
              <a:buFont typeface="Courier New" panose="02070309020205020404" pitchFamily="49" charset="0"/>
              <a:buChar char="o"/>
            </a:pPr>
            <a:r>
              <a:rPr lang="en-US" sz="2000" i="0" dirty="0"/>
              <a:t>Fingertip temperature</a:t>
            </a:r>
          </a:p>
          <a:p>
            <a:pPr lvl="1">
              <a:buFont typeface="Courier New" panose="02070309020205020404" pitchFamily="49" charset="0"/>
              <a:buChar char="o"/>
            </a:pPr>
            <a:r>
              <a:rPr lang="en-US" sz="2000" i="0" dirty="0"/>
              <a:t>Heart rate </a:t>
            </a:r>
          </a:p>
          <a:p>
            <a:pPr lvl="1">
              <a:buFont typeface="Courier New" panose="02070309020205020404" pitchFamily="49" charset="0"/>
              <a:buChar char="o"/>
            </a:pPr>
            <a:r>
              <a:rPr lang="en-US" sz="2000" i="0" dirty="0"/>
              <a:t>Systolic and diastolic blood pressure</a:t>
            </a:r>
          </a:p>
          <a:p>
            <a:pPr lvl="1">
              <a:buFont typeface="Courier New" panose="02070309020205020404" pitchFamily="49" charset="0"/>
              <a:buChar char="o"/>
            </a:pPr>
            <a:r>
              <a:rPr lang="en-US" sz="2000" i="0" dirty="0"/>
              <a:t>GSR</a:t>
            </a:r>
          </a:p>
          <a:p>
            <a:pPr lvl="1">
              <a:buFont typeface="Courier New" panose="02070309020205020404" pitchFamily="49" charset="0"/>
              <a:buChar char="o"/>
            </a:pPr>
            <a:r>
              <a:rPr lang="en-US" sz="2000" i="0" dirty="0"/>
              <a:t>Blood oxygen levels</a:t>
            </a:r>
          </a:p>
          <a:p>
            <a:pPr lvl="1">
              <a:buFont typeface="Courier New" panose="02070309020205020404" pitchFamily="49" charset="0"/>
              <a:buChar char="o"/>
            </a:pPr>
            <a:r>
              <a:rPr lang="en-US" sz="2000" i="0" dirty="0"/>
              <a:t>Medial neck temperature</a:t>
            </a:r>
          </a:p>
        </p:txBody>
      </p:sp>
      <p:pic>
        <p:nvPicPr>
          <p:cNvPr id="4" name="Picture 3">
            <a:extLst>
              <a:ext uri="{FF2B5EF4-FFF2-40B4-BE49-F238E27FC236}">
                <a16:creationId xmlns:a16="http://schemas.microsoft.com/office/drawing/2014/main" id="{1644E030-1115-AF44-A7AA-DC98BC635BA7}"/>
              </a:ext>
            </a:extLst>
          </p:cNvPr>
          <p:cNvPicPr>
            <a:picLocks noChangeAspect="1"/>
          </p:cNvPicPr>
          <p:nvPr/>
        </p:nvPicPr>
        <p:blipFill>
          <a:blip r:embed="rId3"/>
          <a:stretch>
            <a:fillRect/>
          </a:stretch>
        </p:blipFill>
        <p:spPr>
          <a:xfrm>
            <a:off x="10972800" y="166306"/>
            <a:ext cx="1028700" cy="1038987"/>
          </a:xfrm>
          <a:prstGeom prst="rect">
            <a:avLst/>
          </a:prstGeom>
        </p:spPr>
      </p:pic>
    </p:spTree>
    <p:extLst>
      <p:ext uri="{BB962C8B-B14F-4D97-AF65-F5344CB8AC3E}">
        <p14:creationId xmlns:p14="http://schemas.microsoft.com/office/powerpoint/2010/main" val="802506803"/>
      </p:ext>
    </p:extLst>
  </p:cSld>
  <p:clrMapOvr>
    <a:masterClrMapping/>
  </p:clrMapOvr>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{320E5526-3607-134F-A838-CF0BB6141EDF}tf10001072</Template>
  <TotalTime>6065</TotalTime>
  <Words>2639</Words>
  <Application>Microsoft Macintosh PowerPoint</Application>
  <PresentationFormat>Widescreen</PresentationFormat>
  <Paragraphs>209</Paragraphs>
  <Slides>18</Slides>
  <Notes>18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Calibri</vt:lpstr>
      <vt:lpstr>Courier New</vt:lpstr>
      <vt:lpstr>Franklin Gothic Book</vt:lpstr>
      <vt:lpstr>Times New Roman</vt:lpstr>
      <vt:lpstr>Crop</vt:lpstr>
      <vt:lpstr>Effects of Presentation Format on Student Stress</vt:lpstr>
      <vt:lpstr>Purpose</vt:lpstr>
      <vt:lpstr>Introduction and Background:  Delivery Methods for Online Learning</vt:lpstr>
      <vt:lpstr>Previous Literature</vt:lpstr>
      <vt:lpstr>Introduction</vt:lpstr>
      <vt:lpstr>Hypotheses</vt:lpstr>
      <vt:lpstr>Participant information</vt:lpstr>
      <vt:lpstr>A 3 x 3 mixed design was used </vt:lpstr>
      <vt:lpstr>Dependent Measures</vt:lpstr>
      <vt:lpstr>Instruments</vt:lpstr>
      <vt:lpstr>Procedure</vt:lpstr>
      <vt:lpstr>Procedure</vt:lpstr>
      <vt:lpstr>Results</vt:lpstr>
      <vt:lpstr>Discussion</vt:lpstr>
      <vt:lpstr>PowerPoint Presentation</vt:lpstr>
      <vt:lpstr>Limitations</vt:lpstr>
      <vt:lpstr>Future research</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Effects of Presentation Format on Student Stress</dc:title>
  <dc:creator>Makayla Lynn Reynolds</dc:creator>
  <cp:lastModifiedBy>Makayla Lynn Reynolds</cp:lastModifiedBy>
  <cp:revision>60</cp:revision>
  <dcterms:created xsi:type="dcterms:W3CDTF">2021-04-03T18:11:36Z</dcterms:created>
  <dcterms:modified xsi:type="dcterms:W3CDTF">2021-04-19T20:29:49Z</dcterms:modified>
</cp:coreProperties>
</file>