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F49F7-0C3C-4183-B919-B65D0E53F2DD}" v="8" dt="2021-04-16T14:51:36.8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9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ezy Epperson" userId="559653d157468a0f" providerId="LiveId" clId="{B8CF49F7-0C3C-4183-B919-B65D0E53F2DD}"/>
    <pc:docChg chg="custSel modSld">
      <pc:chgData name="Breezy Epperson" userId="559653d157468a0f" providerId="LiveId" clId="{B8CF49F7-0C3C-4183-B919-B65D0E53F2DD}" dt="2021-04-16T19:00:31.635" v="178" actId="20577"/>
      <pc:docMkLst>
        <pc:docMk/>
      </pc:docMkLst>
      <pc:sldChg chg="addSp modSp">
        <pc:chgData name="Breezy Epperson" userId="559653d157468a0f" providerId="LiveId" clId="{B8CF49F7-0C3C-4183-B919-B65D0E53F2DD}" dt="2021-04-16T14:44:38.114" v="7"/>
        <pc:sldMkLst>
          <pc:docMk/>
          <pc:sldMk cId="3955941339" sldId="256"/>
        </pc:sldMkLst>
        <pc:picChg chg="add mod">
          <ac:chgData name="Breezy Epperson" userId="559653d157468a0f" providerId="LiveId" clId="{B8CF49F7-0C3C-4183-B919-B65D0E53F2DD}" dt="2021-04-16T14:44:38.114" v="7"/>
          <ac:picMkLst>
            <pc:docMk/>
            <pc:sldMk cId="3955941339" sldId="256"/>
            <ac:picMk id="4" creationId="{ECD2B2FD-3F97-47AE-B8BF-899882988122}"/>
          </ac:picMkLst>
        </pc:picChg>
      </pc:sldChg>
      <pc:sldChg chg="addSp delSp modSp mod delAnim">
        <pc:chgData name="Breezy Epperson" userId="559653d157468a0f" providerId="LiveId" clId="{B8CF49F7-0C3C-4183-B919-B65D0E53F2DD}" dt="2021-04-16T18:58:59.145" v="34" actId="20577"/>
        <pc:sldMkLst>
          <pc:docMk/>
          <pc:sldMk cId="3131024597" sldId="257"/>
        </pc:sldMkLst>
        <pc:spChg chg="mod">
          <ac:chgData name="Breezy Epperson" userId="559653d157468a0f" providerId="LiveId" clId="{B8CF49F7-0C3C-4183-B919-B65D0E53F2DD}" dt="2021-04-16T18:58:59.145" v="34" actId="20577"/>
          <ac:spMkLst>
            <pc:docMk/>
            <pc:sldMk cId="3131024597" sldId="257"/>
            <ac:spMk id="3" creationId="{5217810A-C61A-4626-A471-BD7F4D6FFF57}"/>
          </ac:spMkLst>
        </pc:spChg>
        <pc:picChg chg="add del mod">
          <ac:chgData name="Breezy Epperson" userId="559653d157468a0f" providerId="LiveId" clId="{B8CF49F7-0C3C-4183-B919-B65D0E53F2DD}" dt="2021-04-16T14:46:36.517" v="9" actId="478"/>
          <ac:picMkLst>
            <pc:docMk/>
            <pc:sldMk cId="3131024597" sldId="257"/>
            <ac:picMk id="4" creationId="{AE23A434-71C9-4CCF-9B5B-5B8EB72FB939}"/>
          </ac:picMkLst>
        </pc:picChg>
        <pc:picChg chg="add mod">
          <ac:chgData name="Breezy Epperson" userId="559653d157468a0f" providerId="LiveId" clId="{B8CF49F7-0C3C-4183-B919-B65D0E53F2DD}" dt="2021-04-16T14:47:19.365" v="10"/>
          <ac:picMkLst>
            <pc:docMk/>
            <pc:sldMk cId="3131024597" sldId="257"/>
            <ac:picMk id="5" creationId="{617DF5BF-AC66-4005-96B0-A1D934BF3622}"/>
          </ac:picMkLst>
        </pc:picChg>
      </pc:sldChg>
      <pc:sldChg chg="addSp delSp modSp mod">
        <pc:chgData name="Breezy Epperson" userId="559653d157468a0f" providerId="LiveId" clId="{B8CF49F7-0C3C-4183-B919-B65D0E53F2DD}" dt="2021-04-16T18:59:39.252" v="108" actId="20577"/>
        <pc:sldMkLst>
          <pc:docMk/>
          <pc:sldMk cId="2988269250" sldId="258"/>
        </pc:sldMkLst>
        <pc:spChg chg="mod">
          <ac:chgData name="Breezy Epperson" userId="559653d157468a0f" providerId="LiveId" clId="{B8CF49F7-0C3C-4183-B919-B65D0E53F2DD}" dt="2021-04-16T18:59:39.252" v="108" actId="20577"/>
          <ac:spMkLst>
            <pc:docMk/>
            <pc:sldMk cId="2988269250" sldId="258"/>
            <ac:spMk id="3" creationId="{CB250FF5-D908-40F7-BE68-3AEBD9F4630E}"/>
          </ac:spMkLst>
        </pc:spChg>
        <pc:picChg chg="add del mod">
          <ac:chgData name="Breezy Epperson" userId="559653d157468a0f" providerId="LiveId" clId="{B8CF49F7-0C3C-4183-B919-B65D0E53F2DD}" dt="2021-04-16T14:51:36.888" v="15"/>
          <ac:picMkLst>
            <pc:docMk/>
            <pc:sldMk cId="2988269250" sldId="258"/>
            <ac:picMk id="4" creationId="{1B6928EA-E9DE-4F65-B06F-28308886B090}"/>
          </ac:picMkLst>
        </pc:picChg>
        <pc:picChg chg="add mod">
          <ac:chgData name="Breezy Epperson" userId="559653d157468a0f" providerId="LiveId" clId="{B8CF49F7-0C3C-4183-B919-B65D0E53F2DD}" dt="2021-04-16T14:51:36.888" v="15"/>
          <ac:picMkLst>
            <pc:docMk/>
            <pc:sldMk cId="2988269250" sldId="258"/>
            <ac:picMk id="5" creationId="{C2BDADD8-C47C-47B7-9FFA-25E057C34E74}"/>
          </ac:picMkLst>
        </pc:picChg>
      </pc:sldChg>
      <pc:sldChg chg="addSp modSp">
        <pc:chgData name="Breezy Epperson" userId="559653d157468a0f" providerId="LiveId" clId="{B8CF49F7-0C3C-4183-B919-B65D0E53F2DD}" dt="2021-04-16T14:48:54.523" v="12"/>
        <pc:sldMkLst>
          <pc:docMk/>
          <pc:sldMk cId="3755627947" sldId="259"/>
        </pc:sldMkLst>
        <pc:picChg chg="add mod">
          <ac:chgData name="Breezy Epperson" userId="559653d157468a0f" providerId="LiveId" clId="{B8CF49F7-0C3C-4183-B919-B65D0E53F2DD}" dt="2021-04-16T14:48:54.523" v="12"/>
          <ac:picMkLst>
            <pc:docMk/>
            <pc:sldMk cId="3755627947" sldId="259"/>
            <ac:picMk id="2" creationId="{E974EA17-972C-483F-BDAD-1C3A80E2A646}"/>
          </ac:picMkLst>
        </pc:picChg>
      </pc:sldChg>
      <pc:sldChg chg="addSp modSp mod">
        <pc:chgData name="Breezy Epperson" userId="559653d157468a0f" providerId="LiveId" clId="{B8CF49F7-0C3C-4183-B919-B65D0E53F2DD}" dt="2021-04-16T19:00:08.453" v="137" actId="20577"/>
        <pc:sldMkLst>
          <pc:docMk/>
          <pc:sldMk cId="2616098802" sldId="260"/>
        </pc:sldMkLst>
        <pc:spChg chg="mod">
          <ac:chgData name="Breezy Epperson" userId="559653d157468a0f" providerId="LiveId" clId="{B8CF49F7-0C3C-4183-B919-B65D0E53F2DD}" dt="2021-04-16T19:00:08.453" v="137" actId="20577"/>
          <ac:spMkLst>
            <pc:docMk/>
            <pc:sldMk cId="2616098802" sldId="260"/>
            <ac:spMk id="3" creationId="{A6A7226C-D062-49BD-A924-64921A89936B}"/>
          </ac:spMkLst>
        </pc:spChg>
        <pc:picChg chg="add mod">
          <ac:chgData name="Breezy Epperson" userId="559653d157468a0f" providerId="LiveId" clId="{B8CF49F7-0C3C-4183-B919-B65D0E53F2DD}" dt="2021-04-16T14:49:28.997" v="13"/>
          <ac:picMkLst>
            <pc:docMk/>
            <pc:sldMk cId="2616098802" sldId="260"/>
            <ac:picMk id="4" creationId="{EA534116-693B-4B45-848D-130F005BAB64}"/>
          </ac:picMkLst>
        </pc:picChg>
      </pc:sldChg>
      <pc:sldChg chg="addSp modSp mod">
        <pc:chgData name="Breezy Epperson" userId="559653d157468a0f" providerId="LiveId" clId="{B8CF49F7-0C3C-4183-B919-B65D0E53F2DD}" dt="2021-04-16T19:00:31.635" v="178" actId="20577"/>
        <pc:sldMkLst>
          <pc:docMk/>
          <pc:sldMk cId="224030142" sldId="261"/>
        </pc:sldMkLst>
        <pc:spChg chg="mod">
          <ac:chgData name="Breezy Epperson" userId="559653d157468a0f" providerId="LiveId" clId="{B8CF49F7-0C3C-4183-B919-B65D0E53F2DD}" dt="2021-04-16T19:00:31.635" v="178" actId="20577"/>
          <ac:spMkLst>
            <pc:docMk/>
            <pc:sldMk cId="224030142" sldId="261"/>
            <ac:spMk id="3" creationId="{4C9A58FC-598E-4113-9ECE-53B85C696B5F}"/>
          </ac:spMkLst>
        </pc:spChg>
        <pc:picChg chg="add mod">
          <ac:chgData name="Breezy Epperson" userId="559653d157468a0f" providerId="LiveId" clId="{B8CF49F7-0C3C-4183-B919-B65D0E53F2DD}" dt="2021-04-16T14:50:09.639" v="14"/>
          <ac:picMkLst>
            <pc:docMk/>
            <pc:sldMk cId="224030142" sldId="261"/>
            <ac:picMk id="4" creationId="{5867C288-9F44-4F9A-9E3D-2CBAEB0AC00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00C5-A6DA-4A70-8983-060F91C8B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311044"/>
            <a:ext cx="8991600" cy="1645920"/>
          </a:xfrm>
        </p:spPr>
        <p:txBody>
          <a:bodyPr>
            <a:normAutofit fontScale="90000"/>
          </a:bodyPr>
          <a:lstStyle/>
          <a:p>
            <a:r>
              <a:rPr lang="en-US" dirty="0"/>
              <a:t>Increasing Student Engagement in Introductory Physics Hybrid Classes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30BE7E-348E-415B-B8A8-F78E50B21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8678" y="4252531"/>
            <a:ext cx="7434644" cy="1239894"/>
          </a:xfrm>
        </p:spPr>
        <p:txBody>
          <a:bodyPr/>
          <a:lstStyle/>
          <a:p>
            <a:r>
              <a:rPr lang="en-US" dirty="0"/>
              <a:t>Breanna Epperson*. Kent Price,</a:t>
            </a:r>
          </a:p>
          <a:p>
            <a:r>
              <a:rPr lang="en-US" dirty="0"/>
              <a:t>Department of Physics, Earth Science, and Space Systems Engineering, College of Science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CD2B2FD-3F97-47AE-B8BF-8998829881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4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10"/>
    </mc:Choice>
    <mc:Fallback xmlns="">
      <p:transition spd="slow" advTm="101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A1143-5C31-4D8E-A5E5-9522D6B2B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813009"/>
            <a:ext cx="7729728" cy="1188720"/>
          </a:xfrm>
        </p:spPr>
        <p:txBody>
          <a:bodyPr/>
          <a:lstStyle/>
          <a:p>
            <a:r>
              <a:rPr lang="en-US" dirty="0"/>
              <a:t>Introduction/Goal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7810A-C61A-4626-A471-BD7F4D6FF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5026" y="2580894"/>
            <a:ext cx="10525912" cy="3101983"/>
          </a:xfrm>
        </p:spPr>
        <p:txBody>
          <a:bodyPr>
            <a:noAutofit/>
          </a:bodyPr>
          <a:lstStyle/>
          <a:p>
            <a:r>
              <a:rPr lang="en-US" sz="2500" dirty="0"/>
              <a:t>Interactive techniques have gains above lecture.</a:t>
            </a:r>
          </a:p>
          <a:p>
            <a:r>
              <a:rPr lang="en-US" sz="2500" dirty="0"/>
              <a:t>Difficult to apply in online and hybrid settings</a:t>
            </a:r>
          </a:p>
          <a:p>
            <a:endParaRPr lang="en-US" sz="2500" dirty="0"/>
          </a:p>
          <a:p>
            <a:r>
              <a:rPr lang="en-US" sz="2500" dirty="0"/>
              <a:t>Previously just used discussion groups for answers and explanations</a:t>
            </a:r>
          </a:p>
          <a:p>
            <a:r>
              <a:rPr lang="en-US" sz="2500" dirty="0"/>
              <a:t>Larger growth, but below that of lecture</a:t>
            </a:r>
          </a:p>
          <a:p>
            <a:r>
              <a:rPr lang="en-US" sz="2500" dirty="0"/>
              <a:t>Trying to improve on previous efforts.</a:t>
            </a: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617DF5BF-AC66-4005-96B0-A1D934BF362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2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51"/>
    </mc:Choice>
    <mc:Fallback xmlns="">
      <p:transition spd="slow" advTm="140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4D4C2-D96E-4A3D-916E-B1CEB1E70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11859"/>
            <a:ext cx="7729728" cy="1188720"/>
          </a:xfrm>
        </p:spPr>
        <p:txBody>
          <a:bodyPr/>
          <a:lstStyle/>
          <a:p>
            <a:r>
              <a:rPr lang="en-US" dirty="0"/>
              <a:t>Materials and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50FF5-D908-40F7-BE68-3AEBD9F4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549" y="1491916"/>
            <a:ext cx="10140902" cy="5154225"/>
          </a:xfrm>
        </p:spPr>
        <p:txBody>
          <a:bodyPr>
            <a:noAutofit/>
          </a:bodyPr>
          <a:lstStyle/>
          <a:p>
            <a:r>
              <a:rPr lang="en-US" sz="2500" dirty="0"/>
              <a:t>Before:</a:t>
            </a:r>
            <a:br>
              <a:rPr lang="en-US" sz="2500" dirty="0"/>
            </a:br>
            <a:r>
              <a:rPr lang="en-US" sz="2500" dirty="0"/>
              <a:t>	</a:t>
            </a:r>
            <a:r>
              <a:rPr lang="en-US" sz="2500" dirty="0">
                <a:cs typeface="Times New Roman" panose="02020603050405020304" pitchFamily="18" charset="0"/>
              </a:rPr>
              <a:t>Post a total of three times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Post their answer  and why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Comment on another response. 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State whether they agree or disagree why. 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Post final answer.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Answer a closed question.</a:t>
            </a:r>
          </a:p>
          <a:p>
            <a:r>
              <a:rPr lang="en-US" sz="2500" dirty="0"/>
              <a:t>Now:</a:t>
            </a:r>
            <a:br>
              <a:rPr lang="en-US" sz="2500" dirty="0"/>
            </a:br>
            <a:r>
              <a:rPr lang="en-US" sz="2500" dirty="0"/>
              <a:t>	</a:t>
            </a:r>
            <a:r>
              <a:rPr lang="en-US" sz="2500" dirty="0">
                <a:cs typeface="Times New Roman" panose="02020603050405020304" pitchFamily="18" charset="0"/>
              </a:rPr>
              <a:t>All points above.</a:t>
            </a:r>
            <a:br>
              <a:rPr lang="en-US" sz="2500" dirty="0">
                <a:cs typeface="Times New Roman" panose="02020603050405020304" pitchFamily="18" charset="0"/>
              </a:rPr>
            </a:br>
            <a:r>
              <a:rPr lang="en-US" sz="2500" dirty="0">
                <a:cs typeface="Times New Roman" panose="02020603050405020304" pitchFamily="18" charset="0"/>
              </a:rPr>
              <a:t>	Answer an open question to increase inquiry and conversation.</a:t>
            </a:r>
            <a:br>
              <a:rPr lang="en-US" sz="2500" dirty="0"/>
            </a:br>
            <a:endParaRPr lang="en-US" sz="2500" dirty="0"/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C2BDADD8-C47C-47B7-9FFA-25E057C34E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6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20"/>
    </mc:Choice>
    <mc:Fallback xmlns="">
      <p:transition spd="slow" advTm="262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B45A21DE-0982-4235-A051-D898B92732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495" r="9856"/>
          <a:stretch/>
        </p:blipFill>
        <p:spPr>
          <a:xfrm>
            <a:off x="0" y="14291"/>
            <a:ext cx="6824748" cy="28703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C7E19DE-CC8D-4143-A42B-A056D568F1A6}"/>
              </a:ext>
            </a:extLst>
          </p:cNvPr>
          <p:cNvSpPr/>
          <p:nvPr/>
        </p:nvSpPr>
        <p:spPr>
          <a:xfrm>
            <a:off x="97774" y="1530301"/>
            <a:ext cx="474133" cy="17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FE234F-154A-4033-88E4-95C3DAA7B94C}"/>
              </a:ext>
            </a:extLst>
          </p:cNvPr>
          <p:cNvSpPr/>
          <p:nvPr/>
        </p:nvSpPr>
        <p:spPr>
          <a:xfrm>
            <a:off x="97774" y="2207474"/>
            <a:ext cx="609600" cy="17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936399D-CC4F-4115-918C-1BFEF6FD0D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02257" y="2986669"/>
            <a:ext cx="1690951" cy="2061284"/>
          </a:xfrm>
          <a:prstGeom prst="rect">
            <a:avLst/>
          </a:prstGeom>
        </p:spPr>
      </p:pic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3810FE5D-1738-41E8-85A2-4FF24BB503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048" b="4966"/>
          <a:stretch/>
        </p:blipFill>
        <p:spPr>
          <a:xfrm>
            <a:off x="4280248" y="2986669"/>
            <a:ext cx="1690952" cy="21641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05FF4E-5F1D-4ED7-B2F1-EC341F39686E}"/>
              </a:ext>
            </a:extLst>
          </p:cNvPr>
          <p:cNvSpPr txBox="1"/>
          <p:nvPr/>
        </p:nvSpPr>
        <p:spPr>
          <a:xfrm>
            <a:off x="943250" y="5149974"/>
            <a:ext cx="50279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Compare the directions of the induced current in the two images above. In other words, what are the differences between the directions of the induced currents? Note: The wire loop is moving in the direction of the arrow in each image.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937044-A196-4ACF-B13C-59E9B3D95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4190" y="854085"/>
            <a:ext cx="4205553" cy="57977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95F3E18-9A73-4EE0-B9AD-553C6A320EDF}"/>
              </a:ext>
            </a:extLst>
          </p:cNvPr>
          <p:cNvSpPr/>
          <p:nvPr/>
        </p:nvSpPr>
        <p:spPr>
          <a:xfrm>
            <a:off x="7229886" y="3664074"/>
            <a:ext cx="2630106" cy="321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7DC351-CDD0-4955-ACE3-78231528D758}"/>
              </a:ext>
            </a:extLst>
          </p:cNvPr>
          <p:cNvSpPr/>
          <p:nvPr/>
        </p:nvSpPr>
        <p:spPr>
          <a:xfrm>
            <a:off x="8615864" y="3908091"/>
            <a:ext cx="692334" cy="321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E974EA17-972C-483F-BDAD-1C3A80E2A64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61"/>
    </mc:Choice>
    <mc:Fallback xmlns="">
      <p:transition spd="slow" advTm="200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07A4C-FB6A-4EF2-916F-669266F63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7226C-D062-49BD-A924-64921A899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687" y="2638044"/>
            <a:ext cx="10084279" cy="3101983"/>
          </a:xfrm>
        </p:spPr>
        <p:txBody>
          <a:bodyPr>
            <a:noAutofit/>
          </a:bodyPr>
          <a:lstStyle/>
          <a:p>
            <a:r>
              <a:rPr lang="en-US" sz="2500" dirty="0"/>
              <a:t>Created their own answers with justification rather than choosing from list</a:t>
            </a:r>
          </a:p>
          <a:p>
            <a:r>
              <a:rPr lang="en-US" sz="2500" dirty="0"/>
              <a:t>Increases number of possible answers, making guessing harder.</a:t>
            </a:r>
          </a:p>
          <a:p>
            <a:r>
              <a:rPr lang="en-US" sz="2500" dirty="0"/>
              <a:t>Questions are more challenging.</a:t>
            </a:r>
          </a:p>
          <a:p>
            <a:r>
              <a:rPr lang="en-US" sz="2500" dirty="0"/>
              <a:t>Increased amount of explanation given and constructive feedback.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EA534116-693B-4B45-848D-130F005BAB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09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06"/>
    </mc:Choice>
    <mc:Fallback xmlns="">
      <p:transition spd="slow" advTm="218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4132F-2D86-4F42-A95F-949188BDD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A58FC-598E-4113-9ECE-53B85C696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663" y="2638044"/>
            <a:ext cx="9834113" cy="3101983"/>
          </a:xfrm>
        </p:spPr>
        <p:txBody>
          <a:bodyPr>
            <a:normAutofit/>
          </a:bodyPr>
          <a:lstStyle/>
          <a:p>
            <a:r>
              <a:rPr lang="en-US" sz="2500" dirty="0"/>
              <a:t>Often didn’t finish during class time, so they didn’t state final answers.</a:t>
            </a:r>
          </a:p>
          <a:p>
            <a:pPr lvl="1"/>
            <a:r>
              <a:rPr lang="en-US" sz="2300" dirty="0"/>
              <a:t>Difficult to determine whether there was an increase </a:t>
            </a:r>
            <a:r>
              <a:rPr lang="en-US" sz="2300"/>
              <a:t>in correct </a:t>
            </a:r>
            <a:r>
              <a:rPr lang="en-US" sz="2300" dirty="0"/>
              <a:t>answers.</a:t>
            </a:r>
          </a:p>
          <a:p>
            <a:pPr lvl="1"/>
            <a:r>
              <a:rPr lang="en-US" sz="2500" dirty="0"/>
              <a:t>Could allow students to continue conversation outside of class and follow up during next class period.</a:t>
            </a:r>
          </a:p>
          <a:p>
            <a:pPr lvl="1"/>
            <a:r>
              <a:rPr lang="en-US" sz="2500" dirty="0"/>
              <a:t>Allow us to obtain data on effectiveness of open questioning.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867C288-9F44-4F9A-9E3D-2CBAEB0AC00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633200" y="6299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3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00"/>
    </mc:Choice>
    <mc:Fallback xmlns="">
      <p:transition spd="slow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45</TotalTime>
  <Words>280</Words>
  <Application>Microsoft Office PowerPoint</Application>
  <PresentationFormat>Widescreen</PresentationFormat>
  <Paragraphs>24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Gill Sans MT</vt:lpstr>
      <vt:lpstr>Times New Roman</vt:lpstr>
      <vt:lpstr>Parcel</vt:lpstr>
      <vt:lpstr>Increasing Student Engagement in Introductory Physics Hybrid Classes</vt:lpstr>
      <vt:lpstr>Introduction/Goal</vt:lpstr>
      <vt:lpstr>Materials and Methods</vt:lpstr>
      <vt:lpstr>PowerPoint Presentation</vt:lpstr>
      <vt:lpstr>Conclusion</vt:lpstr>
      <vt:lpstr>Future Plans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Increasing Student Engagement in Introductory Physics Hybrid Classes</dc:title>
  <dc:creator>Breezy Epperson</dc:creator>
  <cp:lastModifiedBy>Breezy Epperson</cp:lastModifiedBy>
  <cp:revision>3</cp:revision>
  <dcterms:created xsi:type="dcterms:W3CDTF">2021-04-14T02:24:27Z</dcterms:created>
  <dcterms:modified xsi:type="dcterms:W3CDTF">2021-04-16T19:00:33Z</dcterms:modified>
</cp:coreProperties>
</file>