
<file path=[Content_Types].xml><?xml version="1.0" encoding="utf-8"?>
<Types xmlns="http://schemas.openxmlformats.org/package/2006/content-types">
  <Default Extension="png" ContentType="image/png"/>
  <Default Extension="m4a" ContentType="audio/mp4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86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5143500" type="screen16x9"/>
  <p:notesSz cx="6858000" cy="9144000"/>
  <p:embeddedFontLst>
    <p:embeddedFont>
      <p:font typeface="Calibri Light" panose="020F0302020204030204" pitchFamily="34" charset="0"/>
      <p:regular r:id="rId15"/>
      <p:italic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Roboto" panose="02000000000000000000" pitchFamily="2" charset="0"/>
      <p:regular r:id="rId21"/>
      <p:bold r:id="rId22"/>
      <p:italic r:id="rId23"/>
      <p:boldItalic r:id="rId24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A6FE6309-5F47-4DF2-B265-E7904A773B14}">
  <a:tblStyle styleId="{A6FE6309-5F47-4DF2-B265-E7904A773B1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4" d="100"/>
          <a:sy n="144" d="100"/>
        </p:scale>
        <p:origin x="65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cf5be2c295_1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cf5be2c295_1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d0c9613679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d0c9613679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d0c9613679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d0c9613679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cf5be2c295_1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cf5be2c295_1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cf5be2c295_1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cf5be2c295_1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Mention failed adoptions or being returned to shelter due to behavioral issues.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d0c9613679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d0c9613679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d0c9613679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d0c9613679_0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cf5be2c295_1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cf5be2c295_1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Bandanas and music was used 20 mins prior to the handling of the animals.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Blood glucose-buccal mucosa 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d1040c5f9a_0_1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d1040c5f9a_0_1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cf5be2c295_1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cf5be2c295_1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cf5be2c295_4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cf5be2c295_4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4800600"/>
            <a:ext cx="9141619" cy="3429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4750737"/>
            <a:ext cx="9141619" cy="480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569214"/>
            <a:ext cx="7543800" cy="267462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6000" spc="-38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3341716"/>
            <a:ext cx="7543800" cy="85725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1800" cap="all" spc="150" baseline="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9A759-0C4C-46E9-A412-E6C31CE23D37}" type="datetime1">
              <a:rPr lang="en-US" smtClean="0"/>
              <a:t>4/16/2021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325755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30299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48504-1157-4FE0-8554-82B45ADC04ED}" type="datetime1">
              <a:rPr lang="en-US" smtClean="0"/>
              <a:t>4/16/2021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875860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4800600"/>
            <a:ext cx="9141619" cy="3429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4750737"/>
            <a:ext cx="9141619" cy="480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9226"/>
            <a:ext cx="1971675" cy="431992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9226"/>
            <a:ext cx="5800725" cy="4319924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3F9CC-4D31-414C-9110-3FA750DC11DD}" type="datetime1">
              <a:rPr lang="en-US" smtClean="0"/>
              <a:t>4/16/2021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2569735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90339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CC73F-5811-44DB-8F4D-81E860A2D58F}" type="datetime1">
              <a:rPr lang="en-US" smtClean="0"/>
              <a:t>4/16/2021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142129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4800600"/>
            <a:ext cx="9141619" cy="3429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4750737"/>
            <a:ext cx="9141619" cy="480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69214"/>
            <a:ext cx="7543800" cy="267462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6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3339846"/>
            <a:ext cx="7543800" cy="85725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1800" cap="all" spc="150" baseline="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252CF-8612-4ED4-9750-8DAFA3BC2ADD}" type="datetime1">
              <a:rPr lang="en-US" smtClean="0"/>
              <a:t>4/16/2021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325755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1663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14953"/>
            <a:ext cx="7543800" cy="108806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59" y="1384301"/>
            <a:ext cx="3703320" cy="3017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384301"/>
            <a:ext cx="3703320" cy="3017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2373A-F5B5-4AFB-B5B7-2AB9B1F377E9}" type="datetime1">
              <a:rPr lang="en-US" smtClean="0"/>
              <a:t>4/16/2021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6358042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14953"/>
            <a:ext cx="7543800" cy="108806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384539"/>
            <a:ext cx="3703320" cy="55221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1500" b="0" cap="all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1936751"/>
            <a:ext cx="3703320" cy="25336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384539"/>
            <a:ext cx="3703320" cy="55221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1500" b="0" cap="all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1936751"/>
            <a:ext cx="3703320" cy="25336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E7F20-639F-4918-946E-923C0DDE512C}" type="datetime1">
              <a:rPr lang="en-US" smtClean="0"/>
              <a:t>4/16/2021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988412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AAA39-8737-4C71-AF20-0A42F89334B2}" type="datetime1">
              <a:rPr lang="en-US" smtClean="0"/>
              <a:t>4/16/2021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0209465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4800600"/>
            <a:ext cx="9141619" cy="3429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4750737"/>
            <a:ext cx="9141619" cy="480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3E436-A0F5-49C4-80AE-5AC75642A1A4}" type="datetime1">
              <a:rPr lang="en-US" smtClean="0"/>
              <a:t>4/16/2021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72764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51435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45769"/>
            <a:ext cx="2400300" cy="1714500"/>
          </a:xfrm>
        </p:spPr>
        <p:txBody>
          <a:bodyPr anchor="b">
            <a:normAutofit/>
          </a:bodyPr>
          <a:lstStyle>
            <a:lvl1pPr>
              <a:defRPr sz="27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450" y="548640"/>
            <a:ext cx="4869180" cy="39433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194560"/>
            <a:ext cx="2400300" cy="2534343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125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4844839"/>
            <a:ext cx="1963883" cy="273844"/>
          </a:xfrm>
        </p:spPr>
        <p:txBody>
          <a:bodyPr/>
          <a:lstStyle>
            <a:lvl1pPr algn="l">
              <a:defRPr/>
            </a:lvl1pPr>
          </a:lstStyle>
          <a:p>
            <a:fld id="{6D0D1317-0DF0-43B5-8197-D60F66D3A8EA}" type="datetime1">
              <a:rPr lang="en-US" smtClean="0"/>
              <a:t>4/16/2021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4844839"/>
            <a:ext cx="3486150" cy="273844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192464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714750"/>
            <a:ext cx="9141619" cy="142875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3686307"/>
            <a:ext cx="9141619" cy="480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3806190"/>
            <a:ext cx="7585234" cy="617220"/>
          </a:xfrm>
        </p:spPr>
        <p:txBody>
          <a:bodyPr lIns="91440" tIns="0" rIns="91440" bIns="0" anchor="b">
            <a:noAutofit/>
          </a:bodyPr>
          <a:lstStyle>
            <a:lvl1pPr>
              <a:defRPr sz="27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3686307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60" y="4430268"/>
            <a:ext cx="7584948" cy="44577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450"/>
              </a:spcAft>
              <a:buNone/>
              <a:defRPr sz="1125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AF183-FCBC-4042-B47B-5F802A201A99}" type="datetime1">
              <a:rPr lang="en-US" smtClean="0"/>
              <a:t>4/16/2021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999128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4800600"/>
            <a:ext cx="9144000" cy="3429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750737"/>
            <a:ext cx="9143989" cy="4986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14953"/>
            <a:ext cx="7543800" cy="108806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384301"/>
            <a:ext cx="7543800" cy="301752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4844839"/>
            <a:ext cx="1854203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rgbClr val="FFFFFF"/>
                </a:solidFill>
              </a:defRPr>
            </a:lvl1pPr>
          </a:lstStyle>
          <a:p>
            <a:fld id="{B6084C80-B869-44CA-B54C-29F2B2A7180B}" type="datetime1">
              <a:rPr lang="en-US" smtClean="0"/>
              <a:t>4/16/2021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4844839"/>
            <a:ext cx="3617103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4844839"/>
            <a:ext cx="98401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88">
                <a:solidFill>
                  <a:srgbClr val="FFFFFF"/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303384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043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hf hdr="0" ftr="0" dt="0"/>
  <p:txStyles>
    <p:titleStyle>
      <a:lvl1pPr algn="l" defTabSz="685800" rtl="0" eaLnBrk="1" latinLnBrk="0" hangingPunct="1">
        <a:lnSpc>
          <a:spcPct val="85000"/>
        </a:lnSpc>
        <a:spcBef>
          <a:spcPct val="0"/>
        </a:spcBef>
        <a:buNone/>
        <a:defRPr sz="3600" kern="1200" spc="-38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68580" indent="-68580" algn="l" defTabSz="685800" rtl="0" eaLnBrk="1" latinLnBrk="0" hangingPunct="1">
        <a:lnSpc>
          <a:spcPct val="90000"/>
        </a:lnSpc>
        <a:spcBef>
          <a:spcPts val="900"/>
        </a:spcBef>
        <a:spcAft>
          <a:spcPts val="15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1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28803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42519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56235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69951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8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9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1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2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1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1.png"/><Relationship Id="rId5" Type="http://schemas.openxmlformats.org/officeDocument/2006/relationships/hyperlink" Target="https://fearfreeshelters.com/program/" TargetMode="External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1.png"/><Relationship Id="rId5" Type="http://schemas.openxmlformats.org/officeDocument/2006/relationships/hyperlink" Target="https://www.shelteranimalscount.org/data-dashboards" TargetMode="External"/><Relationship Id="rId4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1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6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1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1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ctrTitle"/>
          </p:nvPr>
        </p:nvSpPr>
        <p:spPr>
          <a:xfrm>
            <a:off x="311700" y="1216075"/>
            <a:ext cx="8520600" cy="1698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600" dirty="0"/>
              <a:t>Fear Free Handling Techniques in Shelter Animals and the Overall Effects on Physiological Parameters</a:t>
            </a:r>
            <a:endParaRPr sz="2600" dirty="0"/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endParaRPr sz="5800" dirty="0"/>
          </a:p>
        </p:txBody>
      </p:sp>
      <p:sp>
        <p:nvSpPr>
          <p:cNvPr id="55" name="Google Shape;55;p13"/>
          <p:cNvSpPr txBox="1">
            <a:spLocks noGrp="1"/>
          </p:cNvSpPr>
          <p:nvPr>
            <p:ph type="subTitle" idx="1"/>
          </p:nvPr>
        </p:nvSpPr>
        <p:spPr>
          <a:xfrm>
            <a:off x="311700" y="2667210"/>
            <a:ext cx="8520600" cy="119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8"/>
              <a:buNone/>
            </a:pPr>
            <a:r>
              <a:rPr lang="en" sz="1410" dirty="0"/>
              <a:t>Amy J. Staton, Ed.D., LVT</a:t>
            </a:r>
            <a:endParaRPr sz="1410" dirty="0"/>
          </a:p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8"/>
              <a:buNone/>
            </a:pPr>
            <a:r>
              <a:rPr lang="en" sz="1410" dirty="0"/>
              <a:t>Ashley Swim, B.S., LVT</a:t>
            </a:r>
            <a:endParaRPr sz="1410" dirty="0"/>
          </a:p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8"/>
              <a:buNone/>
            </a:pPr>
            <a:r>
              <a:rPr lang="en" sz="1410" dirty="0"/>
              <a:t>Courtney Smart, Undergraduate Research Fellow</a:t>
            </a:r>
            <a:endParaRPr sz="1410" dirty="0"/>
          </a:p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8"/>
              <a:buNone/>
            </a:pPr>
            <a:r>
              <a:rPr lang="en" sz="1410" dirty="0"/>
              <a:t>Morehead State University </a:t>
            </a:r>
            <a:endParaRPr sz="1410" dirty="0"/>
          </a:p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8"/>
              <a:buNone/>
            </a:pPr>
            <a:r>
              <a:rPr lang="en" sz="1410" dirty="0"/>
              <a:t>Veterinary Technology Program</a:t>
            </a:r>
            <a:endParaRPr sz="1410" dirty="0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6FC16D8B-D865-4E74-A898-0E4931A7406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656638" y="46561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600"/>
    </mc:Choice>
    <mc:Fallback xmlns="">
      <p:transition spd="slow" advTm="186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Rectangle 166">
            <a:extLst>
              <a:ext uri="{FF2B5EF4-FFF2-40B4-BE49-F238E27FC236}">
                <a16:creationId xmlns:a16="http://schemas.microsoft.com/office/drawing/2014/main" id="{4086E084-587B-4477-9A16-20D88E90A2D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800600"/>
            <a:ext cx="9144000" cy="3429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1" name="Rectangle 168">
            <a:extLst>
              <a:ext uri="{FF2B5EF4-FFF2-40B4-BE49-F238E27FC236}">
                <a16:creationId xmlns:a16="http://schemas.microsoft.com/office/drawing/2014/main" id="{E917005F-BBD6-4572-AA66-5B53DE76196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" y="4750737"/>
            <a:ext cx="9143989" cy="4986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82" name="Straight Connector 170">
            <a:extLst>
              <a:ext uri="{FF2B5EF4-FFF2-40B4-BE49-F238E27FC236}">
                <a16:creationId xmlns:a16="http://schemas.microsoft.com/office/drawing/2014/main" id="{2CFCD635-C557-491A-B373-CA044B7303D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95149" y="1303383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83" name="Rectangle 172">
            <a:extLst>
              <a:ext uri="{FF2B5EF4-FFF2-40B4-BE49-F238E27FC236}">
                <a16:creationId xmlns:a16="http://schemas.microsoft.com/office/drawing/2014/main" id="{CC58D234-4C66-4A1F-8F97-0CDD64DB01F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47507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Google Shape;127;p22"/>
          <p:cNvSpPr txBox="1">
            <a:spLocks noGrp="1"/>
          </p:cNvSpPr>
          <p:nvPr>
            <p:ph type="title"/>
          </p:nvPr>
        </p:nvSpPr>
        <p:spPr>
          <a:xfrm>
            <a:off x="3731078" y="476209"/>
            <a:ext cx="4931229" cy="1088068"/>
          </a:xfrm>
          <a:prstGeom prst="rect">
            <a:avLst/>
          </a:prstGeom>
        </p:spPr>
        <p:txBody>
          <a:bodyPr spcFirstLastPara="1" vert="horz" lIns="91440" tIns="45720" rIns="91440" bIns="45720" rtlCol="0" anchor="b" anchorCtr="0">
            <a:normAutofit/>
          </a:bodyPr>
          <a:lstStyle/>
          <a:p>
            <a:pPr marL="0" lvl="0" indent="0" defTabSz="914400">
              <a:spcBef>
                <a:spcPct val="0"/>
              </a:spcBef>
              <a:spcAft>
                <a:spcPts val="0"/>
              </a:spcAft>
            </a:pPr>
            <a:r>
              <a:rPr lang="en-US" sz="4800" spc="-50"/>
              <a:t>Conclusion</a:t>
            </a:r>
          </a:p>
        </p:txBody>
      </p:sp>
      <p:pic>
        <p:nvPicPr>
          <p:cNvPr id="130" name="Google Shape;130;p22" descr="A dog sitting in a grassy area&#10;&#10;Description automatically generated with low confidence"/>
          <p:cNvPicPr preferRelativeResize="0"/>
          <p:nvPr/>
        </p:nvPicPr>
        <p:blipFill rotWithShape="1">
          <a:blip r:embed="rId5"/>
          <a:srcRect l="45167" r="13046"/>
          <a:stretch/>
        </p:blipFill>
        <p:spPr>
          <a:xfrm>
            <a:off x="475499" y="480060"/>
            <a:ext cx="3000986" cy="3985805"/>
          </a:xfrm>
          <a:prstGeom prst="rect">
            <a:avLst/>
          </a:prstGeom>
          <a:noFill/>
        </p:spPr>
      </p:pic>
      <p:cxnSp>
        <p:nvCxnSpPr>
          <p:cNvPr id="184" name="Straight Connector 174">
            <a:extLst>
              <a:ext uri="{FF2B5EF4-FFF2-40B4-BE49-F238E27FC236}">
                <a16:creationId xmlns:a16="http://schemas.microsoft.com/office/drawing/2014/main" id="{4783D10D-285D-4110-B9FD-D0BEEDDA17F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731077" y="1564641"/>
            <a:ext cx="456732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Google Shape;128;p22"/>
          <p:cNvSpPr txBox="1">
            <a:spLocks noGrp="1"/>
          </p:cNvSpPr>
          <p:nvPr>
            <p:ph type="body" idx="1"/>
          </p:nvPr>
        </p:nvSpPr>
        <p:spPr>
          <a:xfrm>
            <a:off x="3731076" y="1649185"/>
            <a:ext cx="4931230" cy="2752635"/>
          </a:xfrm>
          <a:prstGeom prst="rect">
            <a:avLst/>
          </a:prstGeom>
        </p:spPr>
        <p:txBody>
          <a:bodyPr spcFirstLastPara="1" vert="horz" lIns="0" tIns="45720" rIns="0" bIns="45720" rtlCol="0" anchorCtr="0">
            <a:normAutofit/>
          </a:bodyPr>
          <a:lstStyle/>
          <a:p>
            <a:pPr marL="0" lvl="0" indent="0" defTabSz="9144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en-US" dirty="0"/>
              <a:t>The overall results showed a greater decrease in every physiological parameter except for the body temperature when using Fear Free handling versus traditional handling. </a:t>
            </a:r>
          </a:p>
          <a:p>
            <a:pPr marL="0" lvl="0" indent="0" defTabSz="914400">
              <a:spcBef>
                <a:spcPts val="1200"/>
              </a:spcBef>
              <a:spcAft>
                <a:spcPts val="1200"/>
              </a:spcAft>
              <a:buFont typeface="Calibri" panose="020F0502020204030204" pitchFamily="34" charset="0"/>
              <a:buNone/>
            </a:pPr>
            <a:r>
              <a:rPr lang="en-US" dirty="0"/>
              <a:t>This supports the hypothesis that Fear Free handling and methods are beneficial in reducing the amount of stress caused by giving a subcutaneous injection. </a:t>
            </a:r>
          </a:p>
        </p:txBody>
      </p:sp>
      <p:sp>
        <p:nvSpPr>
          <p:cNvPr id="185" name="Rectangle 176">
            <a:extLst>
              <a:ext uri="{FF2B5EF4-FFF2-40B4-BE49-F238E27FC236}">
                <a16:creationId xmlns:a16="http://schemas.microsoft.com/office/drawing/2014/main" id="{1B4D1BCF-ED84-4A3E-9778-96611AEB23B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" y="4750737"/>
            <a:ext cx="9143989" cy="4986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9" name="Rectangle 178">
            <a:extLst>
              <a:ext uri="{FF2B5EF4-FFF2-40B4-BE49-F238E27FC236}">
                <a16:creationId xmlns:a16="http://schemas.microsoft.com/office/drawing/2014/main" id="{5674E15A-CAAD-4AED-95A1-B9B3D91B9A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800600"/>
            <a:ext cx="9144000" cy="3429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9" name="Google Shape;129;p22"/>
          <p:cNvSpPr txBox="1">
            <a:spLocks noGrp="1"/>
          </p:cNvSpPr>
          <p:nvPr>
            <p:ph type="sldNum" idx="12"/>
          </p:nvPr>
        </p:nvSpPr>
        <p:spPr>
          <a:xfrm>
            <a:off x="7425343" y="4844838"/>
            <a:ext cx="984019" cy="273844"/>
          </a:xfrm>
          <a:prstGeom prst="rect">
            <a:avLst/>
          </a:prstGeom>
        </p:spPr>
        <p:txBody>
          <a:bodyPr spcFirstLastPara="1" vert="horz" lIns="91440" tIns="45720" rIns="91440" bIns="45720" rtlCol="0" anchor="ctr" anchorCtr="0">
            <a:normAutofit/>
          </a:bodyPr>
          <a:lstStyle/>
          <a:p>
            <a:pPr lvl="0" indent="0" defTabSz="9144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None/>
            </a:pPr>
            <a:fld id="{00000000-1234-1234-1234-123412341234}" type="slidenum">
              <a:rPr lang="en-US" sz="700" smtClean="0"/>
              <a:pPr lvl="0" indent="0" defTabSz="914400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None/>
              </a:pPr>
              <a:t>10</a:t>
            </a:fld>
            <a:endParaRPr lang="en-US" sz="700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6C823EB-479B-4CB3-B65B-9DCE64D6645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56638" y="4655391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431"/>
    </mc:Choice>
    <mc:Fallback xmlns="">
      <p:transition spd="slow" advTm="244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References</a:t>
            </a:r>
            <a:endParaRPr/>
          </a:p>
        </p:txBody>
      </p:sp>
      <p:sp>
        <p:nvSpPr>
          <p:cNvPr id="136" name="Google Shape;136;p23"/>
          <p:cNvSpPr txBox="1">
            <a:spLocks noGrp="1"/>
          </p:cNvSpPr>
          <p:nvPr>
            <p:ph type="body" idx="1"/>
          </p:nvPr>
        </p:nvSpPr>
        <p:spPr>
          <a:xfrm>
            <a:off x="311700" y="113102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None/>
            </a:pPr>
            <a:endParaRPr lang="en" dirty="0">
              <a:solidFill>
                <a:srgbClr val="666666"/>
              </a:solidFill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tx1"/>
                </a:solidFill>
              </a:rPr>
              <a:t>Amaya, V., Paterson, M., Descovich, K., &amp; Phillips, C. (2020). Effects of Olfactory and Auditory Enrichment on Heart Rate Variability in Shelter Dogs. </a:t>
            </a:r>
            <a:r>
              <a:rPr lang="en" i="1" dirty="0">
                <a:solidFill>
                  <a:schemeClr val="tx1"/>
                </a:solidFill>
              </a:rPr>
              <a:t>Animals : an open access journal from MDPI</a:t>
            </a:r>
            <a:r>
              <a:rPr lang="en" dirty="0">
                <a:solidFill>
                  <a:schemeClr val="tx1"/>
                </a:solidFill>
              </a:rPr>
              <a:t>, </a:t>
            </a:r>
            <a:r>
              <a:rPr lang="en" i="1" dirty="0">
                <a:solidFill>
                  <a:schemeClr val="tx1"/>
                </a:solidFill>
              </a:rPr>
              <a:t>10</a:t>
            </a:r>
            <a:r>
              <a:rPr lang="en" dirty="0">
                <a:solidFill>
                  <a:schemeClr val="tx1"/>
                </a:solidFill>
              </a:rPr>
              <a:t>(8), 1385. https://doi.org/10.3390/ani10081385</a:t>
            </a:r>
            <a:endParaRPr dirty="0">
              <a:solidFill>
                <a:schemeClr val="tx1"/>
              </a:solidFill>
            </a:endParaRPr>
          </a:p>
          <a:p>
            <a:pPr marL="457200" lvl="0" indent="-45720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tx1"/>
                </a:solidFill>
              </a:rPr>
              <a:t>Fear Free Shelters (2020). </a:t>
            </a:r>
            <a:r>
              <a:rPr lang="en" i="1" dirty="0">
                <a:solidFill>
                  <a:schemeClr val="tx1"/>
                </a:solidFill>
              </a:rPr>
              <a:t>Fear Free Shelter Program</a:t>
            </a:r>
            <a:r>
              <a:rPr lang="en" dirty="0">
                <a:solidFill>
                  <a:schemeClr val="tx1"/>
                </a:solidFill>
              </a:rPr>
              <a:t>. Retrieved April 10, 2021, from </a:t>
            </a:r>
            <a:r>
              <a:rPr lang="en" u="sng" dirty="0">
                <a:solidFill>
                  <a:schemeClr val="tx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https://fearfreeshelters.com/program/</a:t>
            </a:r>
            <a:r>
              <a:rPr lang="en" dirty="0">
                <a:solidFill>
                  <a:schemeClr val="tx1"/>
                </a:solidFill>
              </a:rPr>
              <a:t> </a:t>
            </a:r>
            <a:endParaRPr dirty="0">
              <a:solidFill>
                <a:schemeClr val="tx1"/>
              </a:solidFill>
            </a:endParaRPr>
          </a:p>
          <a:p>
            <a:pPr marL="457200" lvl="0" indent="-45720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tx1"/>
                </a:solidFill>
              </a:rPr>
              <a:t>Lensen, R., Moons, C., &amp; Diederich, C. (2019). Physiological stress reactivity and recovery related to behavioral traits in dogs (Canis familiaris).</a:t>
            </a:r>
            <a:r>
              <a:rPr lang="en" i="1" dirty="0">
                <a:solidFill>
                  <a:schemeClr val="tx1"/>
                </a:solidFill>
              </a:rPr>
              <a:t> PloS one, 14</a:t>
            </a:r>
            <a:r>
              <a:rPr lang="en" dirty="0">
                <a:solidFill>
                  <a:schemeClr val="tx1"/>
                </a:solidFill>
              </a:rPr>
              <a:t>(9), e0222581. https://doi.org/10.1371/journal.pone.0222581</a:t>
            </a:r>
            <a:endParaRPr dirty="0">
              <a:solidFill>
                <a:schemeClr val="tx1"/>
              </a:solidFill>
            </a:endParaRPr>
          </a:p>
          <a:p>
            <a:pPr marL="457200" lvl="0" indent="-45720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" dirty="0">
                <a:solidFill>
                  <a:schemeClr val="tx1"/>
                </a:solidFill>
              </a:rPr>
              <a:t>Protopopova, A. (2016). Effects of sheltering on physiology, immune function, behavior, and the welfare of dogs. </a:t>
            </a:r>
            <a:r>
              <a:rPr lang="en" i="1" dirty="0">
                <a:solidFill>
                  <a:schemeClr val="tx1"/>
                </a:solidFill>
              </a:rPr>
              <a:t>Physiology &amp; Behavior, 159</a:t>
            </a:r>
            <a:r>
              <a:rPr lang="en" dirty="0">
                <a:solidFill>
                  <a:schemeClr val="tx1"/>
                </a:solidFill>
              </a:rPr>
              <a:t>, 95-103.  10.1016/j.physbeh.2016.03.020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137" name="Google Shape;137;p23"/>
          <p:cNvSpPr txBox="1">
            <a:spLocks noGrp="1"/>
          </p:cNvSpPr>
          <p:nvPr>
            <p:ph type="sldNum" idx="12"/>
          </p:nvPr>
        </p:nvSpPr>
        <p:spPr>
          <a:xfrm>
            <a:off x="8076158" y="4745860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t>11</a:t>
            </a:fld>
            <a:endParaRPr dirty="0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6E5CA6A8-87BB-4A9A-B4E3-AFC3D1760AD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65264" y="4660724"/>
            <a:ext cx="478735" cy="4787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88"/>
    </mc:Choice>
    <mc:Fallback xmlns="">
      <p:transition spd="slow" advTm="70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References</a:t>
            </a:r>
            <a:endParaRPr/>
          </a:p>
        </p:txBody>
      </p:sp>
      <p:sp>
        <p:nvSpPr>
          <p:cNvPr id="143" name="Google Shape;143;p24"/>
          <p:cNvSpPr txBox="1">
            <a:spLocks noGrp="1"/>
          </p:cNvSpPr>
          <p:nvPr>
            <p:ph type="body" idx="1"/>
          </p:nvPr>
        </p:nvSpPr>
        <p:spPr>
          <a:xfrm>
            <a:off x="311700" y="113102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endParaRPr lang="en" dirty="0">
              <a:solidFill>
                <a:srgbClr val="666666"/>
              </a:solidFill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lang="en" dirty="0">
                <a:solidFill>
                  <a:schemeClr val="tx1"/>
                </a:solidFill>
              </a:rPr>
              <a:t>Pesavento, P. A., &amp; Murphy, B. G. (2014). Common and emerging infectious diseases in the animal shelter. </a:t>
            </a:r>
            <a:r>
              <a:rPr lang="en" i="1" dirty="0">
                <a:solidFill>
                  <a:schemeClr val="tx1"/>
                </a:solidFill>
              </a:rPr>
              <a:t>Veterinary pathology, 51</a:t>
            </a:r>
            <a:r>
              <a:rPr lang="en" dirty="0">
                <a:solidFill>
                  <a:schemeClr val="tx1"/>
                </a:solidFill>
              </a:rPr>
              <a:t>(2), 478–491. https://doi.org/10.1177/0300985813511129</a:t>
            </a:r>
            <a:endParaRPr dirty="0">
              <a:solidFill>
                <a:schemeClr val="tx1"/>
              </a:solidFill>
            </a:endParaRPr>
          </a:p>
          <a:p>
            <a:pPr marL="457200" lvl="0" indent="-4572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lang="en" dirty="0">
                <a:solidFill>
                  <a:schemeClr val="tx1"/>
                </a:solidFill>
              </a:rPr>
              <a:t>Shelter Animals Count (2021). </a:t>
            </a:r>
            <a:r>
              <a:rPr lang="en" i="1" dirty="0">
                <a:solidFill>
                  <a:schemeClr val="tx1"/>
                </a:solidFill>
              </a:rPr>
              <a:t>Data dashboards</a:t>
            </a:r>
            <a:r>
              <a:rPr lang="en" dirty="0">
                <a:solidFill>
                  <a:schemeClr val="tx1"/>
                </a:solidFill>
              </a:rPr>
              <a:t>. Retrieved April 10, 2021, from </a:t>
            </a:r>
            <a:r>
              <a:rPr lang="en" u="sng" dirty="0">
                <a:solidFill>
                  <a:schemeClr val="tx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https://www.shelteranimalscount.org/data-dashboards</a:t>
            </a:r>
            <a:r>
              <a:rPr lang="en" dirty="0">
                <a:solidFill>
                  <a:schemeClr val="tx1"/>
                </a:solidFill>
              </a:rPr>
              <a:t> </a:t>
            </a:r>
            <a:endParaRPr dirty="0">
              <a:solidFill>
                <a:schemeClr val="tx1"/>
              </a:solidFill>
            </a:endParaRPr>
          </a:p>
          <a:p>
            <a:pPr marL="355600" lvl="0" indent="-355600" algn="l" rtl="0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ct val="61387"/>
              <a:buFont typeface="Arial"/>
              <a:buNone/>
            </a:pPr>
            <a:r>
              <a:rPr lang="en" dirty="0">
                <a:solidFill>
                  <a:schemeClr val="tx1"/>
                </a:solidFill>
              </a:rPr>
              <a:t>Wells, D. L., &amp; Hepper, P. G. (2000). The influence of environmental change on the behaviour of sheltered dogs. </a:t>
            </a:r>
            <a:r>
              <a:rPr lang="en" i="1" dirty="0">
                <a:solidFill>
                  <a:schemeClr val="tx1"/>
                </a:solidFill>
              </a:rPr>
              <a:t>Applied Animal Behaviour Science,</a:t>
            </a:r>
            <a:r>
              <a:rPr lang="en" dirty="0">
                <a:solidFill>
                  <a:schemeClr val="tx1"/>
                </a:solidFill>
              </a:rPr>
              <a:t> </a:t>
            </a:r>
            <a:r>
              <a:rPr lang="en" i="1" dirty="0">
                <a:solidFill>
                  <a:schemeClr val="tx1"/>
                </a:solidFill>
              </a:rPr>
              <a:t>68</a:t>
            </a:r>
            <a:r>
              <a:rPr lang="en" dirty="0">
                <a:solidFill>
                  <a:schemeClr val="tx1"/>
                </a:solidFill>
              </a:rPr>
              <a:t>(2), 151-162. doi:10.1016/s0168-1591(00)00100-3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144" name="Google Shape;144;p24"/>
          <p:cNvSpPr txBox="1">
            <a:spLocks noGrp="1"/>
          </p:cNvSpPr>
          <p:nvPr>
            <p:ph type="sldNum" idx="12"/>
          </p:nvPr>
        </p:nvSpPr>
        <p:spPr>
          <a:xfrm>
            <a:off x="8008358" y="4749900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t>12</a:t>
            </a:fld>
            <a:endParaRPr dirty="0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82D07E8E-9529-4616-BC11-1C3A05D89C8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47700" y="4660725"/>
            <a:ext cx="496299" cy="4962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21"/>
    </mc:Choice>
    <mc:Fallback xmlns="">
      <p:transition spd="slow" advTm="33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Rectangle 67">
            <a:extLst>
              <a:ext uri="{FF2B5EF4-FFF2-40B4-BE49-F238E27FC236}">
                <a16:creationId xmlns:a16="http://schemas.microsoft.com/office/drawing/2014/main" id="{F1FBD9ED-634D-4A6C-B5FE-A2D45EC486E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800600"/>
            <a:ext cx="9144000" cy="3429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A78A33AE-58B7-4282-8E4F-48244115252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" y="4750737"/>
            <a:ext cx="9143989" cy="4986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4D4D9825-BF05-4FC7-94DE-0E7C866993C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95149" y="1303383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74" name="Rectangle 73">
            <a:extLst>
              <a:ext uri="{FF2B5EF4-FFF2-40B4-BE49-F238E27FC236}">
                <a16:creationId xmlns:a16="http://schemas.microsoft.com/office/drawing/2014/main" id="{236368CE-AF00-47F0-88CD-D862F62751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47507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Google Shape;60;p14"/>
          <p:cNvSpPr txBox="1">
            <a:spLocks noGrp="1"/>
          </p:cNvSpPr>
          <p:nvPr>
            <p:ph type="title"/>
          </p:nvPr>
        </p:nvSpPr>
        <p:spPr>
          <a:xfrm>
            <a:off x="3731078" y="476209"/>
            <a:ext cx="4931229" cy="1088068"/>
          </a:xfrm>
          <a:prstGeom prst="rect">
            <a:avLst/>
          </a:prstGeom>
        </p:spPr>
        <p:txBody>
          <a:bodyPr spcFirstLastPara="1" vert="horz" lIns="91440" tIns="45720" rIns="91440" bIns="45720" rtlCol="0" anchor="b" anchorCtr="0">
            <a:normAutofit/>
          </a:bodyPr>
          <a:lstStyle/>
          <a:p>
            <a:pPr marL="0" lvl="0" indent="0" defTabSz="914400">
              <a:spcBef>
                <a:spcPct val="0"/>
              </a:spcBef>
              <a:spcAft>
                <a:spcPts val="0"/>
              </a:spcAft>
            </a:pPr>
            <a:r>
              <a:rPr lang="en-US" sz="3700" spc="-50" dirty="0"/>
              <a:t>What are Fear Free Handling Techniques?</a:t>
            </a:r>
          </a:p>
        </p:txBody>
      </p:sp>
      <p:pic>
        <p:nvPicPr>
          <p:cNvPr id="62" name="Google Shape;62;p14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x="475499" y="1137524"/>
            <a:ext cx="3000986" cy="2670877"/>
          </a:xfrm>
          <a:prstGeom prst="rect">
            <a:avLst/>
          </a:prstGeom>
          <a:noFill/>
        </p:spPr>
      </p:pic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05DA45A8-E2EA-4AC4-B129-9C17785C790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731077" y="1564641"/>
            <a:ext cx="456732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Google Shape;61;p14"/>
          <p:cNvSpPr txBox="1">
            <a:spLocks noGrp="1"/>
          </p:cNvSpPr>
          <p:nvPr>
            <p:ph type="body" idx="1"/>
          </p:nvPr>
        </p:nvSpPr>
        <p:spPr>
          <a:xfrm>
            <a:off x="3731076" y="1649185"/>
            <a:ext cx="4931230" cy="2752635"/>
          </a:xfrm>
          <a:prstGeom prst="rect">
            <a:avLst/>
          </a:prstGeom>
        </p:spPr>
        <p:txBody>
          <a:bodyPr spcFirstLastPara="1" vert="horz" lIns="0" tIns="45720" rIns="0" bIns="45720" rtlCol="0" anchorCtr="0">
            <a:normAutofit/>
          </a:bodyPr>
          <a:lstStyle/>
          <a:p>
            <a:pPr marL="101600" lvl="0" indent="0" defTabSz="914400"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 dirty="0"/>
              <a:t>Techniques includes:</a:t>
            </a:r>
          </a:p>
          <a:p>
            <a:pPr lvl="1" indent="-330200" defTabSz="914400">
              <a:buSzPts val="1600"/>
              <a:buFont typeface="Calibri" panose="020F0502020204030204" pitchFamily="34" charset="0"/>
              <a:buChar char="-"/>
            </a:pPr>
            <a:r>
              <a:rPr lang="en-US" dirty="0"/>
              <a:t>The use of calming music</a:t>
            </a:r>
          </a:p>
          <a:p>
            <a:pPr lvl="1" indent="-330200" defTabSz="914400">
              <a:buSzPts val="1600"/>
              <a:buFont typeface="Calibri" panose="020F0502020204030204" pitchFamily="34" charset="0"/>
              <a:buChar char="-"/>
            </a:pPr>
            <a:r>
              <a:rPr lang="en-US" dirty="0"/>
              <a:t>Reducing excessive noise and movement</a:t>
            </a:r>
          </a:p>
          <a:p>
            <a:pPr marL="914400" lvl="1" indent="-330200" defTabSz="914400">
              <a:spcBef>
                <a:spcPts val="0"/>
              </a:spcBef>
              <a:spcAft>
                <a:spcPts val="0"/>
              </a:spcAft>
              <a:buSzPts val="1600"/>
              <a:buFont typeface="Calibri" panose="020F0502020204030204" pitchFamily="34" charset="0"/>
              <a:buChar char="-"/>
            </a:pPr>
            <a:r>
              <a:rPr lang="en-US" dirty="0"/>
              <a:t>The use of pheromones </a:t>
            </a:r>
          </a:p>
          <a:p>
            <a:pPr marL="914400" lvl="1" indent="-330200" defTabSz="914400">
              <a:spcBef>
                <a:spcPts val="0"/>
              </a:spcBef>
              <a:spcAft>
                <a:spcPts val="0"/>
              </a:spcAft>
              <a:buSzPts val="1600"/>
              <a:buFont typeface="Calibri" panose="020F0502020204030204" pitchFamily="34" charset="0"/>
              <a:buChar char="-"/>
            </a:pPr>
            <a:r>
              <a:rPr lang="en-US" dirty="0"/>
              <a:t>Talking in calm tones</a:t>
            </a:r>
          </a:p>
          <a:p>
            <a:pPr marL="914400" lvl="1" indent="-330200" defTabSz="914400">
              <a:spcBef>
                <a:spcPts val="0"/>
              </a:spcBef>
              <a:spcAft>
                <a:spcPts val="0"/>
              </a:spcAft>
              <a:buSzPts val="1600"/>
              <a:buFont typeface="Calibri" panose="020F0502020204030204" pitchFamily="34" charset="0"/>
              <a:buChar char="-"/>
            </a:pPr>
            <a:r>
              <a:rPr lang="en-US" dirty="0"/>
              <a:t>Providing encouragement to the animal through touch</a:t>
            </a:r>
          </a:p>
          <a:p>
            <a:pPr marL="914400" lvl="1" indent="-330200" defTabSz="914400">
              <a:spcBef>
                <a:spcPts val="0"/>
              </a:spcBef>
              <a:spcAft>
                <a:spcPts val="0"/>
              </a:spcAft>
              <a:buSzPts val="1600"/>
              <a:buFont typeface="Calibri" panose="020F0502020204030204" pitchFamily="34" charset="0"/>
              <a:buChar char="-"/>
            </a:pPr>
            <a:r>
              <a:rPr lang="en-US" dirty="0"/>
              <a:t>Not forcing restraint positions </a:t>
            </a:r>
          </a:p>
          <a:p>
            <a:pPr marL="914400" lvl="1" indent="-330200" defTabSz="914400">
              <a:spcBef>
                <a:spcPts val="0"/>
              </a:spcBef>
              <a:spcAft>
                <a:spcPts val="0"/>
              </a:spcAft>
              <a:buSzPts val="1600"/>
              <a:buFont typeface="Calibri" panose="020F0502020204030204" pitchFamily="34" charset="0"/>
              <a:buChar char="-"/>
            </a:pPr>
            <a:r>
              <a:rPr lang="en-US" dirty="0"/>
              <a:t>Offering food distractions/ rewards</a:t>
            </a:r>
          </a:p>
          <a:p>
            <a:pPr marL="0" lvl="0" indent="0" defTabSz="914400">
              <a:spcBef>
                <a:spcPts val="120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endParaRPr lang="en-US" dirty="0"/>
          </a:p>
          <a:p>
            <a:pPr marL="457200" lvl="0" indent="0" defTabSz="914400">
              <a:spcBef>
                <a:spcPts val="1200"/>
              </a:spcBef>
              <a:spcAft>
                <a:spcPts val="1200"/>
              </a:spcAft>
              <a:buFont typeface="Calibri" panose="020F0502020204030204" pitchFamily="34" charset="0"/>
              <a:buNone/>
            </a:pPr>
            <a:endParaRPr lang="en-US" dirty="0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1011F05C-FD37-486B-9F4E-65330877608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" y="4750737"/>
            <a:ext cx="9143989" cy="4986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9B3C60A3-4E82-45D1-8328-7440A9EB45F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800600"/>
            <a:ext cx="9144000" cy="3429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7425343" y="4844838"/>
            <a:ext cx="984019" cy="273844"/>
          </a:xfrm>
          <a:prstGeom prst="rect">
            <a:avLst/>
          </a:prstGeom>
        </p:spPr>
        <p:txBody>
          <a:bodyPr spcFirstLastPara="1" vert="horz" lIns="91440" tIns="45720" rIns="91440" bIns="45720" rtlCol="0" anchor="ctr" anchorCtr="0">
            <a:normAutofit/>
          </a:bodyPr>
          <a:lstStyle/>
          <a:p>
            <a:pPr lvl="0" indent="0" defTabSz="9144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None/>
            </a:pPr>
            <a:fld id="{00000000-1234-1234-1234-123412341234}" type="slidenum">
              <a:rPr lang="en-US" sz="700"/>
              <a:pPr lvl="0" indent="0" defTabSz="914400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None/>
              </a:pPr>
              <a:t>2</a:t>
            </a:fld>
            <a:endParaRPr lang="en-US" sz="700"/>
          </a:p>
        </p:txBody>
      </p:sp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E9022D3C-FD9D-4F09-A4F8-6504A68FD91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62306" y="46561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645"/>
    </mc:Choice>
    <mc:Fallback xmlns="">
      <p:transition spd="slow" advTm="266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Why Use Fear Free Handling Techniques?</a:t>
            </a:r>
            <a:endParaRPr dirty="0"/>
          </a:p>
        </p:txBody>
      </p:sp>
      <p:sp>
        <p:nvSpPr>
          <p:cNvPr id="68" name="Google Shape;68;p15"/>
          <p:cNvSpPr txBox="1">
            <a:spLocks noGrp="1"/>
          </p:cNvSpPr>
          <p:nvPr>
            <p:ph type="body" idx="1"/>
          </p:nvPr>
        </p:nvSpPr>
        <p:spPr>
          <a:xfrm>
            <a:off x="311700" y="1271587"/>
            <a:ext cx="5410444" cy="34058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endParaRPr lang="en" dirty="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 dirty="0"/>
              <a:t>Stress in shelter animals leads to </a:t>
            </a:r>
            <a:endParaRPr dirty="0"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 dirty="0"/>
              <a:t>Behavior problems</a:t>
            </a:r>
            <a:endParaRPr dirty="0"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 dirty="0"/>
              <a:t>Health issues</a:t>
            </a:r>
            <a:endParaRPr dirty="0"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 dirty="0"/>
              <a:t>Larger number of euthanasias</a:t>
            </a:r>
            <a:endParaRPr dirty="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 dirty="0"/>
              <a:t>Fear Free techniques reduce:</a:t>
            </a:r>
            <a:endParaRPr dirty="0"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 dirty="0"/>
              <a:t>Fear</a:t>
            </a:r>
            <a:endParaRPr dirty="0"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 dirty="0"/>
              <a:t>Anxiety</a:t>
            </a:r>
            <a:endParaRPr dirty="0"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 dirty="0"/>
              <a:t>Stress </a:t>
            </a:r>
            <a:endParaRPr dirty="0"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 dirty="0"/>
              <a:t>Frustration</a:t>
            </a:r>
            <a:endParaRPr dirty="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 dirty="0"/>
              <a:t>3.2 million animals were taken in by shelter organizations in 2020</a:t>
            </a:r>
            <a:endParaRPr dirty="0"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 dirty="0"/>
              <a:t>1.6 million were dogs</a:t>
            </a:r>
            <a:endParaRPr dirty="0"/>
          </a:p>
          <a:p>
            <a:pPr marL="1371600" lvl="2" indent="-317500" algn="l" rtl="0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 dirty="0"/>
              <a:t>Of which 85,522 were euthanized</a:t>
            </a:r>
            <a:endParaRPr dirty="0"/>
          </a:p>
        </p:txBody>
      </p:sp>
      <p:sp>
        <p:nvSpPr>
          <p:cNvPr id="73" name="Google Shape;73;p15"/>
          <p:cNvSpPr txBox="1">
            <a:spLocks noGrp="1"/>
          </p:cNvSpPr>
          <p:nvPr>
            <p:ph type="sldNum" idx="12"/>
          </p:nvPr>
        </p:nvSpPr>
        <p:spPr>
          <a:xfrm>
            <a:off x="8048030" y="4749900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t>3</a:t>
            </a:fld>
            <a:endParaRPr dirty="0"/>
          </a:p>
        </p:txBody>
      </p:sp>
      <p:sp>
        <p:nvSpPr>
          <p:cNvPr id="70" name="Google Shape;70;p15"/>
          <p:cNvSpPr/>
          <p:nvPr/>
        </p:nvSpPr>
        <p:spPr>
          <a:xfrm>
            <a:off x="1160744" y="2542544"/>
            <a:ext cx="1161600" cy="550700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15"/>
          <p:cNvSpPr txBox="1"/>
          <p:nvPr/>
        </p:nvSpPr>
        <p:spPr>
          <a:xfrm>
            <a:off x="2342171" y="2617794"/>
            <a:ext cx="532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FAS</a:t>
            </a:r>
            <a:endParaRPr dirty="0"/>
          </a:p>
        </p:txBody>
      </p:sp>
      <p:pic>
        <p:nvPicPr>
          <p:cNvPr id="72" name="Google Shape;72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21358" y="1737150"/>
            <a:ext cx="3399800" cy="2282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67D6C4F1-BB57-4460-97AB-90B0600DE5B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56638" y="46561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141"/>
    </mc:Choice>
    <mc:Fallback xmlns="">
      <p:transition spd="slow" advTm="391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Rectangle 86">
            <a:extLst>
              <a:ext uri="{FF2B5EF4-FFF2-40B4-BE49-F238E27FC236}">
                <a16:creationId xmlns:a16="http://schemas.microsoft.com/office/drawing/2014/main" id="{68C5C844-9C03-41DD-A109-2631EE11223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81" y="4800600"/>
            <a:ext cx="9141619" cy="3429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FF8B2F3A-B73A-42B2-A138-9E48D6B46E3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" y="4750737"/>
            <a:ext cx="9141619" cy="480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BF9D1186-EB56-4164-84F2-7419CCDF014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05743" y="325755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93" name="Rectangle 92">
            <a:extLst>
              <a:ext uri="{FF2B5EF4-FFF2-40B4-BE49-F238E27FC236}">
                <a16:creationId xmlns:a16="http://schemas.microsoft.com/office/drawing/2014/main" id="{84934E18-9AF5-43F9-95B4-35DC34D323A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2844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280958DA-917F-491C-84AC-8F1041872E7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30" y="3714750"/>
            <a:ext cx="9141714" cy="142875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8" name="Google Shape;78;p16"/>
          <p:cNvSpPr txBox="1">
            <a:spLocks noGrp="1"/>
          </p:cNvSpPr>
          <p:nvPr>
            <p:ph type="title"/>
          </p:nvPr>
        </p:nvSpPr>
        <p:spPr>
          <a:xfrm>
            <a:off x="798897" y="3840480"/>
            <a:ext cx="7543800" cy="617220"/>
          </a:xfrm>
          <a:prstGeom prst="rect">
            <a:avLst/>
          </a:prstGeom>
        </p:spPr>
        <p:txBody>
          <a:bodyPr spcFirstLastPara="1" vert="horz" lIns="91440" tIns="45720" rIns="91440" bIns="45720" rtlCol="0" anchor="b" anchorCtr="0">
            <a:normAutofit/>
          </a:bodyPr>
          <a:lstStyle/>
          <a:p>
            <a:pPr marL="0" lvl="0" indent="0" defTabSz="914400">
              <a:spcBef>
                <a:spcPct val="0"/>
              </a:spcBef>
              <a:spcAft>
                <a:spcPts val="0"/>
              </a:spcAft>
            </a:pPr>
            <a:r>
              <a:rPr lang="en-US" sz="2700" spc="-50">
                <a:solidFill>
                  <a:srgbClr val="FFFFFF"/>
                </a:solidFill>
              </a:rPr>
              <a:t>Shelter Facility used for Research</a:t>
            </a:r>
          </a:p>
        </p:txBody>
      </p:sp>
      <p:pic>
        <p:nvPicPr>
          <p:cNvPr id="81" name="Google Shape;81;p16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x="706518" y="480060"/>
            <a:ext cx="2024737" cy="2702052"/>
          </a:xfrm>
          <a:prstGeom prst="rect">
            <a:avLst/>
          </a:prstGeom>
          <a:noFill/>
        </p:spPr>
      </p:pic>
      <p:sp>
        <p:nvSpPr>
          <p:cNvPr id="97" name="Rectangle 96">
            <a:extLst>
              <a:ext uri="{FF2B5EF4-FFF2-40B4-BE49-F238E27FC236}">
                <a16:creationId xmlns:a16="http://schemas.microsoft.com/office/drawing/2014/main" id="{19DBF0AA-2CC8-446B-8F18-99BBFC09086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18914" y="665226"/>
            <a:ext cx="48006" cy="233172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2" name="Google Shape;82;p16"/>
          <p:cNvPicPr preferRelativeResize="0"/>
          <p:nvPr/>
        </p:nvPicPr>
        <p:blipFill>
          <a:blip r:embed="rId6"/>
          <a:stretch>
            <a:fillRect/>
          </a:stretch>
        </p:blipFill>
        <p:spPr>
          <a:xfrm>
            <a:off x="3554579" y="480060"/>
            <a:ext cx="2024737" cy="2702052"/>
          </a:xfrm>
          <a:prstGeom prst="rect">
            <a:avLst/>
          </a:prstGeom>
          <a:noFill/>
        </p:spPr>
      </p:pic>
      <p:sp>
        <p:nvSpPr>
          <p:cNvPr id="99" name="Rectangle 98">
            <a:extLst>
              <a:ext uri="{FF2B5EF4-FFF2-40B4-BE49-F238E27FC236}">
                <a16:creationId xmlns:a16="http://schemas.microsoft.com/office/drawing/2014/main" id="{AFD79139-CF2D-408F-BAC9-7BBC20F09A4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66976" y="665226"/>
            <a:ext cx="48006" cy="233172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0" name="Google Shape;80;p16"/>
          <p:cNvPicPr preferRelativeResize="0"/>
          <p:nvPr/>
        </p:nvPicPr>
        <p:blipFill>
          <a:blip r:embed="rId7"/>
          <a:stretch>
            <a:fillRect/>
          </a:stretch>
        </p:blipFill>
        <p:spPr>
          <a:xfrm>
            <a:off x="6402641" y="480060"/>
            <a:ext cx="2024737" cy="2702052"/>
          </a:xfrm>
          <a:prstGeom prst="rect">
            <a:avLst/>
          </a:prstGeom>
          <a:noFill/>
        </p:spPr>
      </p:pic>
      <p:sp>
        <p:nvSpPr>
          <p:cNvPr id="101" name="Rectangle 100">
            <a:extLst>
              <a:ext uri="{FF2B5EF4-FFF2-40B4-BE49-F238E27FC236}">
                <a16:creationId xmlns:a16="http://schemas.microsoft.com/office/drawing/2014/main" id="{FB6901E5-2F9F-43E9-AD90-80B4B3D5480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0" y="3679632"/>
            <a:ext cx="9141714" cy="480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9" name="Google Shape;79;p16"/>
          <p:cNvSpPr txBox="1">
            <a:spLocks noGrp="1"/>
          </p:cNvSpPr>
          <p:nvPr>
            <p:ph type="sldNum" idx="12"/>
          </p:nvPr>
        </p:nvSpPr>
        <p:spPr>
          <a:xfrm>
            <a:off x="7425343" y="4844838"/>
            <a:ext cx="984019" cy="273844"/>
          </a:xfrm>
          <a:prstGeom prst="rect">
            <a:avLst/>
          </a:prstGeom>
        </p:spPr>
        <p:txBody>
          <a:bodyPr spcFirstLastPara="1" vert="horz" lIns="91440" tIns="45720" rIns="91440" bIns="45720" rtlCol="0" anchor="ctr" anchorCtr="0">
            <a:normAutofit/>
          </a:bodyPr>
          <a:lstStyle/>
          <a:p>
            <a:pPr lv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None/>
            </a:pPr>
            <a:fld id="{00000000-1234-1234-1234-123412341234}" type="slidenum">
              <a:rPr lang="en-US" sz="700"/>
              <a:pPr lvl="0" indent="0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None/>
              </a:pPr>
              <a:t>4</a:t>
            </a:fld>
            <a:endParaRPr lang="en-US" sz="700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6D735530-EFAF-4605-A86A-DF3B77C2D5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654268" y="4631320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327"/>
    </mc:Choice>
    <mc:Fallback xmlns="">
      <p:transition spd="slow" advTm="63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Rectangle 111">
            <a:extLst>
              <a:ext uri="{FF2B5EF4-FFF2-40B4-BE49-F238E27FC236}">
                <a16:creationId xmlns:a16="http://schemas.microsoft.com/office/drawing/2014/main" id="{4086E084-587B-4477-9A16-20D88E90A2D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800600"/>
            <a:ext cx="9144000" cy="3429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E917005F-BBD6-4572-AA66-5B53DE76196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" y="4750737"/>
            <a:ext cx="9143989" cy="4986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2CFCD635-C557-491A-B373-CA044B7303D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95149" y="1303383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18" name="Rectangle 117">
            <a:extLst>
              <a:ext uri="{FF2B5EF4-FFF2-40B4-BE49-F238E27FC236}">
                <a16:creationId xmlns:a16="http://schemas.microsoft.com/office/drawing/2014/main" id="{CC58D234-4C66-4A1F-8F97-0CDD64DB01F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47507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Google Shape;87;p17"/>
          <p:cNvSpPr txBox="1">
            <a:spLocks noGrp="1"/>
          </p:cNvSpPr>
          <p:nvPr>
            <p:ph type="title"/>
          </p:nvPr>
        </p:nvSpPr>
        <p:spPr>
          <a:xfrm>
            <a:off x="3731078" y="476209"/>
            <a:ext cx="4931229" cy="1088068"/>
          </a:xfrm>
          <a:prstGeom prst="rect">
            <a:avLst/>
          </a:prstGeom>
        </p:spPr>
        <p:txBody>
          <a:bodyPr spcFirstLastPara="1" vert="horz" lIns="91440" tIns="45720" rIns="91440" bIns="45720" rtlCol="0" anchor="b" anchorCtr="0">
            <a:normAutofit/>
          </a:bodyPr>
          <a:lstStyle/>
          <a:p>
            <a:pPr marL="0" lvl="0" indent="0" defTabSz="914400">
              <a:spcBef>
                <a:spcPct val="0"/>
              </a:spcBef>
              <a:spcAft>
                <a:spcPts val="0"/>
              </a:spcAft>
            </a:pPr>
            <a:r>
              <a:rPr lang="en-US" sz="3700" spc="-50"/>
              <a:t>Subject and Facility Requirements</a:t>
            </a:r>
          </a:p>
        </p:txBody>
      </p:sp>
      <p:pic>
        <p:nvPicPr>
          <p:cNvPr id="90" name="Google Shape;90;p17"/>
          <p:cNvPicPr preferRelativeResize="0"/>
          <p:nvPr/>
        </p:nvPicPr>
        <p:blipFill rotWithShape="1">
          <a:blip r:embed="rId5"/>
          <a:srcRect l="29995" r="27465" b="-2"/>
          <a:stretch/>
        </p:blipFill>
        <p:spPr>
          <a:xfrm>
            <a:off x="475499" y="480060"/>
            <a:ext cx="3000986" cy="3985805"/>
          </a:xfrm>
          <a:prstGeom prst="rect">
            <a:avLst/>
          </a:prstGeom>
          <a:noFill/>
        </p:spPr>
      </p:pic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4783D10D-285D-4110-B9FD-D0BEEDDA17F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731077" y="1564641"/>
            <a:ext cx="456732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Google Shape;89;p17"/>
          <p:cNvSpPr txBox="1">
            <a:spLocks noGrp="1"/>
          </p:cNvSpPr>
          <p:nvPr>
            <p:ph type="body" idx="1"/>
          </p:nvPr>
        </p:nvSpPr>
        <p:spPr>
          <a:xfrm>
            <a:off x="3731076" y="1649185"/>
            <a:ext cx="4931230" cy="2752635"/>
          </a:xfrm>
          <a:prstGeom prst="rect">
            <a:avLst/>
          </a:prstGeom>
        </p:spPr>
        <p:txBody>
          <a:bodyPr spcFirstLastPara="1" vert="horz" lIns="0" tIns="45720" rIns="0" bIns="45720" rtlCol="0" anchorCtr="0">
            <a:normAutofit/>
          </a:bodyPr>
          <a:lstStyle/>
          <a:p>
            <a:pPr marL="0" lvl="0" indent="0" defTabSz="9144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en-US" dirty="0"/>
              <a:t>Subject Selection:</a:t>
            </a:r>
          </a:p>
          <a:p>
            <a:pPr marL="457200" lvl="0" indent="-342900" defTabSz="914400">
              <a:spcBef>
                <a:spcPts val="1200"/>
              </a:spcBef>
              <a:spcAft>
                <a:spcPts val="0"/>
              </a:spcAft>
              <a:buSzPts val="1800"/>
              <a:buFont typeface="Calibri" panose="020F0502020204030204" pitchFamily="34" charset="0"/>
              <a:buChar char="●"/>
            </a:pPr>
            <a:r>
              <a:rPr lang="en-US" dirty="0"/>
              <a:t>Dogs </a:t>
            </a:r>
          </a:p>
          <a:p>
            <a:pPr marL="914400" lvl="1" indent="-317500" defTabSz="914400">
              <a:spcBef>
                <a:spcPts val="0"/>
              </a:spcBef>
              <a:spcAft>
                <a:spcPts val="0"/>
              </a:spcAft>
              <a:buSzPts val="1400"/>
              <a:buFont typeface="Calibri" panose="020F0502020204030204" pitchFamily="34" charset="0"/>
              <a:buChar char="○"/>
            </a:pPr>
            <a:r>
              <a:rPr lang="en-US" dirty="0"/>
              <a:t>Were of various breeds</a:t>
            </a:r>
          </a:p>
          <a:p>
            <a:pPr marL="914400" lvl="1" indent="-317500" defTabSz="914400">
              <a:spcBef>
                <a:spcPts val="0"/>
              </a:spcBef>
              <a:spcAft>
                <a:spcPts val="0"/>
              </a:spcAft>
              <a:buSzPts val="1400"/>
              <a:buFont typeface="Calibri" panose="020F0502020204030204" pitchFamily="34" charset="0"/>
              <a:buChar char="○"/>
            </a:pPr>
            <a:r>
              <a:rPr lang="en-US" dirty="0"/>
              <a:t>Had to appear healthy </a:t>
            </a:r>
          </a:p>
          <a:p>
            <a:pPr marL="914400" lvl="1" indent="-317500" defTabSz="914400">
              <a:spcBef>
                <a:spcPts val="0"/>
              </a:spcBef>
              <a:spcAft>
                <a:spcPts val="0"/>
              </a:spcAft>
              <a:buSzPts val="1400"/>
              <a:buFont typeface="Calibri" panose="020F0502020204030204" pitchFamily="34" charset="0"/>
              <a:buChar char="○"/>
            </a:pPr>
            <a:r>
              <a:rPr lang="en-US" dirty="0"/>
              <a:t>Must have a tail for coccygeal blood pressure</a:t>
            </a:r>
          </a:p>
          <a:p>
            <a:pPr marL="914400" lvl="1" indent="-317500" defTabSz="914400">
              <a:spcBef>
                <a:spcPts val="0"/>
              </a:spcBef>
              <a:spcAft>
                <a:spcPts val="0"/>
              </a:spcAft>
              <a:buSzPts val="1400"/>
              <a:buFont typeface="Calibri" panose="020F0502020204030204" pitchFamily="34" charset="0"/>
              <a:buChar char="○"/>
            </a:pPr>
            <a:r>
              <a:rPr lang="en-US" dirty="0"/>
              <a:t>Considered an adult (between the ages of 1-7yrs old)</a:t>
            </a:r>
          </a:p>
          <a:p>
            <a:pPr marL="457200" lvl="0" indent="-342900" defTabSz="914400">
              <a:spcBef>
                <a:spcPts val="0"/>
              </a:spcBef>
              <a:spcAft>
                <a:spcPts val="0"/>
              </a:spcAft>
              <a:buSzPts val="1800"/>
              <a:buFont typeface="Calibri" panose="020F0502020204030204" pitchFamily="34" charset="0"/>
              <a:buChar char="●"/>
            </a:pPr>
            <a:r>
              <a:rPr lang="en-US" dirty="0"/>
              <a:t>Facility Requirements</a:t>
            </a:r>
          </a:p>
          <a:p>
            <a:pPr marL="914400" lvl="1" indent="-317500" defTabSz="914400">
              <a:spcBef>
                <a:spcPts val="0"/>
              </a:spcBef>
              <a:spcAft>
                <a:spcPts val="0"/>
              </a:spcAft>
              <a:buSzPts val="1400"/>
              <a:buFont typeface="Calibri" panose="020F0502020204030204" pitchFamily="34" charset="0"/>
              <a:buChar char="○"/>
            </a:pPr>
            <a:r>
              <a:rPr lang="en-US" dirty="0"/>
              <a:t>Indoor/ outdoor kennel</a:t>
            </a:r>
          </a:p>
          <a:p>
            <a:pPr marL="914400" lvl="1" indent="-317500" defTabSz="914400">
              <a:spcBef>
                <a:spcPts val="0"/>
              </a:spcBef>
              <a:spcAft>
                <a:spcPts val="0"/>
              </a:spcAft>
              <a:buSzPts val="1400"/>
              <a:buFont typeface="Calibri" panose="020F0502020204030204" pitchFamily="34" charset="0"/>
              <a:buChar char="○"/>
            </a:pPr>
            <a:r>
              <a:rPr lang="en-US" dirty="0"/>
              <a:t>Raised bedding</a:t>
            </a:r>
          </a:p>
          <a:p>
            <a:pPr marL="914400" lvl="1" indent="-317500" defTabSz="914400">
              <a:spcBef>
                <a:spcPts val="0"/>
              </a:spcBef>
              <a:spcAft>
                <a:spcPts val="0"/>
              </a:spcAft>
              <a:buSzPts val="1400"/>
              <a:buFont typeface="Calibri" panose="020F0502020204030204" pitchFamily="34" charset="0"/>
              <a:buChar char="○"/>
            </a:pPr>
            <a:r>
              <a:rPr lang="en-US" dirty="0"/>
              <a:t>Chew toy available</a:t>
            </a:r>
          </a:p>
          <a:p>
            <a:pPr marL="914400" lvl="1" indent="-317500" defTabSz="914400">
              <a:spcBef>
                <a:spcPts val="0"/>
              </a:spcBef>
              <a:spcAft>
                <a:spcPts val="0"/>
              </a:spcAft>
              <a:buSzPts val="1400"/>
              <a:buFont typeface="Calibri" panose="020F0502020204030204" pitchFamily="34" charset="0"/>
              <a:buChar char="○"/>
            </a:pPr>
            <a:r>
              <a:rPr lang="en-US" dirty="0"/>
              <a:t>Water ad lib</a:t>
            </a:r>
          </a:p>
          <a:p>
            <a:pPr marL="914400" lvl="1" indent="-317500" defTabSz="914400">
              <a:spcBef>
                <a:spcPts val="0"/>
              </a:spcBef>
              <a:spcAft>
                <a:spcPts val="0"/>
              </a:spcAft>
              <a:buSzPts val="1400"/>
              <a:buFont typeface="Calibri" panose="020F0502020204030204" pitchFamily="34" charset="0"/>
              <a:buChar char="○"/>
            </a:pPr>
            <a:r>
              <a:rPr lang="en-US" dirty="0"/>
              <a:t>Subjects fed twice daily</a:t>
            </a:r>
          </a:p>
          <a:p>
            <a:pPr marL="914400" lvl="1" indent="-317500" defTabSz="914400">
              <a:spcBef>
                <a:spcPts val="0"/>
              </a:spcBef>
              <a:spcAft>
                <a:spcPts val="0"/>
              </a:spcAft>
              <a:buSzPts val="1400"/>
              <a:buFont typeface="Calibri" panose="020F0502020204030204" pitchFamily="34" charset="0"/>
              <a:buChar char="○"/>
            </a:pPr>
            <a:r>
              <a:rPr lang="en-US" dirty="0"/>
              <a:t>Released into a play yard twice daily</a:t>
            </a:r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id="{1B4D1BCF-ED84-4A3E-9778-96611AEB23B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" y="4750737"/>
            <a:ext cx="9143989" cy="4986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5674E15A-CAAD-4AED-95A1-B9B3D91B9AD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800600"/>
            <a:ext cx="9144000" cy="3429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8" name="Google Shape;88;p17"/>
          <p:cNvSpPr txBox="1">
            <a:spLocks noGrp="1"/>
          </p:cNvSpPr>
          <p:nvPr>
            <p:ph type="sldNum" idx="12"/>
          </p:nvPr>
        </p:nvSpPr>
        <p:spPr>
          <a:xfrm>
            <a:off x="7425343" y="4844838"/>
            <a:ext cx="984019" cy="273844"/>
          </a:xfrm>
          <a:prstGeom prst="rect">
            <a:avLst/>
          </a:prstGeom>
        </p:spPr>
        <p:txBody>
          <a:bodyPr spcFirstLastPara="1" vert="horz" lIns="91440" tIns="45720" rIns="91440" bIns="45720" rtlCol="0" anchor="ctr" anchorCtr="0">
            <a:normAutofit/>
          </a:bodyPr>
          <a:lstStyle/>
          <a:p>
            <a:pPr lvl="0" indent="0" defTabSz="9144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None/>
            </a:pPr>
            <a:fld id="{00000000-1234-1234-1234-123412341234}" type="slidenum">
              <a:rPr lang="en-US" sz="700"/>
              <a:pPr lvl="0" indent="0" defTabSz="914400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None/>
              </a:pPr>
              <a:t>5</a:t>
            </a:fld>
            <a:endParaRPr lang="en-US" sz="700"/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D5A48769-7B23-4C20-A683-43BA6CD9D47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62306" y="4681515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241"/>
    </mc:Choice>
    <mc:Fallback xmlns="">
      <p:transition spd="slow" advTm="532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Rectangle 121">
            <a:extLst>
              <a:ext uri="{FF2B5EF4-FFF2-40B4-BE49-F238E27FC236}">
                <a16:creationId xmlns:a16="http://schemas.microsoft.com/office/drawing/2014/main" id="{C5A74FED-665B-44E8-AD64-AC4818D42D0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800600"/>
            <a:ext cx="9144000" cy="3429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C251024C-CB47-4BCD-B0FD-5CCEC092B29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" y="4750737"/>
            <a:ext cx="9143989" cy="4986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CE2B0D8E-23D2-484D-A437-CA27572AA52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95149" y="1303383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28" name="Rectangle 127">
            <a:extLst>
              <a:ext uri="{FF2B5EF4-FFF2-40B4-BE49-F238E27FC236}">
                <a16:creationId xmlns:a16="http://schemas.microsoft.com/office/drawing/2014/main" id="{35CCF579-04F4-480B-84C6-3BABF04CFD2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39736" cy="51435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id="{F2BF8D84-FD4F-46B1-B5B3-7F923685CC1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" y="0"/>
            <a:ext cx="5660909" cy="51435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5" name="Google Shape;95;p18"/>
          <p:cNvSpPr txBox="1">
            <a:spLocks noGrp="1"/>
          </p:cNvSpPr>
          <p:nvPr>
            <p:ph type="title"/>
          </p:nvPr>
        </p:nvSpPr>
        <p:spPr>
          <a:xfrm>
            <a:off x="822960" y="387626"/>
            <a:ext cx="4483452" cy="1249876"/>
          </a:xfrm>
          <a:prstGeom prst="rect">
            <a:avLst/>
          </a:prstGeom>
        </p:spPr>
        <p:txBody>
          <a:bodyPr spcFirstLastPara="1" vert="horz" lIns="91440" tIns="45720" rIns="91440" bIns="45720" rtlCol="0" anchor="b" anchorCtr="0">
            <a:normAutofit/>
          </a:bodyPr>
          <a:lstStyle/>
          <a:p>
            <a:pPr marL="0" lvl="0" indent="0" defTabSz="914400">
              <a:spcBef>
                <a:spcPct val="0"/>
              </a:spcBef>
              <a:spcAft>
                <a:spcPts val="0"/>
              </a:spcAft>
            </a:pPr>
            <a:r>
              <a:rPr lang="en-US" sz="3000" spc="-50">
                <a:solidFill>
                  <a:srgbClr val="FFFFFF"/>
                </a:solidFill>
              </a:rPr>
              <a:t>Methodology- Fear Free</a:t>
            </a:r>
          </a:p>
        </p:txBody>
      </p:sp>
      <p:sp>
        <p:nvSpPr>
          <p:cNvPr id="96" name="Google Shape;96;p18"/>
          <p:cNvSpPr txBox="1">
            <a:spLocks noGrp="1"/>
          </p:cNvSpPr>
          <p:nvPr>
            <p:ph type="body" idx="1"/>
          </p:nvPr>
        </p:nvSpPr>
        <p:spPr>
          <a:xfrm>
            <a:off x="664369" y="1677228"/>
            <a:ext cx="4900612" cy="2739500"/>
          </a:xfrm>
          <a:prstGeom prst="rect">
            <a:avLst/>
          </a:prstGeom>
        </p:spPr>
        <p:txBody>
          <a:bodyPr spcFirstLastPara="1" vert="horz" lIns="0" tIns="45720" rIns="0" bIns="45720" rtlCol="0" anchorCtr="0">
            <a:normAutofit/>
          </a:bodyPr>
          <a:lstStyle/>
          <a:p>
            <a:pPr marL="457200" lvl="0" indent="-317182" defTabSz="914400">
              <a:spcBef>
                <a:spcPts val="0"/>
              </a:spcBef>
              <a:spcAft>
                <a:spcPts val="0"/>
              </a:spcAft>
              <a:buSzPct val="100000"/>
              <a:buFont typeface="Calibri" panose="020F0502020204030204" pitchFamily="34" charset="0"/>
              <a:buChar char="-"/>
            </a:pPr>
            <a:r>
              <a:rPr lang="en-US" sz="1300" dirty="0">
                <a:solidFill>
                  <a:srgbClr val="FFFFFF"/>
                </a:solidFill>
              </a:rPr>
              <a:t>Using pheromones in room (via diffuser), on subject (via bandanas) and sprayed on restrainer</a:t>
            </a:r>
          </a:p>
          <a:p>
            <a:pPr marL="457200" lvl="0" indent="-317182" defTabSz="914400">
              <a:spcBef>
                <a:spcPts val="0"/>
              </a:spcBef>
              <a:spcAft>
                <a:spcPts val="0"/>
              </a:spcAft>
              <a:buSzPct val="100000"/>
              <a:buFont typeface="Calibri" panose="020F0502020204030204" pitchFamily="34" charset="0"/>
              <a:buChar char="-"/>
            </a:pPr>
            <a:r>
              <a:rPr lang="en-US" sz="1300" dirty="0">
                <a:solidFill>
                  <a:srgbClr val="FFFFFF"/>
                </a:solidFill>
              </a:rPr>
              <a:t>Calming music was playing in the background</a:t>
            </a:r>
          </a:p>
          <a:p>
            <a:pPr marL="457200" lvl="0" indent="-317182" defTabSz="914400">
              <a:spcBef>
                <a:spcPts val="0"/>
              </a:spcBef>
              <a:spcAft>
                <a:spcPts val="0"/>
              </a:spcAft>
              <a:buSzPct val="100000"/>
              <a:buFont typeface="Calibri" panose="020F0502020204030204" pitchFamily="34" charset="0"/>
              <a:buChar char="-"/>
            </a:pPr>
            <a:r>
              <a:rPr lang="en-US" sz="1300" dirty="0">
                <a:solidFill>
                  <a:srgbClr val="FFFFFF"/>
                </a:solidFill>
              </a:rPr>
              <a:t>Calm reassuring voices</a:t>
            </a:r>
          </a:p>
          <a:p>
            <a:pPr marL="457200" lvl="0" indent="-317182" defTabSz="914400">
              <a:spcBef>
                <a:spcPts val="0"/>
              </a:spcBef>
              <a:spcAft>
                <a:spcPts val="0"/>
              </a:spcAft>
              <a:buSzPct val="100000"/>
              <a:buFont typeface="Calibri" panose="020F0502020204030204" pitchFamily="34" charset="0"/>
              <a:buChar char="-"/>
            </a:pPr>
            <a:r>
              <a:rPr lang="en-US" sz="1300" dirty="0">
                <a:solidFill>
                  <a:srgbClr val="FFFFFF"/>
                </a:solidFill>
              </a:rPr>
              <a:t>Subject was led into the exam room and placed on table</a:t>
            </a:r>
          </a:p>
          <a:p>
            <a:pPr indent="-317182" defTabSz="914400">
              <a:buSzPct val="100000"/>
              <a:buFont typeface="Calibri" panose="020F0502020204030204" pitchFamily="34" charset="0"/>
              <a:buChar char="-"/>
            </a:pPr>
            <a:r>
              <a:rPr lang="en-US" sz="1300" dirty="0">
                <a:solidFill>
                  <a:srgbClr val="FFFFFF"/>
                </a:solidFill>
              </a:rPr>
              <a:t>Minimum restraint </a:t>
            </a:r>
          </a:p>
          <a:p>
            <a:pPr marL="457200" lvl="0" indent="-317182" defTabSz="914400">
              <a:spcBef>
                <a:spcPts val="0"/>
              </a:spcBef>
              <a:spcAft>
                <a:spcPts val="0"/>
              </a:spcAft>
              <a:buSzPct val="100000"/>
              <a:buFont typeface="Calibri" panose="020F0502020204030204" pitchFamily="34" charset="0"/>
              <a:buChar char="-"/>
            </a:pPr>
            <a:r>
              <a:rPr lang="en-US" sz="1300" dirty="0">
                <a:solidFill>
                  <a:srgbClr val="FFFFFF"/>
                </a:solidFill>
              </a:rPr>
              <a:t>Physiological parameters were measured</a:t>
            </a:r>
          </a:p>
          <a:p>
            <a:pPr marL="914400" lvl="1" indent="-297497" defTabSz="914400">
              <a:spcBef>
                <a:spcPts val="0"/>
              </a:spcBef>
              <a:spcAft>
                <a:spcPts val="0"/>
              </a:spcAft>
              <a:buSzPct val="100000"/>
              <a:buFont typeface="Calibri" panose="020F0502020204030204" pitchFamily="34" charset="0"/>
              <a:buChar char="-"/>
            </a:pPr>
            <a:r>
              <a:rPr lang="en-US" sz="1300" dirty="0">
                <a:solidFill>
                  <a:srgbClr val="FFFFFF"/>
                </a:solidFill>
              </a:rPr>
              <a:t>Temperature, pulse, respiration, blood glucose, and blood pressure</a:t>
            </a:r>
          </a:p>
          <a:p>
            <a:pPr marL="457200" lvl="0" indent="-317182" defTabSz="914400">
              <a:spcBef>
                <a:spcPts val="0"/>
              </a:spcBef>
              <a:spcAft>
                <a:spcPts val="0"/>
              </a:spcAft>
              <a:buSzPct val="100000"/>
              <a:buFont typeface="Calibri" panose="020F0502020204030204" pitchFamily="34" charset="0"/>
              <a:buChar char="-"/>
            </a:pPr>
            <a:r>
              <a:rPr lang="en-US" sz="1300" dirty="0">
                <a:solidFill>
                  <a:srgbClr val="FFFFFF"/>
                </a:solidFill>
              </a:rPr>
              <a:t>An injection of 1ml sterile saline was given SQ in the left hind leg</a:t>
            </a:r>
          </a:p>
          <a:p>
            <a:pPr marL="457200" lvl="0" indent="-317182" defTabSz="914400">
              <a:spcBef>
                <a:spcPts val="0"/>
              </a:spcBef>
              <a:spcAft>
                <a:spcPts val="0"/>
              </a:spcAft>
              <a:buSzPct val="100000"/>
              <a:buFont typeface="Calibri" panose="020F0502020204030204" pitchFamily="34" charset="0"/>
              <a:buChar char="-"/>
            </a:pPr>
            <a:r>
              <a:rPr lang="en-US" sz="1300" dirty="0">
                <a:solidFill>
                  <a:srgbClr val="FFFFFF"/>
                </a:solidFill>
              </a:rPr>
              <a:t>Canned chicken used as a distraction while giving the injection. </a:t>
            </a:r>
          </a:p>
          <a:p>
            <a:pPr marL="457200" lvl="0" indent="-317182" defTabSz="914400">
              <a:spcBef>
                <a:spcPts val="0"/>
              </a:spcBef>
              <a:spcAft>
                <a:spcPts val="0"/>
              </a:spcAft>
              <a:buSzPct val="100000"/>
              <a:buFont typeface="Calibri" panose="020F0502020204030204" pitchFamily="34" charset="0"/>
              <a:buChar char="-"/>
            </a:pPr>
            <a:r>
              <a:rPr lang="en-US" sz="1300" dirty="0">
                <a:solidFill>
                  <a:srgbClr val="FFFFFF"/>
                </a:solidFill>
              </a:rPr>
              <a:t>Physiological parameters were measured again</a:t>
            </a:r>
          </a:p>
          <a:p>
            <a:pPr marL="457200" lvl="0" indent="-317182" defTabSz="914400">
              <a:spcBef>
                <a:spcPts val="0"/>
              </a:spcBef>
              <a:spcAft>
                <a:spcPts val="0"/>
              </a:spcAft>
              <a:buSzPct val="100000"/>
              <a:buFont typeface="Calibri" panose="020F0502020204030204" pitchFamily="34" charset="0"/>
              <a:buChar char="-"/>
            </a:pPr>
            <a:r>
              <a:rPr lang="en-US" sz="1300" dirty="0">
                <a:solidFill>
                  <a:srgbClr val="FFFFFF"/>
                </a:solidFill>
              </a:rPr>
              <a:t>Petting the animal during entire process.</a:t>
            </a:r>
          </a:p>
          <a:p>
            <a:pPr marL="0" lvl="0" indent="0" defTabSz="914400">
              <a:spcBef>
                <a:spcPts val="1200"/>
              </a:spcBef>
              <a:spcAft>
                <a:spcPts val="1200"/>
              </a:spcAft>
              <a:buFont typeface="Calibri" panose="020F0502020204030204" pitchFamily="34" charset="0"/>
              <a:buNone/>
            </a:pPr>
            <a:endParaRPr lang="en-US" sz="1300" dirty="0">
              <a:solidFill>
                <a:srgbClr val="FFFFFF"/>
              </a:solidFill>
            </a:endParaRPr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4EE463EA-99E5-4680-83D4-3E1B663B8A7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0920" y="0"/>
            <a:ext cx="48006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98" name="Google Shape;98;p18"/>
          <p:cNvPicPr preferRelativeResize="0"/>
          <p:nvPr/>
        </p:nvPicPr>
        <p:blipFill rotWithShape="1">
          <a:blip r:embed="rId5"/>
          <a:srcRect t="9164" r="4" b="8083"/>
          <a:stretch/>
        </p:blipFill>
        <p:spPr>
          <a:xfrm>
            <a:off x="6188986" y="472652"/>
            <a:ext cx="2470690" cy="2044656"/>
          </a:xfrm>
          <a:prstGeom prst="rect">
            <a:avLst/>
          </a:prstGeom>
          <a:noFill/>
        </p:spPr>
      </p:pic>
      <p:pic>
        <p:nvPicPr>
          <p:cNvPr id="97" name="Google Shape;97;p18"/>
          <p:cNvPicPr preferRelativeResize="0"/>
          <p:nvPr/>
        </p:nvPicPr>
        <p:blipFill rotWithShape="1">
          <a:blip r:embed="rId6"/>
          <a:srcRect r="8699" b="-4"/>
          <a:stretch/>
        </p:blipFill>
        <p:spPr>
          <a:xfrm>
            <a:off x="6179488" y="2637957"/>
            <a:ext cx="2480188" cy="2041256"/>
          </a:xfrm>
          <a:prstGeom prst="rect">
            <a:avLst/>
          </a:prstGeom>
          <a:noFill/>
        </p:spPr>
      </p:pic>
      <p:sp>
        <p:nvSpPr>
          <p:cNvPr id="99" name="Google Shape;99;p18"/>
          <p:cNvSpPr txBox="1">
            <a:spLocks noGrp="1"/>
          </p:cNvSpPr>
          <p:nvPr>
            <p:ph type="sldNum" idx="12"/>
          </p:nvPr>
        </p:nvSpPr>
        <p:spPr>
          <a:xfrm>
            <a:off x="7425343" y="4844838"/>
            <a:ext cx="984019" cy="273844"/>
          </a:xfrm>
          <a:prstGeom prst="rect">
            <a:avLst/>
          </a:prstGeom>
        </p:spPr>
        <p:txBody>
          <a:bodyPr spcFirstLastPara="1" vert="horz" lIns="91440" tIns="45720" rIns="91440" bIns="45720" rtlCol="0" anchor="ctr" anchorCtr="0">
            <a:normAutofit/>
          </a:bodyPr>
          <a:lstStyle/>
          <a:p>
            <a:pPr lv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None/>
            </a:pPr>
            <a:fld id="{00000000-1234-1234-1234-123412341234}" type="slidenum">
              <a:rPr lang="en-US" sz="700">
                <a:solidFill>
                  <a:schemeClr val="tx2"/>
                </a:solidFill>
              </a:rPr>
              <a:pPr lvl="0" indent="0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None/>
              </a:pPr>
              <a:t>6</a:t>
            </a:fld>
            <a:endParaRPr lang="en-US" sz="700">
              <a:solidFill>
                <a:schemeClr val="tx2"/>
              </a:solidFill>
            </a:endParaRPr>
          </a:p>
        </p:txBody>
      </p:sp>
      <p:pic>
        <p:nvPicPr>
          <p:cNvPr id="11" name="Audio 10">
            <a:hlinkClick r:id="" action="ppaction://media"/>
            <a:extLst>
              <a:ext uri="{FF2B5EF4-FFF2-40B4-BE49-F238E27FC236}">
                <a16:creationId xmlns:a16="http://schemas.microsoft.com/office/drawing/2014/main" id="{C7419F8C-385F-4B1B-A745-7594BDB560E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56638" y="4656138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3618"/>
    </mc:Choice>
    <mc:Fallback xmlns="">
      <p:transition spd="slow" advTm="736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3" name="Rectangle 112">
            <a:extLst>
              <a:ext uri="{FF2B5EF4-FFF2-40B4-BE49-F238E27FC236}">
                <a16:creationId xmlns:a16="http://schemas.microsoft.com/office/drawing/2014/main" id="{34D33442-D148-4775-BF80-91F053E5718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47507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Google Shape;104;p19"/>
          <p:cNvSpPr txBox="1">
            <a:spLocks noGrp="1"/>
          </p:cNvSpPr>
          <p:nvPr>
            <p:ph type="title"/>
          </p:nvPr>
        </p:nvSpPr>
        <p:spPr>
          <a:xfrm>
            <a:off x="4808763" y="476209"/>
            <a:ext cx="3845379" cy="1088068"/>
          </a:xfrm>
        </p:spPr>
        <p:txBody>
          <a:bodyPr spcFirstLastPara="1" lIns="91425" tIns="91425" rIns="91425" bIns="91425" anchorCtr="0">
            <a:normAutofit/>
          </a:bodyPr>
          <a:lstStyle/>
          <a:p>
            <a:pPr lvl="0"/>
            <a:r>
              <a:rPr lang="en-US" sz="3300"/>
              <a:t>Methodology-Traditional</a:t>
            </a:r>
            <a:endParaRPr lang="en-US" sz="3300" dirty="0"/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E8EF2C47-53DA-4F9F-918A-F6057C8EB82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808763" y="1564641"/>
            <a:ext cx="356160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639FA81-BFDD-484C-A39B-439751318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8763" y="1649185"/>
            <a:ext cx="3845379" cy="27526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300" dirty="0"/>
              <a:t>- Subjects were lead straight into the exam room and placed on the table.</a:t>
            </a:r>
          </a:p>
          <a:p>
            <a:pPr marL="0" indent="0">
              <a:buNone/>
            </a:pPr>
            <a:r>
              <a:rPr lang="en-US" sz="1300" dirty="0"/>
              <a:t>- Physiological parameters were measured</a:t>
            </a:r>
          </a:p>
          <a:p>
            <a:r>
              <a:rPr lang="en-US" sz="1300" dirty="0"/>
              <a:t>	</a:t>
            </a:r>
            <a:r>
              <a:rPr lang="en-US" sz="1200" dirty="0"/>
              <a:t>-Temperature, pulse, respiration, blood glucose, 	and blood pressure</a:t>
            </a:r>
            <a:endParaRPr lang="en-US" sz="1300" dirty="0"/>
          </a:p>
          <a:p>
            <a:r>
              <a:rPr lang="en-US" sz="1300" dirty="0"/>
              <a:t>-An injection of 1ml sterile saline was given SQ in the left hind leg</a:t>
            </a:r>
          </a:p>
          <a:p>
            <a:r>
              <a:rPr lang="en-US" sz="1300" dirty="0"/>
              <a:t>-Physiological parameters were measured again</a:t>
            </a:r>
          </a:p>
          <a:p>
            <a:r>
              <a:rPr lang="en-US" sz="1300" dirty="0"/>
              <a:t>-No positive verbal or physical reinforcements</a:t>
            </a:r>
          </a:p>
          <a:p>
            <a:r>
              <a:rPr lang="en-US" sz="1300" dirty="0"/>
              <a:t>- Constant Restraint</a:t>
            </a:r>
          </a:p>
          <a:p>
            <a:endParaRPr lang="en-US" sz="1300" dirty="0"/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BD5E068D-E677-4E1B-8CE2-8CE1826A1D0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" y="4750737"/>
            <a:ext cx="9143989" cy="4986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F9AD6E12-8A58-4D86-AACD-D58C4B25662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800600"/>
            <a:ext cx="9144000" cy="3429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67" t="-1" r="13082" b="1050"/>
          <a:stretch/>
        </p:blipFill>
        <p:spPr>
          <a:xfrm rot="5400000">
            <a:off x="2183568" y="2201661"/>
            <a:ext cx="2474843" cy="266754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3" t="-1" r="8473" b="-707"/>
          <a:stretch/>
        </p:blipFill>
        <p:spPr>
          <a:xfrm>
            <a:off x="218159" y="108003"/>
            <a:ext cx="2522027" cy="2217754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B1332FB8-4331-4334-A2DE-D855662BEA3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54142" y="4656138"/>
            <a:ext cx="487362" cy="487362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</a:t>
            </a:fld>
            <a:endParaRPr lang="e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660"/>
    </mc:Choice>
    <mc:Fallback xmlns="">
      <p:transition spd="slow" advTm="506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Rectangle 153">
            <a:extLst>
              <a:ext uri="{FF2B5EF4-FFF2-40B4-BE49-F238E27FC236}">
                <a16:creationId xmlns:a16="http://schemas.microsoft.com/office/drawing/2014/main" id="{1D1D1210-3BD3-4C6E-AD1B-07BFB5ABDD5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81" y="4800600"/>
            <a:ext cx="9141619" cy="3429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9" name="Rectangle 155">
            <a:extLst>
              <a:ext uri="{FF2B5EF4-FFF2-40B4-BE49-F238E27FC236}">
                <a16:creationId xmlns:a16="http://schemas.microsoft.com/office/drawing/2014/main" id="{E4947F56-9DBB-4FF9-ABF2-5B7B3C7B5FC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" y="4750737"/>
            <a:ext cx="9141619" cy="480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70" name="Straight Connector 157">
            <a:extLst>
              <a:ext uri="{FF2B5EF4-FFF2-40B4-BE49-F238E27FC236}">
                <a16:creationId xmlns:a16="http://schemas.microsoft.com/office/drawing/2014/main" id="{B6E21A4B-9996-44C9-AE8B-9B156A6CDFB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05743" y="325755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71" name="Rectangle 159">
            <a:extLst>
              <a:ext uri="{FF2B5EF4-FFF2-40B4-BE49-F238E27FC236}">
                <a16:creationId xmlns:a16="http://schemas.microsoft.com/office/drawing/2014/main" id="{F5773171-0576-4132-A405-A6861EB518F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36781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Rectangle 161">
            <a:extLst>
              <a:ext uri="{FF2B5EF4-FFF2-40B4-BE49-F238E27FC236}">
                <a16:creationId xmlns:a16="http://schemas.microsoft.com/office/drawing/2014/main" id="{019B878C-B90F-4ECB-965C-222272341D2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30" y="3714750"/>
            <a:ext cx="9141714" cy="142875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3" name="Google Shape;113;p20"/>
          <p:cNvSpPr txBox="1">
            <a:spLocks noGrp="1"/>
          </p:cNvSpPr>
          <p:nvPr>
            <p:ph type="title"/>
          </p:nvPr>
        </p:nvSpPr>
        <p:spPr>
          <a:xfrm>
            <a:off x="798897" y="3840480"/>
            <a:ext cx="7543800" cy="617220"/>
          </a:xfrm>
          <a:prstGeom prst="rect">
            <a:avLst/>
          </a:prstGeom>
        </p:spPr>
        <p:txBody>
          <a:bodyPr spcFirstLastPara="1" vert="horz" lIns="91440" tIns="45720" rIns="91440" bIns="45720" rtlCol="0" anchor="b" anchorCtr="0">
            <a:normAutofit/>
          </a:bodyPr>
          <a:lstStyle/>
          <a:p>
            <a:pPr marL="0" lvl="0" indent="0" defTabSz="914400">
              <a:spcBef>
                <a:spcPct val="0"/>
              </a:spcBef>
              <a:spcAft>
                <a:spcPts val="0"/>
              </a:spcAft>
            </a:pPr>
            <a:r>
              <a:rPr lang="en-US" sz="2500" spc="-50">
                <a:solidFill>
                  <a:srgbClr val="FFFFFF"/>
                </a:solidFill>
              </a:rPr>
              <a:t>Results- Average Changes in the Physiological Parameters </a:t>
            </a:r>
          </a:p>
        </p:txBody>
      </p:sp>
      <p:sp>
        <p:nvSpPr>
          <p:cNvPr id="173" name="Rectangle 163">
            <a:extLst>
              <a:ext uri="{FF2B5EF4-FFF2-40B4-BE49-F238E27FC236}">
                <a16:creationId xmlns:a16="http://schemas.microsoft.com/office/drawing/2014/main" id="{DEA90D0B-AC38-4D61-872C-1B5C58A55CD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0" y="3679632"/>
            <a:ext cx="9141714" cy="480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5" name="Google Shape;115;p20"/>
          <p:cNvSpPr txBox="1">
            <a:spLocks noGrp="1"/>
          </p:cNvSpPr>
          <p:nvPr>
            <p:ph type="sldNum" idx="12"/>
          </p:nvPr>
        </p:nvSpPr>
        <p:spPr>
          <a:xfrm>
            <a:off x="7425343" y="4844838"/>
            <a:ext cx="984019" cy="273844"/>
          </a:xfrm>
          <a:prstGeom prst="rect">
            <a:avLst/>
          </a:prstGeom>
        </p:spPr>
        <p:txBody>
          <a:bodyPr spcFirstLastPara="1" vert="horz" lIns="91440" tIns="45720" rIns="91440" bIns="45720" rtlCol="0" anchor="ctr" anchorCtr="0">
            <a:normAutofit/>
          </a:bodyPr>
          <a:lstStyle/>
          <a:p>
            <a:pPr lvl="0" indent="0" defTabSz="9144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None/>
            </a:pPr>
            <a:fld id="{00000000-1234-1234-1234-123412341234}" type="slidenum">
              <a:rPr lang="en-US" sz="700" smtClean="0"/>
              <a:pPr lvl="0" indent="0" defTabSz="914400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None/>
              </a:pPr>
              <a:t>8</a:t>
            </a:fld>
            <a:endParaRPr lang="en-US" sz="700"/>
          </a:p>
        </p:txBody>
      </p:sp>
      <p:graphicFrame>
        <p:nvGraphicFramePr>
          <p:cNvPr id="114" name="Google Shape;114;p20"/>
          <p:cNvGraphicFramePr/>
          <p:nvPr>
            <p:extLst>
              <p:ext uri="{D42A27DB-BD31-4B8C-83A1-F6EECF244321}">
                <p14:modId xmlns:p14="http://schemas.microsoft.com/office/powerpoint/2010/main" val="1160035002"/>
              </p:ext>
            </p:extLst>
          </p:nvPr>
        </p:nvGraphicFramePr>
        <p:xfrm>
          <a:off x="475499" y="575744"/>
          <a:ext cx="8193827" cy="2527760"/>
        </p:xfrm>
        <a:graphic>
          <a:graphicData uri="http://schemas.openxmlformats.org/drawingml/2006/table">
            <a:tbl>
              <a:tblPr>
                <a:noFill/>
                <a:tableStyleId>{A6FE6309-5F47-4DF2-B265-E7904A773B14}</a:tableStyleId>
              </a:tblPr>
              <a:tblGrid>
                <a:gridCol w="30777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994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166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597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Physiological Parameter</a:t>
                      </a:r>
                    </a:p>
                  </a:txBody>
                  <a:tcPr marL="63422" marR="63422" marT="63422" marB="63422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Traditional (n=17)</a:t>
                      </a:r>
                    </a:p>
                  </a:txBody>
                  <a:tcPr marL="63422" marR="63422" marT="63422" marB="63422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Fear Free (n=17)</a:t>
                      </a:r>
                    </a:p>
                  </a:txBody>
                  <a:tcPr marL="63422" marR="63422" marT="63422" marB="63422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597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Temperature</a:t>
                      </a:r>
                    </a:p>
                  </a:txBody>
                  <a:tcPr marL="63422" marR="63422" marT="63422" marB="63422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Increased by 0.3 </a:t>
                      </a:r>
                      <a:r>
                        <a:rPr lang="en-US" sz="800">
                          <a:solidFill>
                            <a:srgbClr val="4D5156"/>
                          </a:solidFill>
                          <a:highlight>
                            <a:srgbClr val="FFFFFF"/>
                          </a:highlight>
                          <a:latin typeface="Roboto"/>
                          <a:ea typeface="Roboto"/>
                          <a:cs typeface="Roboto"/>
                          <a:sym typeface="Roboto"/>
                        </a:rPr>
                        <a:t>(°</a:t>
                      </a:r>
                      <a:r>
                        <a:rPr lang="en-US" sz="800" b="1">
                          <a:solidFill>
                            <a:srgbClr val="5F6368"/>
                          </a:solidFill>
                          <a:highlight>
                            <a:srgbClr val="FFFFFF"/>
                          </a:highlight>
                          <a:latin typeface="Roboto"/>
                          <a:ea typeface="Roboto"/>
                          <a:cs typeface="Roboto"/>
                          <a:sym typeface="Roboto"/>
                        </a:rPr>
                        <a:t>F</a:t>
                      </a:r>
                      <a:r>
                        <a:rPr lang="en-US" sz="800">
                          <a:solidFill>
                            <a:srgbClr val="4D5156"/>
                          </a:solidFill>
                          <a:highlight>
                            <a:srgbClr val="FFFFFF"/>
                          </a:highlight>
                          <a:latin typeface="Roboto"/>
                          <a:ea typeface="Roboto"/>
                          <a:cs typeface="Roboto"/>
                          <a:sym typeface="Roboto"/>
                        </a:rPr>
                        <a:t>)</a:t>
                      </a:r>
                      <a:endParaRPr lang="en-US" sz="1000"/>
                    </a:p>
                  </a:txBody>
                  <a:tcPr marL="63422" marR="63422" marT="63422" marB="63422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Increased by 0.3 </a:t>
                      </a:r>
                      <a:r>
                        <a:rPr lang="en-US" sz="800">
                          <a:solidFill>
                            <a:srgbClr val="4D5156"/>
                          </a:solidFill>
                          <a:highlight>
                            <a:srgbClr val="FFFFFF"/>
                          </a:highlight>
                          <a:latin typeface="Roboto"/>
                          <a:ea typeface="Roboto"/>
                          <a:cs typeface="Roboto"/>
                          <a:sym typeface="Roboto"/>
                        </a:rPr>
                        <a:t>(°</a:t>
                      </a:r>
                      <a:r>
                        <a:rPr lang="en-US" sz="800" b="1">
                          <a:solidFill>
                            <a:srgbClr val="5F6368"/>
                          </a:solidFill>
                          <a:highlight>
                            <a:srgbClr val="FFFFFF"/>
                          </a:highlight>
                          <a:latin typeface="Roboto"/>
                          <a:ea typeface="Roboto"/>
                          <a:cs typeface="Roboto"/>
                          <a:sym typeface="Roboto"/>
                        </a:rPr>
                        <a:t>F</a:t>
                      </a:r>
                      <a:r>
                        <a:rPr lang="en-US" sz="800">
                          <a:solidFill>
                            <a:srgbClr val="4D5156"/>
                          </a:solidFill>
                          <a:highlight>
                            <a:srgbClr val="FFFFFF"/>
                          </a:highlight>
                          <a:latin typeface="Roboto"/>
                          <a:ea typeface="Roboto"/>
                          <a:cs typeface="Roboto"/>
                          <a:sym typeface="Roboto"/>
                        </a:rPr>
                        <a:t>)</a:t>
                      </a:r>
                      <a:endParaRPr lang="en-US" sz="1000"/>
                    </a:p>
                  </a:txBody>
                  <a:tcPr marL="63422" marR="63422" marT="63422" marB="63422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597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Pulse</a:t>
                      </a:r>
                    </a:p>
                  </a:txBody>
                  <a:tcPr marL="63422" marR="63422" marT="63422" marB="63422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Decreased by 2.6 bpm</a:t>
                      </a:r>
                    </a:p>
                  </a:txBody>
                  <a:tcPr marL="63422" marR="63422" marT="63422" marB="63422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Decreased by 24.2 bpm</a:t>
                      </a:r>
                    </a:p>
                  </a:txBody>
                  <a:tcPr marL="63422" marR="63422" marT="63422" marB="63422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597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Respiration</a:t>
                      </a:r>
                    </a:p>
                  </a:txBody>
                  <a:tcPr marL="63422" marR="63422" marT="63422" marB="63422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Increased by 3.3 bpm</a:t>
                      </a:r>
                    </a:p>
                  </a:txBody>
                  <a:tcPr marL="63422" marR="63422" marT="63422" marB="63422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Decreased by 1.7 bpm</a:t>
                      </a:r>
                    </a:p>
                  </a:txBody>
                  <a:tcPr marL="63422" marR="63422" marT="63422" marB="63422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597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Blood Glucose</a:t>
                      </a:r>
                    </a:p>
                  </a:txBody>
                  <a:tcPr marL="63422" marR="63422" marT="63422" marB="63422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Decreased by 2 mg/dL</a:t>
                      </a:r>
                    </a:p>
                  </a:txBody>
                  <a:tcPr marL="63422" marR="63422" marT="63422" marB="63422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Decreased by 3 mg/dL</a:t>
                      </a:r>
                    </a:p>
                  </a:txBody>
                  <a:tcPr marL="63422" marR="63422" marT="63422" marB="63422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597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Systolic Blood Pressure</a:t>
                      </a:r>
                    </a:p>
                  </a:txBody>
                  <a:tcPr marL="63422" marR="63422" marT="63422" marB="63422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Increased by 1.7 mmHg</a:t>
                      </a:r>
                    </a:p>
                  </a:txBody>
                  <a:tcPr marL="63422" marR="63422" marT="63422" marB="63422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Decreased by 10.8 mmHg</a:t>
                      </a:r>
                    </a:p>
                  </a:txBody>
                  <a:tcPr marL="63422" marR="63422" marT="63422" marB="63422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597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Diastolic Blood Pressure</a:t>
                      </a:r>
                    </a:p>
                  </a:txBody>
                  <a:tcPr marL="63422" marR="63422" marT="63422" marB="63422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No change</a:t>
                      </a:r>
                    </a:p>
                  </a:txBody>
                  <a:tcPr marL="63422" marR="63422" marT="63422" marB="63422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Decreased by 11.4 mmHg</a:t>
                      </a:r>
                    </a:p>
                  </a:txBody>
                  <a:tcPr marL="63422" marR="63422" marT="63422" marB="63422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597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Mean Arterial Pressure (MAP)</a:t>
                      </a:r>
                    </a:p>
                  </a:txBody>
                  <a:tcPr marL="63422" marR="63422" marT="63422" marB="63422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Increased by 0.2</a:t>
                      </a:r>
                    </a:p>
                  </a:txBody>
                  <a:tcPr marL="63422" marR="63422" marT="63422" marB="63422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Decreased by 10.7</a:t>
                      </a:r>
                    </a:p>
                  </a:txBody>
                  <a:tcPr marL="63422" marR="63422" marT="63422" marB="63422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1B515635-A6F5-4C23-B5A2-3AF9FDAB5C1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654268" y="4631320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308"/>
    </mc:Choice>
    <mc:Fallback xmlns="">
      <p:transition spd="slow" advTm="243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Rectangle 143">
            <a:extLst>
              <a:ext uri="{FF2B5EF4-FFF2-40B4-BE49-F238E27FC236}">
                <a16:creationId xmlns:a16="http://schemas.microsoft.com/office/drawing/2014/main" id="{1D1D1210-3BD3-4C6E-AD1B-07BFB5ABDD5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81" y="4800600"/>
            <a:ext cx="9141619" cy="3429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E4947F56-9DBB-4FF9-ABF2-5B7B3C7B5FC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" y="4750737"/>
            <a:ext cx="9141619" cy="480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48" name="Straight Connector 147">
            <a:extLst>
              <a:ext uri="{FF2B5EF4-FFF2-40B4-BE49-F238E27FC236}">
                <a16:creationId xmlns:a16="http://schemas.microsoft.com/office/drawing/2014/main" id="{B6E21A4B-9996-44C9-AE8B-9B156A6CDFB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05743" y="325755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50" name="Rectangle 149">
            <a:extLst>
              <a:ext uri="{FF2B5EF4-FFF2-40B4-BE49-F238E27FC236}">
                <a16:creationId xmlns:a16="http://schemas.microsoft.com/office/drawing/2014/main" id="{F5773171-0576-4132-A405-A6861EB518F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36781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Rectangle 151">
            <a:extLst>
              <a:ext uri="{FF2B5EF4-FFF2-40B4-BE49-F238E27FC236}">
                <a16:creationId xmlns:a16="http://schemas.microsoft.com/office/drawing/2014/main" id="{019B878C-B90F-4ECB-965C-222272341D2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30" y="3714750"/>
            <a:ext cx="9141714" cy="142875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0" name="Google Shape;120;p21"/>
          <p:cNvSpPr txBox="1">
            <a:spLocks noGrp="1"/>
          </p:cNvSpPr>
          <p:nvPr>
            <p:ph type="title"/>
          </p:nvPr>
        </p:nvSpPr>
        <p:spPr>
          <a:xfrm>
            <a:off x="905743" y="4101442"/>
            <a:ext cx="7543800" cy="617220"/>
          </a:xfrm>
          <a:prstGeom prst="rect">
            <a:avLst/>
          </a:prstGeom>
        </p:spPr>
        <p:txBody>
          <a:bodyPr spcFirstLastPara="1" vert="horz" lIns="91440" tIns="45720" rIns="91440" bIns="45720" rtlCol="0" anchor="b" anchorCtr="0">
            <a:noAutofit/>
          </a:bodyPr>
          <a:lstStyle/>
          <a:p>
            <a:pPr marL="0" lvl="0" indent="0" defTabSz="914400">
              <a:spcBef>
                <a:spcPct val="0"/>
              </a:spcBef>
              <a:spcAft>
                <a:spcPts val="0"/>
              </a:spcAft>
            </a:pPr>
            <a:r>
              <a:rPr lang="en-US" sz="2400" spc="-50" dirty="0">
                <a:solidFill>
                  <a:srgbClr val="FFFFFF"/>
                </a:solidFill>
              </a:rPr>
              <a:t>Results- Decrease in the Physiological Parameters</a:t>
            </a:r>
          </a:p>
          <a:p>
            <a:pPr marL="0" lvl="0" indent="0" defTabSz="914400">
              <a:spcBef>
                <a:spcPct val="0"/>
              </a:spcBef>
              <a:spcAft>
                <a:spcPts val="0"/>
              </a:spcAft>
            </a:pPr>
            <a:r>
              <a:rPr lang="en-US" sz="2400" spc="-50" dirty="0">
                <a:solidFill>
                  <a:srgbClr val="FFFFFF"/>
                </a:solidFill>
              </a:rPr>
              <a:t> </a:t>
            </a:r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DEA90D0B-AC38-4D61-872C-1B5C58A55CD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0" y="3679632"/>
            <a:ext cx="9141714" cy="480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2" name="Google Shape;122;p21"/>
          <p:cNvSpPr txBox="1">
            <a:spLocks noGrp="1"/>
          </p:cNvSpPr>
          <p:nvPr>
            <p:ph type="sldNum" idx="12"/>
          </p:nvPr>
        </p:nvSpPr>
        <p:spPr>
          <a:xfrm>
            <a:off x="7425343" y="4844838"/>
            <a:ext cx="984019" cy="273844"/>
          </a:xfrm>
          <a:prstGeom prst="rect">
            <a:avLst/>
          </a:prstGeom>
        </p:spPr>
        <p:txBody>
          <a:bodyPr spcFirstLastPara="1" vert="horz" lIns="91440" tIns="45720" rIns="91440" bIns="45720" rtlCol="0" anchor="ctr" anchorCtr="0">
            <a:normAutofit/>
          </a:bodyPr>
          <a:lstStyle/>
          <a:p>
            <a:pPr lvl="0" indent="0" defTabSz="9144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None/>
            </a:pPr>
            <a:fld id="{00000000-1234-1234-1234-123412341234}" type="slidenum">
              <a:rPr lang="en-US" sz="700"/>
              <a:pPr lvl="0" indent="0" defTabSz="914400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None/>
              </a:pPr>
              <a:t>9</a:t>
            </a:fld>
            <a:endParaRPr lang="en-US" sz="700"/>
          </a:p>
        </p:txBody>
      </p:sp>
      <p:graphicFrame>
        <p:nvGraphicFramePr>
          <p:cNvPr id="121" name="Google Shape;121;p21"/>
          <p:cNvGraphicFramePr/>
          <p:nvPr>
            <p:extLst>
              <p:ext uri="{D42A27DB-BD31-4B8C-83A1-F6EECF244321}">
                <p14:modId xmlns:p14="http://schemas.microsoft.com/office/powerpoint/2010/main" val="3919567588"/>
              </p:ext>
            </p:extLst>
          </p:nvPr>
        </p:nvGraphicFramePr>
        <p:xfrm>
          <a:off x="939977" y="507470"/>
          <a:ext cx="7338172" cy="2750080"/>
        </p:xfrm>
        <a:graphic>
          <a:graphicData uri="http://schemas.openxmlformats.org/drawingml/2006/table">
            <a:tbl>
              <a:tblPr firstRow="1" bandRow="1">
                <a:noFill/>
                <a:tableStyleId>{A6FE6309-5F47-4DF2-B265-E7904A773B14}</a:tableStyleId>
              </a:tblPr>
              <a:tblGrid>
                <a:gridCol w="36651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730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4376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1"/>
                          </a:solidFill>
                        </a:rPr>
                        <a:t>Physiological </a:t>
                      </a:r>
                      <a:r>
                        <a:rPr lang="en-US" sz="1100"/>
                        <a:t>Parameter</a:t>
                      </a:r>
                    </a:p>
                  </a:txBody>
                  <a:tcPr marL="67556" marR="67556" marT="67556" marB="67556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dirty="0"/>
                        <a:t>Fear Free (n=17)</a:t>
                      </a:r>
                    </a:p>
                  </a:txBody>
                  <a:tcPr marL="67556" marR="67556" marT="67556" marB="67556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376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dirty="0"/>
                        <a:t>Temperature</a:t>
                      </a:r>
                    </a:p>
                  </a:txBody>
                  <a:tcPr marL="67556" marR="67556" marT="67556" marB="67556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29%</a:t>
                      </a:r>
                    </a:p>
                  </a:txBody>
                  <a:tcPr marL="67556" marR="67556" marT="67556" marB="67556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76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/>
                        <a:t>Pulse</a:t>
                      </a:r>
                    </a:p>
                  </a:txBody>
                  <a:tcPr marL="67556" marR="67556" marT="67556" marB="67556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94%</a:t>
                      </a:r>
                    </a:p>
                  </a:txBody>
                  <a:tcPr marL="67556" marR="67556" marT="67556" marB="67556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376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/>
                        <a:t>Respiration</a:t>
                      </a:r>
                    </a:p>
                  </a:txBody>
                  <a:tcPr marL="67556" marR="67556" marT="67556" marB="67556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47%</a:t>
                      </a:r>
                    </a:p>
                  </a:txBody>
                  <a:tcPr marL="67556" marR="67556" marT="67556" marB="67556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376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/>
                        <a:t>Blood Glucose</a:t>
                      </a:r>
                    </a:p>
                  </a:txBody>
                  <a:tcPr marL="67556" marR="67556" marT="67556" marB="67556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47%</a:t>
                      </a:r>
                    </a:p>
                  </a:txBody>
                  <a:tcPr marL="67556" marR="67556" marT="67556" marB="67556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376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/>
                        <a:t>Systolic Blood Pressure</a:t>
                      </a:r>
                    </a:p>
                  </a:txBody>
                  <a:tcPr marL="67556" marR="67556" marT="67556" marB="67556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71%</a:t>
                      </a:r>
                    </a:p>
                  </a:txBody>
                  <a:tcPr marL="67556" marR="67556" marT="67556" marB="67556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376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dirty="0"/>
                        <a:t>Diastolic Blood Pressure</a:t>
                      </a:r>
                    </a:p>
                  </a:txBody>
                  <a:tcPr marL="67556" marR="67556" marT="67556" marB="67556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71%</a:t>
                      </a:r>
                    </a:p>
                  </a:txBody>
                  <a:tcPr marL="67556" marR="67556" marT="67556" marB="67556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376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/>
                        <a:t>Mean Arterial Pressure (MAP)</a:t>
                      </a:r>
                    </a:p>
                  </a:txBody>
                  <a:tcPr marL="67556" marR="67556" marT="67556" marB="67556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dirty="0"/>
                        <a:t>76%</a:t>
                      </a:r>
                    </a:p>
                  </a:txBody>
                  <a:tcPr marL="67556" marR="67556" marT="67556" marB="67556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9E7D488C-6015-496B-93E0-02C85EC245A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656638" y="4631320"/>
            <a:ext cx="487362" cy="487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022"/>
    </mc:Choice>
    <mc:Fallback xmlns="">
      <p:transition spd="slow" advTm="380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Retrospect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243AF7DC-D15B-41C0-AE81-23980D1B9FC4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2615</TotalTime>
  <Words>834</Words>
  <Application>Microsoft Office PowerPoint</Application>
  <PresentationFormat>On-screen Show (16:9)</PresentationFormat>
  <Paragraphs>136</Paragraphs>
  <Slides>12</Slides>
  <Notes>12</Notes>
  <HiddenSlides>0</HiddenSlides>
  <MMClips>12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Calibri Light</vt:lpstr>
      <vt:lpstr>Arial</vt:lpstr>
      <vt:lpstr>Calibri</vt:lpstr>
      <vt:lpstr>Roboto</vt:lpstr>
      <vt:lpstr>Retrospect</vt:lpstr>
      <vt:lpstr>Fear Free Handling Techniques in Shelter Animals and the Overall Effects on Physiological Parameters </vt:lpstr>
      <vt:lpstr>What are Fear Free Handling Techniques?</vt:lpstr>
      <vt:lpstr>Why Use Fear Free Handling Techniques?</vt:lpstr>
      <vt:lpstr>Shelter Facility used for Research</vt:lpstr>
      <vt:lpstr>Subject and Facility Requirements</vt:lpstr>
      <vt:lpstr>Methodology- Fear Free</vt:lpstr>
      <vt:lpstr>Methodology-Traditional</vt:lpstr>
      <vt:lpstr>Results- Average Changes in the Physiological Parameters </vt:lpstr>
      <vt:lpstr>Results- Decrease in the Physiological Parameters  </vt:lpstr>
      <vt:lpstr>Conclusion</vt:lpstr>
      <vt:lpstr>References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Low-Stress Handling Techniques in Shelter Animals and the Overall Effects on Physiological Parameters</dc:title>
  <dc:creator>Ashley Danielle Swim</dc:creator>
  <cp:lastModifiedBy>Ashley Danielle Swim</cp:lastModifiedBy>
  <cp:revision>20</cp:revision>
  <dcterms:modified xsi:type="dcterms:W3CDTF">2021-04-16T19:28:36Z</dcterms:modified>
</cp:coreProperties>
</file>