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9" r:id="rId2"/>
    <p:sldId id="264" r:id="rId3"/>
    <p:sldId id="265" r:id="rId4"/>
    <p:sldId id="266" r:id="rId5"/>
    <p:sldId id="269" r:id="rId6"/>
    <p:sldId id="271" r:id="rId7"/>
    <p:sldId id="270" r:id="rId8"/>
    <p:sldId id="276" r:id="rId9"/>
    <p:sldId id="275" r:id="rId10"/>
    <p:sldId id="263" r:id="rId11"/>
    <p:sldId id="273" r:id="rId12"/>
    <p:sldId id="272"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93" autoAdjust="0"/>
    <p:restoredTop sz="94660"/>
  </p:normalViewPr>
  <p:slideViewPr>
    <p:cSldViewPr snapToGrid="0">
      <p:cViewPr varScale="1">
        <p:scale>
          <a:sx n="78" d="100"/>
          <a:sy n="78" d="100"/>
        </p:scale>
        <p:origin x="72" y="5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42CD2A-F1A8-400E-8292-2EEBF210A7DD}" type="datetimeFigureOut">
              <a:rPr lang="en-US" smtClean="0"/>
              <a:t>4/7/2021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6D73A9-CC5A-420D-A843-BCF1A8084F7E}" type="slidenum">
              <a:rPr lang="en-US" smtClean="0"/>
              <a:t>‹#›</a:t>
            </a:fld>
            <a:endParaRPr lang="en-US"/>
          </a:p>
        </p:txBody>
      </p:sp>
    </p:spTree>
    <p:extLst>
      <p:ext uri="{BB962C8B-B14F-4D97-AF65-F5344CB8AC3E}">
        <p14:creationId xmlns:p14="http://schemas.microsoft.com/office/powerpoint/2010/main" val="3164269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Interested in the problem- don’t have the option to take a class, can’t fit in schedule, at end- 12 students from 6 colleges</a:t>
            </a:r>
          </a:p>
        </p:txBody>
      </p:sp>
      <p:sp>
        <p:nvSpPr>
          <p:cNvPr id="4" name="Slide Number Placeholder 3"/>
          <p:cNvSpPr>
            <a:spLocks noGrp="1"/>
          </p:cNvSpPr>
          <p:nvPr>
            <p:ph type="sldNum" sz="quarter" idx="5"/>
          </p:nvPr>
        </p:nvSpPr>
        <p:spPr/>
        <p:txBody>
          <a:bodyPr/>
          <a:lstStyle/>
          <a:p>
            <a:fld id="{776D73A9-CC5A-420D-A843-BCF1A8084F7E}" type="slidenum">
              <a:rPr lang="en-US" smtClean="0"/>
              <a:t>2</a:t>
            </a:fld>
            <a:endParaRPr lang="en-US"/>
          </a:p>
        </p:txBody>
      </p:sp>
    </p:spTree>
    <p:extLst>
      <p:ext uri="{BB962C8B-B14F-4D97-AF65-F5344CB8AC3E}">
        <p14:creationId xmlns:p14="http://schemas.microsoft.com/office/powerpoint/2010/main" val="1971678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latin typeface="Garamond" panose="02020404030301010803" pitchFamily="18" charset="0"/>
              </a:rPr>
              <a:t>(identify issues, ways to best take advantage of this- pausing videos and looking up words for Wiki. Is helpful because you can find an article in virtually any language and can learn about virtually any subject) </a:t>
            </a:r>
            <a:endParaRPr lang="en-US" dirty="0"/>
          </a:p>
        </p:txBody>
      </p:sp>
      <p:sp>
        <p:nvSpPr>
          <p:cNvPr id="4" name="Slide Number Placeholder 3"/>
          <p:cNvSpPr>
            <a:spLocks noGrp="1"/>
          </p:cNvSpPr>
          <p:nvPr>
            <p:ph type="sldNum" sz="quarter" idx="5"/>
          </p:nvPr>
        </p:nvSpPr>
        <p:spPr/>
        <p:txBody>
          <a:bodyPr/>
          <a:lstStyle/>
          <a:p>
            <a:fld id="{776D73A9-CC5A-420D-A843-BCF1A8084F7E}" type="slidenum">
              <a:rPr lang="en-US" smtClean="0"/>
              <a:t>3</a:t>
            </a:fld>
            <a:endParaRPr lang="en-US"/>
          </a:p>
        </p:txBody>
      </p:sp>
    </p:spTree>
    <p:extLst>
      <p:ext uri="{BB962C8B-B14F-4D97-AF65-F5344CB8AC3E}">
        <p14:creationId xmlns:p14="http://schemas.microsoft.com/office/powerpoint/2010/main" val="329106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rPr>
              <a:t>(we did focus on Spanish but we identified helpful resources that are universal for most languages)</a:t>
            </a:r>
          </a:p>
          <a:p>
            <a:endParaRPr lang="en-US" dirty="0"/>
          </a:p>
        </p:txBody>
      </p:sp>
      <p:sp>
        <p:nvSpPr>
          <p:cNvPr id="4" name="Slide Number Placeholder 3"/>
          <p:cNvSpPr>
            <a:spLocks noGrp="1"/>
          </p:cNvSpPr>
          <p:nvPr>
            <p:ph type="sldNum" sz="quarter" idx="5"/>
          </p:nvPr>
        </p:nvSpPr>
        <p:spPr/>
        <p:txBody>
          <a:bodyPr/>
          <a:lstStyle/>
          <a:p>
            <a:fld id="{776D73A9-CC5A-420D-A843-BCF1A8084F7E}" type="slidenum">
              <a:rPr lang="en-US" smtClean="0"/>
              <a:t>4</a:t>
            </a:fld>
            <a:endParaRPr lang="en-US"/>
          </a:p>
        </p:txBody>
      </p:sp>
    </p:spTree>
    <p:extLst>
      <p:ext uri="{BB962C8B-B14F-4D97-AF65-F5344CB8AC3E}">
        <p14:creationId xmlns:p14="http://schemas.microsoft.com/office/powerpoint/2010/main" val="3815680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 </a:t>
            </a:r>
            <a:r>
              <a:rPr lang="en-US" dirty="0" err="1"/>
              <a:t>Krummrich</a:t>
            </a:r>
            <a:r>
              <a:rPr lang="en-US" dirty="0"/>
              <a:t> studied Danish a couple of years ago; he did a lot of reading with online articles as well as Wikipedia. He is revisiting it with a focus on poetry and is considering the spoken aspect.</a:t>
            </a:r>
          </a:p>
        </p:txBody>
      </p:sp>
      <p:sp>
        <p:nvSpPr>
          <p:cNvPr id="4" name="Slide Number Placeholder 3"/>
          <p:cNvSpPr>
            <a:spLocks noGrp="1"/>
          </p:cNvSpPr>
          <p:nvPr>
            <p:ph type="sldNum" sz="quarter" idx="5"/>
          </p:nvPr>
        </p:nvSpPr>
        <p:spPr/>
        <p:txBody>
          <a:bodyPr/>
          <a:lstStyle/>
          <a:p>
            <a:fld id="{776D73A9-CC5A-420D-A843-BCF1A8084F7E}" type="slidenum">
              <a:rPr lang="en-US" smtClean="0"/>
              <a:t>6</a:t>
            </a:fld>
            <a:endParaRPr lang="en-US"/>
          </a:p>
        </p:txBody>
      </p:sp>
    </p:spTree>
    <p:extLst>
      <p:ext uri="{BB962C8B-B14F-4D97-AF65-F5344CB8AC3E}">
        <p14:creationId xmlns:p14="http://schemas.microsoft.com/office/powerpoint/2010/main" val="2166487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Garamond" panose="02020404030301010803" pitchFamily="18" charset="0"/>
              </a:rPr>
              <a:t>(Visuals help! Or “acting out” for verbs that are harder to draw. Labeling- something we lack from the classroom)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Garamond" panose="02020404030301010803" pitchFamily="18" charset="0"/>
              </a:rPr>
              <a:t>(mixing media as well- vocab from Mango, look up same subject in YouTube to hear it- different voice/ context, then watching a Netflix show to see what I pick up)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Garamond" panose="020204040303010108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000000"/>
              </a:solidFill>
              <a:latin typeface="Garamond" panose="02020404030301010803" pitchFamily="18" charset="0"/>
            </a:endParaRPr>
          </a:p>
          <a:p>
            <a:endParaRPr lang="en-US" dirty="0"/>
          </a:p>
        </p:txBody>
      </p:sp>
      <p:sp>
        <p:nvSpPr>
          <p:cNvPr id="4" name="Slide Number Placeholder 3"/>
          <p:cNvSpPr>
            <a:spLocks noGrp="1"/>
          </p:cNvSpPr>
          <p:nvPr>
            <p:ph type="sldNum" sz="quarter" idx="5"/>
          </p:nvPr>
        </p:nvSpPr>
        <p:spPr/>
        <p:txBody>
          <a:bodyPr/>
          <a:lstStyle/>
          <a:p>
            <a:fld id="{776D73A9-CC5A-420D-A843-BCF1A8084F7E}" type="slidenum">
              <a:rPr lang="en-US" smtClean="0"/>
              <a:t>7</a:t>
            </a:fld>
            <a:endParaRPr lang="en-US"/>
          </a:p>
        </p:txBody>
      </p:sp>
    </p:spTree>
    <p:extLst>
      <p:ext uri="{BB962C8B-B14F-4D97-AF65-F5344CB8AC3E}">
        <p14:creationId xmlns:p14="http://schemas.microsoft.com/office/powerpoint/2010/main" val="520869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Garamond" panose="02020404030301010803" pitchFamily="18" charset="0"/>
              </a:rPr>
              <a:t>*Currently have 12 participants total from 6 colleges studying 4 languages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Garamond" panose="02020404030301010803" pitchFamily="18" charset="0"/>
              </a:rPr>
              <a:t>After obtaining IRB approval</a:t>
            </a:r>
          </a:p>
          <a:p>
            <a:endParaRPr lang="en-US" dirty="0"/>
          </a:p>
        </p:txBody>
      </p:sp>
      <p:sp>
        <p:nvSpPr>
          <p:cNvPr id="4" name="Slide Number Placeholder 3"/>
          <p:cNvSpPr>
            <a:spLocks noGrp="1"/>
          </p:cNvSpPr>
          <p:nvPr>
            <p:ph type="sldNum" sz="quarter" idx="5"/>
          </p:nvPr>
        </p:nvSpPr>
        <p:spPr/>
        <p:txBody>
          <a:bodyPr/>
          <a:lstStyle/>
          <a:p>
            <a:fld id="{776D73A9-CC5A-420D-A843-BCF1A8084F7E}" type="slidenum">
              <a:rPr lang="en-US" smtClean="0"/>
              <a:t>8</a:t>
            </a:fld>
            <a:endParaRPr lang="en-US"/>
          </a:p>
        </p:txBody>
      </p:sp>
    </p:spTree>
    <p:extLst>
      <p:ext uri="{BB962C8B-B14F-4D97-AF65-F5344CB8AC3E}">
        <p14:creationId xmlns:p14="http://schemas.microsoft.com/office/powerpoint/2010/main" val="3604166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latin typeface="Garamond" panose="02020404030301010803" pitchFamily="18" charset="0"/>
              </a:rPr>
              <a:t>(possibly using Zoom).</a:t>
            </a:r>
          </a:p>
          <a:p>
            <a:endParaRPr lang="en-US" dirty="0"/>
          </a:p>
        </p:txBody>
      </p:sp>
      <p:sp>
        <p:nvSpPr>
          <p:cNvPr id="4" name="Slide Number Placeholder 3"/>
          <p:cNvSpPr>
            <a:spLocks noGrp="1"/>
          </p:cNvSpPr>
          <p:nvPr>
            <p:ph type="sldNum" sz="quarter" idx="5"/>
          </p:nvPr>
        </p:nvSpPr>
        <p:spPr/>
        <p:txBody>
          <a:bodyPr/>
          <a:lstStyle/>
          <a:p>
            <a:fld id="{776D73A9-CC5A-420D-A843-BCF1A8084F7E}" type="slidenum">
              <a:rPr lang="en-US" smtClean="0"/>
              <a:t>11</a:t>
            </a:fld>
            <a:endParaRPr lang="en-US"/>
          </a:p>
        </p:txBody>
      </p:sp>
    </p:spTree>
    <p:extLst>
      <p:ext uri="{BB962C8B-B14F-4D97-AF65-F5344CB8AC3E}">
        <p14:creationId xmlns:p14="http://schemas.microsoft.com/office/powerpoint/2010/main" val="1594719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latin typeface="Garamond" panose="02020404030301010803" pitchFamily="18" charset="0"/>
              </a:rPr>
              <a:t>(blog to continue the discussion)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00000"/>
                </a:solidFill>
                <a:latin typeface="Garamond" panose="02020404030301010803" pitchFamily="18" charset="0"/>
              </a:rPr>
              <a:t>There’s </a:t>
            </a:r>
            <a:r>
              <a:rPr lang="en-US" sz="1200" dirty="0">
                <a:solidFill>
                  <a:srgbClr val="000000"/>
                </a:solidFill>
                <a:latin typeface="Garamond" panose="02020404030301010803" pitchFamily="18" charset="0"/>
              </a:rPr>
              <a:t>a lot I am excited to do but it’ll depend on if I continue this project next semester </a:t>
            </a:r>
          </a:p>
          <a:p>
            <a:endParaRPr lang="en-US" dirty="0"/>
          </a:p>
        </p:txBody>
      </p:sp>
      <p:sp>
        <p:nvSpPr>
          <p:cNvPr id="4" name="Slide Number Placeholder 3"/>
          <p:cNvSpPr>
            <a:spLocks noGrp="1"/>
          </p:cNvSpPr>
          <p:nvPr>
            <p:ph type="sldNum" sz="quarter" idx="5"/>
          </p:nvPr>
        </p:nvSpPr>
        <p:spPr/>
        <p:txBody>
          <a:bodyPr/>
          <a:lstStyle/>
          <a:p>
            <a:fld id="{776D73A9-CC5A-420D-A843-BCF1A8084F7E}" type="slidenum">
              <a:rPr lang="en-US" smtClean="0"/>
              <a:t>12</a:t>
            </a:fld>
            <a:endParaRPr lang="en-US"/>
          </a:p>
        </p:txBody>
      </p:sp>
    </p:spTree>
    <p:extLst>
      <p:ext uri="{BB962C8B-B14F-4D97-AF65-F5344CB8AC3E}">
        <p14:creationId xmlns:p14="http://schemas.microsoft.com/office/powerpoint/2010/main" val="31916256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23E512-4CBB-47AE-8ED1-E78FBF788C1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7B449FC-CADA-492B-90D8-B51B70498EE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656F54-06A6-4137-A976-35B423C694DF}"/>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5" name="Footer Placeholder 4">
            <a:extLst>
              <a:ext uri="{FF2B5EF4-FFF2-40B4-BE49-F238E27FC236}">
                <a16:creationId xmlns:a16="http://schemas.microsoft.com/office/drawing/2014/main" id="{EC19A69F-BCEF-4E99-8C88-1F257623F6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79A851-A7C8-42DF-85BF-74B377889DB8}"/>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3362631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365EBE-2FFC-40EF-AF9E-E29945CC906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E248FEC-E2FA-4F3D-8830-EC11D1FE6B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EC17A5-3E47-4804-8D0F-6530BE582E18}"/>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5" name="Footer Placeholder 4">
            <a:extLst>
              <a:ext uri="{FF2B5EF4-FFF2-40B4-BE49-F238E27FC236}">
                <a16:creationId xmlns:a16="http://schemas.microsoft.com/office/drawing/2014/main" id="{76A8E78D-BB47-49CB-B2DA-9F6A742061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E96E5F-7F66-4D18-B5D7-C21D0A94EFF0}"/>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1763073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2CE076-0E5E-4BCE-918E-58DC3F561A5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F3E7B8D-3515-4CC6-AA7E-CB9EEA35595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29D805-A401-4BA4-9993-B0F47F0D9750}"/>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5" name="Footer Placeholder 4">
            <a:extLst>
              <a:ext uri="{FF2B5EF4-FFF2-40B4-BE49-F238E27FC236}">
                <a16:creationId xmlns:a16="http://schemas.microsoft.com/office/drawing/2014/main" id="{968CAFD0-E7E9-4076-81EA-8DA77E78212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A9A85D-D64C-4ADF-A7A1-5281A98E17B6}"/>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1689064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EAFCD-8E9D-440B-998B-466803BC46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DEC9C4F-5177-4A5B-896A-40704E99792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5E8E51-C118-49B1-B563-C3142505DA72}"/>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5" name="Footer Placeholder 4">
            <a:extLst>
              <a:ext uri="{FF2B5EF4-FFF2-40B4-BE49-F238E27FC236}">
                <a16:creationId xmlns:a16="http://schemas.microsoft.com/office/drawing/2014/main" id="{062392A2-77AB-4E05-9671-B2B70926B6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32285A-D534-44A1-B372-6A485A5B6E44}"/>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2983852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BEDE3-93A4-45F6-910F-1EB8BD1056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99C88A6-7D7D-4BDE-A309-7D914C51FF5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761AE1-EDC0-4DD3-8669-074CDA4A6D69}"/>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5" name="Footer Placeholder 4">
            <a:extLst>
              <a:ext uri="{FF2B5EF4-FFF2-40B4-BE49-F238E27FC236}">
                <a16:creationId xmlns:a16="http://schemas.microsoft.com/office/drawing/2014/main" id="{83A0E2FD-E0DE-40A3-B4D2-1D8EC2E490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88DE40-599A-4DAA-9D2C-74AB1FCD5277}"/>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4236238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8B78A-26B2-4949-83A2-4FBE77258B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8DB5A5-CB69-4E29-8EBB-A0738984461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020B7D1-924C-46C1-9C46-B31C2C5ABE5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6F45F5C-A0F3-4A8B-9624-D15E7718FD28}"/>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6" name="Footer Placeholder 5">
            <a:extLst>
              <a:ext uri="{FF2B5EF4-FFF2-40B4-BE49-F238E27FC236}">
                <a16:creationId xmlns:a16="http://schemas.microsoft.com/office/drawing/2014/main" id="{3D36402F-B401-4981-9793-FF1C3F09680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B30EB96-5D26-4B79-A250-44F2897F6B0C}"/>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1933695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4B3A1-7A2C-4CAE-A811-AAC7E31108A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324E45D-4E95-4C98-8056-3FEF65A5014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23B8C8-81C0-4B60-BE2C-5763ADC646E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2029E7F-D013-41DF-BDCE-5D8B9113EE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F18429-BD62-41F5-B75B-8D5E7F317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E276991-D50D-4E27-B702-16482A0803FE}"/>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8" name="Footer Placeholder 7">
            <a:extLst>
              <a:ext uri="{FF2B5EF4-FFF2-40B4-BE49-F238E27FC236}">
                <a16:creationId xmlns:a16="http://schemas.microsoft.com/office/drawing/2014/main" id="{7462A684-BEB8-44D4-BF36-812A275617F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C38DF2-2E93-41D3-8CF7-AFB05DA7ADA0}"/>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14633302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D5101-3A25-42F0-9EC3-6B91FDDB02D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7FB6919-D490-461D-8CC0-B31C10BDCFA7}"/>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4" name="Footer Placeholder 3">
            <a:extLst>
              <a:ext uri="{FF2B5EF4-FFF2-40B4-BE49-F238E27FC236}">
                <a16:creationId xmlns:a16="http://schemas.microsoft.com/office/drawing/2014/main" id="{4348B00C-51F3-433B-88B5-997F1BB7DC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593F649-C300-4AA0-A2E4-071A822CA206}"/>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1056204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CC34B4-852E-43B1-9BDC-EC4869099952}"/>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3" name="Footer Placeholder 2">
            <a:extLst>
              <a:ext uri="{FF2B5EF4-FFF2-40B4-BE49-F238E27FC236}">
                <a16:creationId xmlns:a16="http://schemas.microsoft.com/office/drawing/2014/main" id="{3F01AA20-A7DC-40E4-9765-8363E0A229E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9B09477-81C9-427A-80FC-34498958D681}"/>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293269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9EFAC-262C-4706-A68F-3E78CAC21D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DDFE99E-082A-40CB-BE31-268B2554115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20747D9-137C-4CAF-8885-FBFA4C7375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4309E6-3186-4761-8123-A9201FDFB50C}"/>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6" name="Footer Placeholder 5">
            <a:extLst>
              <a:ext uri="{FF2B5EF4-FFF2-40B4-BE49-F238E27FC236}">
                <a16:creationId xmlns:a16="http://schemas.microsoft.com/office/drawing/2014/main" id="{900B407F-CD88-4016-B89B-F941C0CB11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CE0D4C-D7A1-48A7-8BD7-99732F43999F}"/>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2612211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AF267-BB56-420E-B7B7-2FFC6B5388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9E06CF7-A938-4EFE-AC40-7CF4896E08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9D9E1D6-333A-402F-B8E6-18093932BC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417E32E-3D8B-49E2-9C56-0294173A9535}"/>
              </a:ext>
            </a:extLst>
          </p:cNvPr>
          <p:cNvSpPr>
            <a:spLocks noGrp="1"/>
          </p:cNvSpPr>
          <p:nvPr>
            <p:ph type="dt" sz="half" idx="10"/>
          </p:nvPr>
        </p:nvSpPr>
        <p:spPr/>
        <p:txBody>
          <a:bodyPr/>
          <a:lstStyle/>
          <a:p>
            <a:fld id="{C71C2B36-1449-464D-B772-36B63F3C103D}" type="datetimeFigureOut">
              <a:rPr lang="en-US" smtClean="0"/>
              <a:t>4/7/2021</a:t>
            </a:fld>
            <a:endParaRPr lang="en-US"/>
          </a:p>
        </p:txBody>
      </p:sp>
      <p:sp>
        <p:nvSpPr>
          <p:cNvPr id="6" name="Footer Placeholder 5">
            <a:extLst>
              <a:ext uri="{FF2B5EF4-FFF2-40B4-BE49-F238E27FC236}">
                <a16:creationId xmlns:a16="http://schemas.microsoft.com/office/drawing/2014/main" id="{82B4F369-1623-4C8B-8105-BE4704848D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69FEB43-9B27-4BC1-837E-D3190F0826E5}"/>
              </a:ext>
            </a:extLst>
          </p:cNvPr>
          <p:cNvSpPr>
            <a:spLocks noGrp="1"/>
          </p:cNvSpPr>
          <p:nvPr>
            <p:ph type="sldNum" sz="quarter" idx="12"/>
          </p:nvPr>
        </p:nvSpPr>
        <p:spPr/>
        <p:txBody>
          <a:bodyPr/>
          <a:lstStyle/>
          <a:p>
            <a:fld id="{89FA23BF-4007-47DE-99B9-047051711644}" type="slidenum">
              <a:rPr lang="en-US" smtClean="0"/>
              <a:t>‹#›</a:t>
            </a:fld>
            <a:endParaRPr lang="en-US"/>
          </a:p>
        </p:txBody>
      </p:sp>
    </p:spTree>
    <p:extLst>
      <p:ext uri="{BB962C8B-B14F-4D97-AF65-F5344CB8AC3E}">
        <p14:creationId xmlns:p14="http://schemas.microsoft.com/office/powerpoint/2010/main" val="742484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6DB1264-EB59-47DA-9F5C-09F7614BEE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B9BCD60-23C5-460A-865C-0681E05EDD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656F5-7F2E-4F14-B7EF-04BA8AB8BDF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1C2B36-1449-464D-B772-36B63F3C103D}" type="datetimeFigureOut">
              <a:rPr lang="en-US" smtClean="0"/>
              <a:t>4/7/2021</a:t>
            </a:fld>
            <a:endParaRPr lang="en-US"/>
          </a:p>
        </p:txBody>
      </p:sp>
      <p:sp>
        <p:nvSpPr>
          <p:cNvPr id="5" name="Footer Placeholder 4">
            <a:extLst>
              <a:ext uri="{FF2B5EF4-FFF2-40B4-BE49-F238E27FC236}">
                <a16:creationId xmlns:a16="http://schemas.microsoft.com/office/drawing/2014/main" id="{A26825C4-ED1D-45CC-84CA-8CCECB289F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E32022B-A569-4922-B1D0-485BF6B302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FA23BF-4007-47DE-99B9-047051711644}" type="slidenum">
              <a:rPr lang="en-US" smtClean="0"/>
              <a:t>‹#›</a:t>
            </a:fld>
            <a:endParaRPr lang="en-US"/>
          </a:p>
        </p:txBody>
      </p:sp>
    </p:spTree>
    <p:extLst>
      <p:ext uri="{BB962C8B-B14F-4D97-AF65-F5344CB8AC3E}">
        <p14:creationId xmlns:p14="http://schemas.microsoft.com/office/powerpoint/2010/main" val="1950879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frenchwithpascal/playlists" TargetMode="External"/><Relationship Id="rId7" Type="http://schemas.openxmlformats.org/officeDocument/2006/relationships/hyperlink" Target="https://www.youtube.com/c/ohlalafrench/featured"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s://www.youtube.com/channel/UCoUWq2QawqdC3-nRXKk-JUw" TargetMode="External"/><Relationship Id="rId5" Type="http://schemas.openxmlformats.org/officeDocument/2006/relationships/hyperlink" Target="https://speechling.com/listening/french" TargetMode="External"/><Relationship Id="rId4" Type="http://schemas.openxmlformats.org/officeDocument/2006/relationships/hyperlink" Target="https://www.youtube.com/channel/UCEf0-WZoqYFzLZtx43KPvag"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hbhendrix@moreheadstate.edu"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laits.utexas.edu/spe/index.html"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hyperlink" Target="https://www.laits.utexas.edu/spe/" TargetMode="External"/><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hyperlink" Target="https://www.youtube.com/user/Recetasparatucocina" TargetMode="External"/><Relationship Id="rId4" Type="http://schemas.openxmlformats.org/officeDocument/2006/relationships/hyperlink" Target="https://www.youtube.com/channel/UCzVIrPfZBE-XkBISBybMBL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A4843247-2A1A-41AB-9AE7-A41100BC59BA}"/>
              </a:ext>
            </a:extLst>
          </p:cNvPr>
          <p:cNvSpPr>
            <a:spLocks noGrp="1"/>
          </p:cNvSpPr>
          <p:nvPr>
            <p:ph type="title"/>
          </p:nvPr>
        </p:nvSpPr>
        <p:spPr>
          <a:xfrm>
            <a:off x="3045368" y="2043663"/>
            <a:ext cx="6105194" cy="2031055"/>
          </a:xfrm>
        </p:spPr>
        <p:txBody>
          <a:bodyPr vert="horz" lIns="91440" tIns="45720" rIns="91440" bIns="45720" rtlCol="0" anchor="b">
            <a:normAutofit fontScale="90000"/>
          </a:bodyPr>
          <a:lstStyle/>
          <a:p>
            <a:pPr algn="ctr"/>
            <a:r>
              <a:rPr lang="en-US" sz="6000" kern="1200" dirty="0">
                <a:solidFill>
                  <a:srgbClr val="FFFFFF"/>
                </a:solidFill>
                <a:latin typeface="Aharoni" panose="020B0604020202020204" pitchFamily="2" charset="-79"/>
                <a:cs typeface="Aharoni" panose="020B0604020202020204" pitchFamily="2" charset="-79"/>
              </a:rPr>
              <a:t>Learning a Language </a:t>
            </a:r>
            <a:r>
              <a:rPr lang="en-US" sz="6000" dirty="0">
                <a:solidFill>
                  <a:srgbClr val="FFFFFF"/>
                </a:solidFill>
                <a:latin typeface="Aharoni" panose="020B0604020202020204" pitchFamily="2" charset="-79"/>
                <a:cs typeface="Aharoni" panose="020B0604020202020204" pitchFamily="2" charset="-79"/>
              </a:rPr>
              <a:t>Individually</a:t>
            </a:r>
            <a:endParaRPr lang="en-US" sz="6000" kern="1200" dirty="0">
              <a:solidFill>
                <a:srgbClr val="FFFFFF"/>
              </a:solidFill>
              <a:latin typeface="Aharoni" panose="020B0604020202020204" pitchFamily="2" charset="-79"/>
              <a:cs typeface="Aharoni" panose="020B0604020202020204" pitchFamily="2" charset="-79"/>
            </a:endParaRPr>
          </a:p>
        </p:txBody>
      </p:sp>
      <p:sp>
        <p:nvSpPr>
          <p:cNvPr id="4" name="TextBox 3">
            <a:extLst>
              <a:ext uri="{FF2B5EF4-FFF2-40B4-BE49-F238E27FC236}">
                <a16:creationId xmlns:a16="http://schemas.microsoft.com/office/drawing/2014/main" id="{6442250C-7F16-4049-9BAC-6EE03E41E233}"/>
              </a:ext>
            </a:extLst>
          </p:cNvPr>
          <p:cNvSpPr txBox="1"/>
          <p:nvPr/>
        </p:nvSpPr>
        <p:spPr>
          <a:xfrm>
            <a:off x="2878667" y="4370953"/>
            <a:ext cx="6929120" cy="461665"/>
          </a:xfrm>
          <a:prstGeom prst="rect">
            <a:avLst/>
          </a:prstGeom>
          <a:noFill/>
        </p:spPr>
        <p:txBody>
          <a:bodyPr wrap="square" rtlCol="0">
            <a:spAutoFit/>
          </a:bodyPr>
          <a:lstStyle/>
          <a:p>
            <a:r>
              <a:rPr lang="en-US" sz="2400" dirty="0">
                <a:latin typeface="Aharoni" panose="02010803020104030203" pitchFamily="2" charset="-79"/>
                <a:cs typeface="Aharoni" panose="02010803020104030203" pitchFamily="2" charset="-79"/>
              </a:rPr>
              <a:t>Holly Hendrix under mentor Dr. </a:t>
            </a:r>
            <a:r>
              <a:rPr lang="en-US" sz="2400" dirty="0" err="1">
                <a:latin typeface="Aharoni" panose="02010803020104030203" pitchFamily="2" charset="-79"/>
                <a:cs typeface="Aharoni" panose="02010803020104030203" pitchFamily="2" charset="-79"/>
              </a:rPr>
              <a:t>Krummrich</a:t>
            </a:r>
            <a:endParaRPr lang="en-US"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119364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752717F9-6CF6-4CD8-AB48-04CF31546225}"/>
              </a:ext>
            </a:extLst>
          </p:cNvPr>
          <p:cNvSpPr>
            <a:spLocks noGrp="1"/>
          </p:cNvSpPr>
          <p:nvPr>
            <p:ph type="title"/>
          </p:nvPr>
        </p:nvSpPr>
        <p:spPr>
          <a:xfrm>
            <a:off x="640079" y="2053641"/>
            <a:ext cx="3669161" cy="2760098"/>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Example Plan #2</a:t>
            </a:r>
          </a:p>
        </p:txBody>
      </p:sp>
      <p:graphicFrame>
        <p:nvGraphicFramePr>
          <p:cNvPr id="11" name="Content Placeholder 10">
            <a:extLst>
              <a:ext uri="{FF2B5EF4-FFF2-40B4-BE49-F238E27FC236}">
                <a16:creationId xmlns:a16="http://schemas.microsoft.com/office/drawing/2014/main" id="{3086DCF1-5E46-4D08-AB9A-32EDB2E4642A}"/>
              </a:ext>
            </a:extLst>
          </p:cNvPr>
          <p:cNvGraphicFramePr>
            <a:graphicFrameLocks noGrp="1"/>
          </p:cNvGraphicFramePr>
          <p:nvPr>
            <p:ph idx="1"/>
            <p:extLst>
              <p:ext uri="{D42A27DB-BD31-4B8C-83A1-F6EECF244321}">
                <p14:modId xmlns:p14="http://schemas.microsoft.com/office/powerpoint/2010/main" val="651276537"/>
              </p:ext>
            </p:extLst>
          </p:nvPr>
        </p:nvGraphicFramePr>
        <p:xfrm>
          <a:off x="5390400" y="524518"/>
          <a:ext cx="6612048" cy="5842765"/>
        </p:xfrm>
        <a:graphic>
          <a:graphicData uri="http://schemas.openxmlformats.org/drawingml/2006/table">
            <a:tbl>
              <a:tblPr firstRow="1" firstCol="1" bandRow="1">
                <a:tableStyleId>{8799B23B-EC83-4686-B30A-512413B5E67A}</a:tableStyleId>
              </a:tblPr>
              <a:tblGrid>
                <a:gridCol w="696563">
                  <a:extLst>
                    <a:ext uri="{9D8B030D-6E8A-4147-A177-3AD203B41FA5}">
                      <a16:colId xmlns:a16="http://schemas.microsoft.com/office/drawing/2014/main" val="597196181"/>
                    </a:ext>
                  </a:extLst>
                </a:gridCol>
                <a:gridCol w="4136950">
                  <a:extLst>
                    <a:ext uri="{9D8B030D-6E8A-4147-A177-3AD203B41FA5}">
                      <a16:colId xmlns:a16="http://schemas.microsoft.com/office/drawing/2014/main" val="4184164306"/>
                    </a:ext>
                  </a:extLst>
                </a:gridCol>
                <a:gridCol w="1778535">
                  <a:extLst>
                    <a:ext uri="{9D8B030D-6E8A-4147-A177-3AD203B41FA5}">
                      <a16:colId xmlns:a16="http://schemas.microsoft.com/office/drawing/2014/main" val="975918216"/>
                    </a:ext>
                  </a:extLst>
                </a:gridCol>
              </a:tblGrid>
              <a:tr h="233525">
                <a:tc>
                  <a:txBody>
                    <a:bodyPr/>
                    <a:lstStyle/>
                    <a:p>
                      <a:pPr marL="0" marR="0">
                        <a:lnSpc>
                          <a:spcPct val="107000"/>
                        </a:lnSpc>
                        <a:spcBef>
                          <a:spcPts val="0"/>
                        </a:spcBef>
                        <a:spcAft>
                          <a:spcPts val="0"/>
                        </a:spcAft>
                      </a:pPr>
                      <a:r>
                        <a:rPr lang="en-US" sz="1600">
                          <a:effectLst/>
                          <a:latin typeface="Garamond" panose="02020404030301010803" pitchFamily="18" charset="0"/>
                        </a:rPr>
                        <a:t> </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latin typeface="Garamond" panose="02020404030301010803" pitchFamily="18" charset="0"/>
                        </a:rPr>
                        <a:t>TUES</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latin typeface="Garamond" panose="02020404030301010803" pitchFamily="18" charset="0"/>
                        </a:rPr>
                        <a:t>THURS</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02178247"/>
                  </a:ext>
                </a:extLst>
              </a:tr>
              <a:tr h="1210745">
                <a:tc>
                  <a:txBody>
                    <a:bodyPr/>
                    <a:lstStyle/>
                    <a:p>
                      <a:pPr marL="0" marR="0">
                        <a:lnSpc>
                          <a:spcPct val="107000"/>
                        </a:lnSpc>
                        <a:spcBef>
                          <a:spcPts val="0"/>
                        </a:spcBef>
                        <a:spcAft>
                          <a:spcPts val="0"/>
                        </a:spcAft>
                      </a:pPr>
                      <a:r>
                        <a:rPr lang="en-US" sz="1600">
                          <a:effectLst/>
                          <a:latin typeface="Garamond" panose="02020404030301010803" pitchFamily="18" charset="0"/>
                        </a:rPr>
                        <a:t>W1</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latin typeface="Garamond" panose="02020404030301010803" pitchFamily="18" charset="0"/>
                        </a:rPr>
                        <a:t>YouTube grammar lessons</a:t>
                      </a:r>
                    </a:p>
                    <a:p>
                      <a:pPr marL="0" marR="0">
                        <a:lnSpc>
                          <a:spcPct val="107000"/>
                        </a:lnSpc>
                        <a:spcBef>
                          <a:spcPts val="0"/>
                        </a:spcBef>
                        <a:spcAft>
                          <a:spcPts val="0"/>
                        </a:spcAft>
                      </a:pPr>
                      <a:r>
                        <a:rPr lang="en-US" sz="1600" u="sng">
                          <a:effectLst/>
                          <a:latin typeface="Garamond" panose="02020404030301010803" pitchFamily="18" charset="0"/>
                          <a:hlinkClick r:id="rId3"/>
                        </a:rPr>
                        <a:t>https://www.youtube.com/frenchwithpascal/playlists</a:t>
                      </a:r>
                      <a:endParaRPr lang="en-US" sz="1600">
                        <a:effectLst/>
                        <a:latin typeface="Garamond" panose="02020404030301010803" pitchFamily="18" charset="0"/>
                      </a:endParaRPr>
                    </a:p>
                    <a:p>
                      <a:pPr marL="0" marR="0">
                        <a:lnSpc>
                          <a:spcPct val="107000"/>
                        </a:lnSpc>
                        <a:spcBef>
                          <a:spcPts val="0"/>
                        </a:spcBef>
                        <a:spcAft>
                          <a:spcPts val="0"/>
                        </a:spcAft>
                      </a:pPr>
                      <a:r>
                        <a:rPr lang="en-US" sz="1600" u="sng">
                          <a:effectLst/>
                          <a:latin typeface="Garamond" panose="02020404030301010803" pitchFamily="18" charset="0"/>
                          <a:hlinkClick r:id="rId4"/>
                        </a:rPr>
                        <a:t>https://www.youtube.com/channel/UCEf0-WZoqYFzLZtx43KPvag</a:t>
                      </a:r>
                      <a:endParaRPr lang="en-US" sz="1600">
                        <a:effectLst/>
                        <a:latin typeface="Garamond" panose="02020404030301010803" pitchFamily="18" charset="0"/>
                      </a:endParaRPr>
                    </a:p>
                    <a:p>
                      <a:pPr marL="0" marR="0">
                        <a:lnSpc>
                          <a:spcPct val="107000"/>
                        </a:lnSpc>
                        <a:spcBef>
                          <a:spcPts val="0"/>
                        </a:spcBef>
                        <a:spcAft>
                          <a:spcPts val="0"/>
                        </a:spcAft>
                      </a:pPr>
                      <a:r>
                        <a:rPr lang="en-US" sz="1600">
                          <a:effectLst/>
                          <a:latin typeface="Garamond" panose="02020404030301010803" pitchFamily="18" charset="0"/>
                        </a:rPr>
                        <a:t>These are some channels I thought seemed helpful</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Garamond" panose="02020404030301010803" pitchFamily="18" charset="0"/>
                        </a:rPr>
                        <a:t>Listening to music</a:t>
                      </a:r>
                      <a:endParaRPr lang="en-US" sz="180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0487591"/>
                  </a:ext>
                </a:extLst>
              </a:tr>
              <a:tr h="722135">
                <a:tc>
                  <a:txBody>
                    <a:bodyPr/>
                    <a:lstStyle/>
                    <a:p>
                      <a:pPr marL="0" marR="0">
                        <a:lnSpc>
                          <a:spcPct val="107000"/>
                        </a:lnSpc>
                        <a:spcBef>
                          <a:spcPts val="0"/>
                        </a:spcBef>
                        <a:spcAft>
                          <a:spcPts val="0"/>
                        </a:spcAft>
                      </a:pPr>
                      <a:r>
                        <a:rPr lang="en-US" sz="1600">
                          <a:effectLst/>
                          <a:latin typeface="Garamond" panose="02020404030301010803" pitchFamily="18" charset="0"/>
                        </a:rPr>
                        <a:t>W2</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u="sng">
                          <a:effectLst/>
                          <a:latin typeface="Garamond" panose="02020404030301010803" pitchFamily="18" charset="0"/>
                          <a:hlinkClick r:id="rId5"/>
                        </a:rPr>
                        <a:t>https://speechling.com/listening/french</a:t>
                      </a:r>
                      <a:endParaRPr lang="en-US" sz="1600">
                        <a:effectLst/>
                        <a:latin typeface="Garamond" panose="02020404030301010803" pitchFamily="18" charset="0"/>
                      </a:endParaRPr>
                    </a:p>
                    <a:p>
                      <a:pPr marL="0" marR="0">
                        <a:lnSpc>
                          <a:spcPct val="107000"/>
                        </a:lnSpc>
                        <a:spcBef>
                          <a:spcPts val="0"/>
                        </a:spcBef>
                        <a:spcAft>
                          <a:spcPts val="0"/>
                        </a:spcAft>
                      </a:pPr>
                      <a:r>
                        <a:rPr lang="en-US" sz="1600">
                          <a:effectLst/>
                          <a:latin typeface="Garamond" panose="02020404030301010803" pitchFamily="18" charset="0"/>
                        </a:rPr>
                        <a:t>Randomly generated spoken sentences with translation for listening comprehension/ dictation practice</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err="1">
                          <a:effectLst/>
                          <a:latin typeface="Garamond" panose="02020404030301010803" pitchFamily="18" charset="0"/>
                        </a:rPr>
                        <a:t>Memrise</a:t>
                      </a:r>
                      <a:r>
                        <a:rPr lang="en-US" sz="1800" dirty="0">
                          <a:effectLst/>
                          <a:latin typeface="Garamond" panose="02020404030301010803" pitchFamily="18" charset="0"/>
                        </a:rPr>
                        <a:t> mobile app </a:t>
                      </a:r>
                      <a:endParaRPr lang="en-US" sz="180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4291950"/>
                  </a:ext>
                </a:extLst>
              </a:tr>
              <a:tr h="966440">
                <a:tc>
                  <a:txBody>
                    <a:bodyPr/>
                    <a:lstStyle/>
                    <a:p>
                      <a:pPr marL="0" marR="0">
                        <a:lnSpc>
                          <a:spcPct val="107000"/>
                        </a:lnSpc>
                        <a:spcBef>
                          <a:spcPts val="0"/>
                        </a:spcBef>
                        <a:spcAft>
                          <a:spcPts val="0"/>
                        </a:spcAft>
                      </a:pPr>
                      <a:r>
                        <a:rPr lang="en-US" sz="1600">
                          <a:effectLst/>
                          <a:latin typeface="Garamond" panose="02020404030301010803" pitchFamily="18" charset="0"/>
                        </a:rPr>
                        <a:t>W3</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latin typeface="Garamond" panose="02020404030301010803" pitchFamily="18" charset="0"/>
                        </a:rPr>
                        <a:t>YouTube (these are different channels from before)</a:t>
                      </a:r>
                    </a:p>
                    <a:p>
                      <a:pPr marL="0" marR="0">
                        <a:lnSpc>
                          <a:spcPct val="107000"/>
                        </a:lnSpc>
                        <a:spcBef>
                          <a:spcPts val="0"/>
                        </a:spcBef>
                        <a:spcAft>
                          <a:spcPts val="0"/>
                        </a:spcAft>
                      </a:pPr>
                      <a:r>
                        <a:rPr lang="en-US" sz="1600" u="sng">
                          <a:effectLst/>
                          <a:latin typeface="Garamond" panose="02020404030301010803" pitchFamily="18" charset="0"/>
                          <a:hlinkClick r:id="rId6"/>
                        </a:rPr>
                        <a:t>https://www.youtube.com/channel/UCoUWq2QawqdC3-nRXKk-JUw</a:t>
                      </a:r>
                      <a:endParaRPr lang="en-US" sz="1600">
                        <a:effectLst/>
                        <a:latin typeface="Garamond" panose="02020404030301010803" pitchFamily="18" charset="0"/>
                      </a:endParaRPr>
                    </a:p>
                    <a:p>
                      <a:pPr marL="0" marR="0">
                        <a:lnSpc>
                          <a:spcPct val="107000"/>
                        </a:lnSpc>
                        <a:spcBef>
                          <a:spcPts val="0"/>
                        </a:spcBef>
                        <a:spcAft>
                          <a:spcPts val="0"/>
                        </a:spcAft>
                      </a:pPr>
                      <a:r>
                        <a:rPr lang="en-US" sz="1600" u="sng">
                          <a:effectLst/>
                          <a:latin typeface="Garamond" panose="02020404030301010803" pitchFamily="18" charset="0"/>
                          <a:hlinkClick r:id="rId7"/>
                        </a:rPr>
                        <a:t>https://www.youtube.com/c/ohlalafrench/featured</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Garamond" panose="02020404030301010803" pitchFamily="18" charset="0"/>
                        </a:rPr>
                        <a:t>Listening to music</a:t>
                      </a:r>
                      <a:endParaRPr lang="en-US" sz="180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60442987"/>
                  </a:ext>
                </a:extLst>
              </a:tr>
              <a:tr h="233525">
                <a:tc>
                  <a:txBody>
                    <a:bodyPr/>
                    <a:lstStyle/>
                    <a:p>
                      <a:pPr marL="0" marR="0">
                        <a:lnSpc>
                          <a:spcPct val="107000"/>
                        </a:lnSpc>
                        <a:spcBef>
                          <a:spcPts val="0"/>
                        </a:spcBef>
                        <a:spcAft>
                          <a:spcPts val="0"/>
                        </a:spcAft>
                      </a:pPr>
                      <a:r>
                        <a:rPr lang="en-US" sz="1600">
                          <a:effectLst/>
                          <a:latin typeface="Garamond" panose="02020404030301010803" pitchFamily="18" charset="0"/>
                        </a:rPr>
                        <a:t>W4</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latin typeface="Garamond" panose="02020404030301010803" pitchFamily="18" charset="0"/>
                        </a:rPr>
                        <a:t>Netflix show</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latin typeface="Garamond" panose="02020404030301010803" pitchFamily="18" charset="0"/>
                        </a:rPr>
                        <a:t>Netflix show</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41675760"/>
                  </a:ext>
                </a:extLst>
              </a:tr>
              <a:tr h="477830">
                <a:tc>
                  <a:txBody>
                    <a:bodyPr/>
                    <a:lstStyle/>
                    <a:p>
                      <a:pPr marL="0" marR="0">
                        <a:lnSpc>
                          <a:spcPct val="107000"/>
                        </a:lnSpc>
                        <a:spcBef>
                          <a:spcPts val="0"/>
                        </a:spcBef>
                        <a:spcAft>
                          <a:spcPts val="0"/>
                        </a:spcAft>
                      </a:pPr>
                      <a:r>
                        <a:rPr lang="en-US" sz="1600">
                          <a:effectLst/>
                          <a:latin typeface="Garamond" panose="02020404030301010803" pitchFamily="18" charset="0"/>
                        </a:rPr>
                        <a:t>W5</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latin typeface="Garamond" panose="02020404030301010803" pitchFamily="18" charset="0"/>
                        </a:rPr>
                        <a:t>YouTube- choose from one of the four above YouTube channel links</a:t>
                      </a:r>
                      <a:endParaRPr lang="en-US" sz="160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a:effectLst/>
                          <a:latin typeface="Garamond" panose="02020404030301010803" pitchFamily="18" charset="0"/>
                        </a:rPr>
                        <a:t>Memrise mobile app</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34111057"/>
                  </a:ext>
                </a:extLst>
              </a:tr>
              <a:tr h="477830">
                <a:tc>
                  <a:txBody>
                    <a:bodyPr/>
                    <a:lstStyle/>
                    <a:p>
                      <a:pPr marL="0" marR="0">
                        <a:lnSpc>
                          <a:spcPct val="107000"/>
                        </a:lnSpc>
                        <a:spcBef>
                          <a:spcPts val="0"/>
                        </a:spcBef>
                        <a:spcAft>
                          <a:spcPts val="0"/>
                        </a:spcAft>
                      </a:pPr>
                      <a:r>
                        <a:rPr lang="en-US" sz="1600">
                          <a:effectLst/>
                          <a:latin typeface="Garamond" panose="02020404030301010803" pitchFamily="18" charset="0"/>
                        </a:rPr>
                        <a:t>W6</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a:effectLst/>
                          <a:latin typeface="Garamond" panose="02020404030301010803" pitchFamily="18" charset="0"/>
                        </a:rPr>
                        <a:t>Choice of Netflix or music</a:t>
                      </a:r>
                      <a:endParaRPr lang="en-US" sz="160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800" dirty="0">
                          <a:effectLst/>
                          <a:latin typeface="Garamond" panose="02020404030301010803" pitchFamily="18" charset="0"/>
                        </a:rPr>
                        <a:t>Choice of Netflix or music</a:t>
                      </a:r>
                      <a:endParaRPr lang="en-US" sz="1800" dirty="0">
                        <a:effectLst/>
                        <a:latin typeface="Garamond" panose="02020404030301010803"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45362989"/>
                  </a:ext>
                </a:extLst>
              </a:tr>
            </a:tbl>
          </a:graphicData>
        </a:graphic>
      </p:graphicFrame>
    </p:spTree>
    <p:extLst>
      <p:ext uri="{BB962C8B-B14F-4D97-AF65-F5344CB8AC3E}">
        <p14:creationId xmlns:p14="http://schemas.microsoft.com/office/powerpoint/2010/main" val="2311233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Our Next Steps</a:t>
            </a:r>
          </a:p>
        </p:txBody>
      </p:sp>
      <p:sp>
        <p:nvSpPr>
          <p:cNvPr id="3" name="Content Placeholder 2">
            <a:extLst>
              <a:ext uri="{FF2B5EF4-FFF2-40B4-BE49-F238E27FC236}">
                <a16:creationId xmlns:a16="http://schemas.microsoft.com/office/drawing/2014/main" id="{4D7272CD-3A1A-401D-B001-88C0F0C3E1F4}"/>
              </a:ext>
            </a:extLst>
          </p:cNvPr>
          <p:cNvSpPr>
            <a:spLocks noGrp="1"/>
          </p:cNvSpPr>
          <p:nvPr>
            <p:ph idx="1"/>
          </p:nvPr>
        </p:nvSpPr>
        <p:spPr>
          <a:xfrm>
            <a:off x="1179226" y="3092970"/>
            <a:ext cx="9833548" cy="2693976"/>
          </a:xfrm>
        </p:spPr>
        <p:txBody>
          <a:bodyPr>
            <a:noAutofit/>
          </a:bodyPr>
          <a:lstStyle/>
          <a:p>
            <a:pPr marL="0" indent="0">
              <a:lnSpc>
                <a:spcPct val="125000"/>
              </a:lnSpc>
              <a:buNone/>
            </a:pPr>
            <a:r>
              <a:rPr lang="en-US" sz="2000" dirty="0">
                <a:solidFill>
                  <a:srgbClr val="000000"/>
                </a:solidFill>
                <a:latin typeface="Garamond" panose="02020404030301010803" pitchFamily="18" charset="0"/>
              </a:rPr>
              <a:t>We will give the participants a survey at the end– either in a written form or by interview. </a:t>
            </a:r>
          </a:p>
          <a:p>
            <a:pPr lvl="1">
              <a:lnSpc>
                <a:spcPct val="125000"/>
              </a:lnSpc>
            </a:pPr>
            <a:r>
              <a:rPr lang="en-US" sz="2000" dirty="0">
                <a:solidFill>
                  <a:srgbClr val="000000"/>
                </a:solidFill>
                <a:latin typeface="Garamond" panose="02020404030301010803" pitchFamily="18" charset="0"/>
              </a:rPr>
              <a:t>Which strategies were the best?</a:t>
            </a:r>
          </a:p>
          <a:p>
            <a:pPr lvl="1">
              <a:lnSpc>
                <a:spcPct val="125000"/>
              </a:lnSpc>
            </a:pPr>
            <a:r>
              <a:rPr lang="en-US" sz="2000" dirty="0">
                <a:solidFill>
                  <a:srgbClr val="000000"/>
                </a:solidFill>
                <a:latin typeface="Garamond" panose="02020404030301010803" pitchFamily="18" charset="0"/>
              </a:rPr>
              <a:t>Were the activities appropriate for your level?</a:t>
            </a:r>
          </a:p>
          <a:p>
            <a:pPr lvl="1">
              <a:lnSpc>
                <a:spcPct val="125000"/>
              </a:lnSpc>
            </a:pPr>
            <a:r>
              <a:rPr lang="en-US" sz="2000" dirty="0">
                <a:solidFill>
                  <a:srgbClr val="000000"/>
                </a:solidFill>
                <a:latin typeface="Garamond" panose="02020404030301010803" pitchFamily="18" charset="0"/>
              </a:rPr>
              <a:t>Did you ever go above the required time?</a:t>
            </a:r>
          </a:p>
          <a:p>
            <a:pPr lvl="1">
              <a:lnSpc>
                <a:spcPct val="125000"/>
              </a:lnSpc>
            </a:pPr>
            <a:r>
              <a:rPr lang="en-US" sz="2000" dirty="0">
                <a:solidFill>
                  <a:srgbClr val="000000"/>
                </a:solidFill>
                <a:latin typeface="Garamond" panose="02020404030301010803" pitchFamily="18" charset="0"/>
              </a:rPr>
              <a:t>Do you have any recommendations for someone doing a similar plan?</a:t>
            </a:r>
          </a:p>
          <a:p>
            <a:pPr lvl="1">
              <a:lnSpc>
                <a:spcPct val="125000"/>
              </a:lnSpc>
            </a:pPr>
            <a:r>
              <a:rPr lang="en-US" sz="2000" dirty="0">
                <a:solidFill>
                  <a:srgbClr val="000000"/>
                </a:solidFill>
                <a:latin typeface="Garamond" panose="02020404030301010803" pitchFamily="18" charset="0"/>
              </a:rPr>
              <a:t>Would you like to continue your plan? </a:t>
            </a:r>
          </a:p>
        </p:txBody>
      </p:sp>
    </p:spTree>
    <p:extLst>
      <p:ext uri="{BB962C8B-B14F-4D97-AF65-F5344CB8AC3E}">
        <p14:creationId xmlns:p14="http://schemas.microsoft.com/office/powerpoint/2010/main" val="2521515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Plans for Publication</a:t>
            </a:r>
          </a:p>
        </p:txBody>
      </p:sp>
      <p:sp>
        <p:nvSpPr>
          <p:cNvPr id="3" name="Content Placeholder 2">
            <a:extLst>
              <a:ext uri="{FF2B5EF4-FFF2-40B4-BE49-F238E27FC236}">
                <a16:creationId xmlns:a16="http://schemas.microsoft.com/office/drawing/2014/main" id="{4D7272CD-3A1A-401D-B001-88C0F0C3E1F4}"/>
              </a:ext>
            </a:extLst>
          </p:cNvPr>
          <p:cNvSpPr>
            <a:spLocks noGrp="1"/>
          </p:cNvSpPr>
          <p:nvPr>
            <p:ph idx="1"/>
          </p:nvPr>
        </p:nvSpPr>
        <p:spPr>
          <a:xfrm>
            <a:off x="1179226" y="3092970"/>
            <a:ext cx="9833548" cy="2693976"/>
          </a:xfrm>
        </p:spPr>
        <p:txBody>
          <a:bodyPr>
            <a:normAutofit/>
          </a:bodyPr>
          <a:lstStyle/>
          <a:p>
            <a:r>
              <a:rPr lang="en-US" sz="2400" dirty="0">
                <a:solidFill>
                  <a:srgbClr val="000000"/>
                </a:solidFill>
                <a:latin typeface="Garamond" panose="02020404030301010803" pitchFamily="18" charset="0"/>
              </a:rPr>
              <a:t>Website to publish our findings </a:t>
            </a:r>
          </a:p>
          <a:p>
            <a:r>
              <a:rPr lang="en-US" sz="2400" dirty="0">
                <a:solidFill>
                  <a:srgbClr val="000000"/>
                </a:solidFill>
                <a:latin typeface="Garamond" panose="02020404030301010803" pitchFamily="18" charset="0"/>
              </a:rPr>
              <a:t>Podcast</a:t>
            </a:r>
          </a:p>
          <a:p>
            <a:pPr lvl="1"/>
            <a:r>
              <a:rPr lang="en-US" dirty="0">
                <a:solidFill>
                  <a:srgbClr val="000000"/>
                </a:solidFill>
                <a:latin typeface="Garamond" panose="02020404030301010803" pitchFamily="18" charset="0"/>
              </a:rPr>
              <a:t>Discuss our findings, possibly interview other polyglots to find out what they do and continue the conversation</a:t>
            </a:r>
          </a:p>
        </p:txBody>
      </p:sp>
    </p:spTree>
    <p:extLst>
      <p:ext uri="{BB962C8B-B14F-4D97-AF65-F5344CB8AC3E}">
        <p14:creationId xmlns:p14="http://schemas.microsoft.com/office/powerpoint/2010/main" val="2142239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561C6B-EBA1-4C40-9661-C7736E7898A6}"/>
              </a:ext>
            </a:extLst>
          </p:cNvPr>
          <p:cNvSpPr>
            <a:spLocks noGrp="1"/>
          </p:cNvSpPr>
          <p:nvPr>
            <p:ph type="title"/>
          </p:nvPr>
        </p:nvSpPr>
        <p:spPr>
          <a:xfrm>
            <a:off x="640079" y="2053641"/>
            <a:ext cx="3669161" cy="2760098"/>
          </a:xfrm>
        </p:spPr>
        <p:txBody>
          <a:bodyPr>
            <a:normAutofit/>
          </a:bodyPr>
          <a:lstStyle/>
          <a:p>
            <a:r>
              <a:rPr lang="en-US" dirty="0">
                <a:solidFill>
                  <a:srgbClr val="FFFFFF"/>
                </a:solidFill>
                <a:latin typeface="Aharoni" panose="02010803020104030203" pitchFamily="2" charset="-79"/>
                <a:cs typeface="Aharoni" panose="02010803020104030203" pitchFamily="2" charset="-79"/>
              </a:rPr>
              <a:t>Contact</a:t>
            </a:r>
          </a:p>
        </p:txBody>
      </p:sp>
      <p:sp>
        <p:nvSpPr>
          <p:cNvPr id="3" name="Content Placeholder 2">
            <a:extLst>
              <a:ext uri="{FF2B5EF4-FFF2-40B4-BE49-F238E27FC236}">
                <a16:creationId xmlns:a16="http://schemas.microsoft.com/office/drawing/2014/main" id="{C58B46DB-79F5-484A-B619-52FA980B362C}"/>
              </a:ext>
            </a:extLst>
          </p:cNvPr>
          <p:cNvSpPr>
            <a:spLocks noGrp="1"/>
          </p:cNvSpPr>
          <p:nvPr>
            <p:ph idx="1"/>
          </p:nvPr>
        </p:nvSpPr>
        <p:spPr>
          <a:xfrm>
            <a:off x="6090574" y="801866"/>
            <a:ext cx="5306084" cy="5230634"/>
          </a:xfrm>
        </p:spPr>
        <p:txBody>
          <a:bodyPr anchor="ctr">
            <a:normAutofit/>
          </a:bodyPr>
          <a:lstStyle/>
          <a:p>
            <a:pPr marL="0" indent="0">
              <a:buNone/>
            </a:pPr>
            <a:r>
              <a:rPr lang="en-US" dirty="0">
                <a:solidFill>
                  <a:srgbClr val="000000"/>
                </a:solidFill>
                <a:latin typeface="Garamond" panose="02020404030301010803" pitchFamily="18" charset="0"/>
              </a:rPr>
              <a:t>Holly Hendrix</a:t>
            </a:r>
          </a:p>
          <a:p>
            <a:r>
              <a:rPr lang="en-US" dirty="0">
                <a:solidFill>
                  <a:srgbClr val="000000"/>
                </a:solidFill>
                <a:latin typeface="Garamond" panose="02020404030301010803" pitchFamily="18" charset="0"/>
                <a:hlinkClick r:id="rId3"/>
              </a:rPr>
              <a:t>hbhendrix@moreheadstate.edu</a:t>
            </a:r>
            <a:endParaRPr lang="en-US" dirty="0">
              <a:solidFill>
                <a:srgbClr val="000000"/>
              </a:solidFill>
              <a:latin typeface="Garamond" panose="02020404030301010803" pitchFamily="18" charset="0"/>
            </a:endParaRPr>
          </a:p>
          <a:p>
            <a:r>
              <a:rPr lang="en-US" dirty="0">
                <a:solidFill>
                  <a:srgbClr val="000000"/>
                </a:solidFill>
                <a:latin typeface="Garamond" panose="02020404030301010803" pitchFamily="18" charset="0"/>
              </a:rPr>
              <a:t>(859)-308-8679</a:t>
            </a:r>
          </a:p>
          <a:p>
            <a:endParaRPr lang="en-US" dirty="0">
              <a:solidFill>
                <a:srgbClr val="000000"/>
              </a:solidFill>
              <a:latin typeface="Garamond" panose="02020404030301010803" pitchFamily="18" charset="0"/>
            </a:endParaRPr>
          </a:p>
          <a:p>
            <a:pPr marL="0" indent="0">
              <a:buNone/>
            </a:pPr>
            <a:r>
              <a:rPr lang="en-US" dirty="0">
                <a:solidFill>
                  <a:srgbClr val="000000"/>
                </a:solidFill>
                <a:latin typeface="Garamond" panose="02020404030301010803" pitchFamily="18" charset="0"/>
              </a:rPr>
              <a:t>Please reach out with any questions, comments, suggestions, or interest </a:t>
            </a:r>
            <a:r>
              <a:rPr lang="en-US">
                <a:solidFill>
                  <a:srgbClr val="000000"/>
                </a:solidFill>
                <a:latin typeface="Garamond" panose="02020404030301010803" pitchFamily="18" charset="0"/>
              </a:rPr>
              <a:t>in participation! </a:t>
            </a:r>
            <a:endParaRPr lang="en-US" dirty="0">
              <a:solidFill>
                <a:srgbClr val="000000"/>
              </a:solidFill>
              <a:latin typeface="Garamond" panose="02020404030301010803" pitchFamily="18" charset="0"/>
            </a:endParaRPr>
          </a:p>
          <a:p>
            <a:endParaRPr lang="en-US" sz="2400" dirty="0">
              <a:solidFill>
                <a:srgbClr val="000000"/>
              </a:solidFill>
              <a:latin typeface="Garamond" panose="02020404030301010803" pitchFamily="18" charset="0"/>
            </a:endParaRPr>
          </a:p>
        </p:txBody>
      </p:sp>
    </p:spTree>
    <p:extLst>
      <p:ext uri="{BB962C8B-B14F-4D97-AF65-F5344CB8AC3E}">
        <p14:creationId xmlns:p14="http://schemas.microsoft.com/office/powerpoint/2010/main" val="2546230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7F3EDA4-7694-4EF8-B3EF-CDD14AB62F94}"/>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The Idea behind it all</a:t>
            </a:r>
          </a:p>
        </p:txBody>
      </p:sp>
      <p:sp>
        <p:nvSpPr>
          <p:cNvPr id="3" name="Content Placeholder 2">
            <a:extLst>
              <a:ext uri="{FF2B5EF4-FFF2-40B4-BE49-F238E27FC236}">
                <a16:creationId xmlns:a16="http://schemas.microsoft.com/office/drawing/2014/main" id="{C695B056-2268-4547-ADC5-824097981FDE}"/>
              </a:ext>
            </a:extLst>
          </p:cNvPr>
          <p:cNvSpPr>
            <a:spLocks noGrp="1"/>
          </p:cNvSpPr>
          <p:nvPr>
            <p:ph idx="1"/>
          </p:nvPr>
        </p:nvSpPr>
        <p:spPr>
          <a:xfrm>
            <a:off x="1179226" y="3092970"/>
            <a:ext cx="9833548" cy="2693976"/>
          </a:xfrm>
        </p:spPr>
        <p:txBody>
          <a:bodyPr>
            <a:normAutofit/>
          </a:bodyPr>
          <a:lstStyle/>
          <a:p>
            <a:pPr marL="0" indent="0">
              <a:lnSpc>
                <a:spcPct val="125000"/>
              </a:lnSpc>
              <a:buNone/>
            </a:pPr>
            <a:r>
              <a:rPr lang="en-US" sz="2400" dirty="0">
                <a:solidFill>
                  <a:srgbClr val="000000"/>
                </a:solidFill>
                <a:latin typeface="Garamond" panose="02020404030301010803" pitchFamily="18" charset="0"/>
              </a:rPr>
              <a:t>Dr. </a:t>
            </a:r>
            <a:r>
              <a:rPr lang="en-US" sz="2400" dirty="0" err="1">
                <a:solidFill>
                  <a:srgbClr val="000000"/>
                </a:solidFill>
                <a:latin typeface="Garamond" panose="02020404030301010803" pitchFamily="18" charset="0"/>
              </a:rPr>
              <a:t>Krummrich</a:t>
            </a:r>
            <a:r>
              <a:rPr lang="en-US" sz="2400" dirty="0">
                <a:solidFill>
                  <a:srgbClr val="000000"/>
                </a:solidFill>
                <a:latin typeface="Garamond" panose="02020404030301010803" pitchFamily="18" charset="0"/>
              </a:rPr>
              <a:t> and I have been studying languages for years and want to extend our love of language learning to others and aid in the process, especially for those unable to take classes. We feel that if we can find the most effective online resources as well as the most enjoyable methods of study, hopefully more people would be interested in language learning! </a:t>
            </a:r>
          </a:p>
        </p:txBody>
      </p:sp>
    </p:spTree>
    <p:extLst>
      <p:ext uri="{BB962C8B-B14F-4D97-AF65-F5344CB8AC3E}">
        <p14:creationId xmlns:p14="http://schemas.microsoft.com/office/powerpoint/2010/main" val="2526600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07F41457-9470-458B-B7A0-F818535C594E}"/>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First Steps</a:t>
            </a:r>
          </a:p>
        </p:txBody>
      </p:sp>
      <p:sp>
        <p:nvSpPr>
          <p:cNvPr id="3" name="Content Placeholder 2">
            <a:extLst>
              <a:ext uri="{FF2B5EF4-FFF2-40B4-BE49-F238E27FC236}">
                <a16:creationId xmlns:a16="http://schemas.microsoft.com/office/drawing/2014/main" id="{497CAD32-DB17-45EC-B801-E555FAEB1957}"/>
              </a:ext>
            </a:extLst>
          </p:cNvPr>
          <p:cNvSpPr>
            <a:spLocks noGrp="1"/>
          </p:cNvSpPr>
          <p:nvPr>
            <p:ph idx="1"/>
          </p:nvPr>
        </p:nvSpPr>
        <p:spPr>
          <a:xfrm>
            <a:off x="1179226" y="3092970"/>
            <a:ext cx="9833548" cy="2693976"/>
          </a:xfrm>
        </p:spPr>
        <p:txBody>
          <a:bodyPr>
            <a:normAutofit/>
          </a:bodyPr>
          <a:lstStyle/>
          <a:p>
            <a:pPr marL="0" indent="0">
              <a:lnSpc>
                <a:spcPct val="125000"/>
              </a:lnSpc>
              <a:buNone/>
            </a:pPr>
            <a:r>
              <a:rPr lang="en-US" sz="2400" dirty="0">
                <a:solidFill>
                  <a:srgbClr val="000000"/>
                </a:solidFill>
                <a:latin typeface="Garamond" panose="02020404030301010803" pitchFamily="18" charset="0"/>
              </a:rPr>
              <a:t>We began this process by devising various ideas for language study such as watching YouTube videos, using websites, and reading Wikipedia articles and trying them out with Spanish. </a:t>
            </a:r>
          </a:p>
        </p:txBody>
      </p:sp>
    </p:spTree>
    <p:extLst>
      <p:ext uri="{BB962C8B-B14F-4D97-AF65-F5344CB8AC3E}">
        <p14:creationId xmlns:p14="http://schemas.microsoft.com/office/powerpoint/2010/main" val="2732008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Developing Plans </a:t>
            </a:r>
          </a:p>
        </p:txBody>
      </p:sp>
      <p:sp>
        <p:nvSpPr>
          <p:cNvPr id="3" name="Content Placeholder 2">
            <a:extLst>
              <a:ext uri="{FF2B5EF4-FFF2-40B4-BE49-F238E27FC236}">
                <a16:creationId xmlns:a16="http://schemas.microsoft.com/office/drawing/2014/main" id="{4D7272CD-3A1A-401D-B001-88C0F0C3E1F4}"/>
              </a:ext>
            </a:extLst>
          </p:cNvPr>
          <p:cNvSpPr>
            <a:spLocks noGrp="1"/>
          </p:cNvSpPr>
          <p:nvPr>
            <p:ph idx="1"/>
          </p:nvPr>
        </p:nvSpPr>
        <p:spPr>
          <a:xfrm>
            <a:off x="1179226" y="3092970"/>
            <a:ext cx="9833548" cy="2693976"/>
          </a:xfrm>
        </p:spPr>
        <p:txBody>
          <a:bodyPr>
            <a:normAutofit/>
          </a:bodyPr>
          <a:lstStyle/>
          <a:p>
            <a:pPr marL="0" indent="0">
              <a:lnSpc>
                <a:spcPct val="125000"/>
              </a:lnSpc>
              <a:buNone/>
            </a:pPr>
            <a:r>
              <a:rPr lang="en-US" sz="2400" dirty="0">
                <a:solidFill>
                  <a:srgbClr val="000000"/>
                </a:solidFill>
                <a:latin typeface="Garamond" panose="02020404030301010803" pitchFamily="18" charset="0"/>
              </a:rPr>
              <a:t>After trying out some ideas with Spanish we formulated different plans for varying levels of Spanish/ language experience. </a:t>
            </a:r>
          </a:p>
          <a:p>
            <a:pPr marL="0" indent="0">
              <a:buNone/>
            </a:pPr>
            <a:endParaRPr lang="en-US" sz="2000" dirty="0">
              <a:solidFill>
                <a:srgbClr val="000000"/>
              </a:solidFill>
            </a:endParaRPr>
          </a:p>
        </p:txBody>
      </p:sp>
    </p:spTree>
    <p:extLst>
      <p:ext uri="{BB962C8B-B14F-4D97-AF65-F5344CB8AC3E}">
        <p14:creationId xmlns:p14="http://schemas.microsoft.com/office/powerpoint/2010/main" val="2143674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Example: Maintaining Spanish after studying for </a:t>
            </a:r>
            <a:r>
              <a:rPr lang="en-US" dirty="0">
                <a:solidFill>
                  <a:srgbClr val="FFFFFF"/>
                </a:solidFill>
                <a:latin typeface="Aharoni" panose="02010803020104030203" pitchFamily="2" charset="-79"/>
                <a:cs typeface="Aharoni" panose="02010803020104030203" pitchFamily="2" charset="-79"/>
              </a:rPr>
              <a:t>4</a:t>
            </a:r>
            <a:r>
              <a:rPr lang="en-US" sz="4000" dirty="0">
                <a:solidFill>
                  <a:srgbClr val="FFFFFF"/>
                </a:solidFill>
                <a:latin typeface="Aharoni" panose="02010803020104030203" pitchFamily="2" charset="-79"/>
                <a:cs typeface="Aharoni" panose="02010803020104030203" pitchFamily="2" charset="-79"/>
              </a:rPr>
              <a:t> years</a:t>
            </a:r>
          </a:p>
        </p:txBody>
      </p:sp>
      <p:graphicFrame>
        <p:nvGraphicFramePr>
          <p:cNvPr id="4" name="Table 4">
            <a:extLst>
              <a:ext uri="{FF2B5EF4-FFF2-40B4-BE49-F238E27FC236}">
                <a16:creationId xmlns:a16="http://schemas.microsoft.com/office/drawing/2014/main" id="{7CEF99A0-832F-441B-A9FA-8F5D35892CB6}"/>
              </a:ext>
            </a:extLst>
          </p:cNvPr>
          <p:cNvGraphicFramePr>
            <a:graphicFrameLocks noGrp="1"/>
          </p:cNvGraphicFramePr>
          <p:nvPr>
            <p:ph idx="1"/>
            <p:extLst>
              <p:ext uri="{D42A27DB-BD31-4B8C-83A1-F6EECF244321}">
                <p14:modId xmlns:p14="http://schemas.microsoft.com/office/powerpoint/2010/main" val="3844345450"/>
              </p:ext>
            </p:extLst>
          </p:nvPr>
        </p:nvGraphicFramePr>
        <p:xfrm>
          <a:off x="851648" y="2851038"/>
          <a:ext cx="10282518" cy="3629996"/>
        </p:xfrm>
        <a:graphic>
          <a:graphicData uri="http://schemas.openxmlformats.org/drawingml/2006/table">
            <a:tbl>
              <a:tblPr firstRow="1" bandRow="1">
                <a:tableStyleId>{8799B23B-EC83-4686-B30A-512413B5E67A}</a:tableStyleId>
              </a:tblPr>
              <a:tblGrid>
                <a:gridCol w="3427506">
                  <a:extLst>
                    <a:ext uri="{9D8B030D-6E8A-4147-A177-3AD203B41FA5}">
                      <a16:colId xmlns:a16="http://schemas.microsoft.com/office/drawing/2014/main" val="122075402"/>
                    </a:ext>
                  </a:extLst>
                </a:gridCol>
                <a:gridCol w="3427506">
                  <a:extLst>
                    <a:ext uri="{9D8B030D-6E8A-4147-A177-3AD203B41FA5}">
                      <a16:colId xmlns:a16="http://schemas.microsoft.com/office/drawing/2014/main" val="4267750793"/>
                    </a:ext>
                  </a:extLst>
                </a:gridCol>
                <a:gridCol w="3427506">
                  <a:extLst>
                    <a:ext uri="{9D8B030D-6E8A-4147-A177-3AD203B41FA5}">
                      <a16:colId xmlns:a16="http://schemas.microsoft.com/office/drawing/2014/main" val="2184846369"/>
                    </a:ext>
                  </a:extLst>
                </a:gridCol>
              </a:tblGrid>
              <a:tr h="490556">
                <a:tc>
                  <a:txBody>
                    <a:bodyPr/>
                    <a:lstStyle/>
                    <a:p>
                      <a:r>
                        <a:rPr lang="en-US" sz="2000" dirty="0">
                          <a:latin typeface="Garamond" panose="02020404030301010803" pitchFamily="18" charset="0"/>
                        </a:rPr>
                        <a:t>MONDAY</a:t>
                      </a:r>
                    </a:p>
                  </a:txBody>
                  <a:tcPr/>
                </a:tc>
                <a:tc>
                  <a:txBody>
                    <a:bodyPr/>
                    <a:lstStyle/>
                    <a:p>
                      <a:r>
                        <a:rPr lang="en-US" sz="2000" dirty="0">
                          <a:latin typeface="Garamond" panose="02020404030301010803" pitchFamily="18" charset="0"/>
                        </a:rPr>
                        <a:t>WEDNESDAY</a:t>
                      </a:r>
                    </a:p>
                  </a:txBody>
                  <a:tcPr/>
                </a:tc>
                <a:tc>
                  <a:txBody>
                    <a:bodyPr/>
                    <a:lstStyle/>
                    <a:p>
                      <a:r>
                        <a:rPr lang="en-US" sz="2000" dirty="0">
                          <a:latin typeface="Garamond" panose="02020404030301010803" pitchFamily="18" charset="0"/>
                        </a:rPr>
                        <a:t>FRIDAY</a:t>
                      </a:r>
                    </a:p>
                  </a:txBody>
                  <a:tcPr/>
                </a:tc>
                <a:extLst>
                  <a:ext uri="{0D108BD9-81ED-4DB2-BD59-A6C34878D82A}">
                    <a16:rowId xmlns:a16="http://schemas.microsoft.com/office/drawing/2014/main" val="3843590935"/>
                  </a:ext>
                </a:extLst>
              </a:tr>
              <a:tr h="1529472">
                <a:tc>
                  <a:txBody>
                    <a:bodyPr/>
                    <a:lstStyle/>
                    <a:p>
                      <a:r>
                        <a:rPr lang="en-US" sz="2000" dirty="0">
                          <a:latin typeface="Garamond" panose="02020404030301010803" pitchFamily="18" charset="0"/>
                        </a:rPr>
                        <a:t>1. Visit </a:t>
                      </a:r>
                      <a:r>
                        <a:rPr lang="es-419" sz="2000" u="sng" kern="1200" dirty="0">
                          <a:solidFill>
                            <a:schemeClr val="tx1"/>
                          </a:solidFill>
                          <a:effectLst/>
                          <a:latin typeface="Garamond" panose="02020404030301010803" pitchFamily="18" charset="0"/>
                          <a:hlinkClick r:id="rId3"/>
                        </a:rPr>
                        <a:t>https://www.laits.utexas.edu/spe/index.html</a:t>
                      </a:r>
                      <a:endParaRPr lang="es-419" sz="2000" u="sng" kern="1200" dirty="0">
                        <a:solidFill>
                          <a:schemeClr val="tx1"/>
                        </a:solidFill>
                        <a:effectLst/>
                        <a:latin typeface="Garamond" panose="02020404030301010803" pitchFamily="18" charset="0"/>
                      </a:endParaRPr>
                    </a:p>
                    <a:p>
                      <a:r>
                        <a:rPr lang="es-419" sz="2000" u="none" kern="1200" dirty="0" err="1">
                          <a:solidFill>
                            <a:schemeClr val="tx1"/>
                          </a:solidFill>
                          <a:effectLst/>
                          <a:latin typeface="Garamond" panose="02020404030301010803" pitchFamily="18" charset="0"/>
                        </a:rPr>
                        <a:t>Spend</a:t>
                      </a:r>
                      <a:r>
                        <a:rPr lang="es-419" sz="2000" u="none" kern="1200" dirty="0">
                          <a:solidFill>
                            <a:schemeClr val="tx1"/>
                          </a:solidFill>
                          <a:effectLst/>
                          <a:latin typeface="Garamond" panose="02020404030301010803" pitchFamily="18" charset="0"/>
                        </a:rPr>
                        <a:t> 15 minutes </a:t>
                      </a:r>
                      <a:r>
                        <a:rPr lang="es-419" sz="2000" u="none" kern="1200" dirty="0" err="1">
                          <a:solidFill>
                            <a:schemeClr val="tx1"/>
                          </a:solidFill>
                          <a:effectLst/>
                          <a:latin typeface="Garamond" panose="02020404030301010803" pitchFamily="18" charset="0"/>
                        </a:rPr>
                        <a:t>on</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this</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website</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listening</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to</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various</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native</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speakers</a:t>
                      </a:r>
                      <a:r>
                        <a:rPr lang="es-419" sz="2000" u="none" kern="1200" dirty="0">
                          <a:solidFill>
                            <a:schemeClr val="tx1"/>
                          </a:solidFill>
                          <a:effectLst/>
                          <a:latin typeface="Garamond" panose="02020404030301010803" pitchFamily="18" charset="0"/>
                        </a:rPr>
                        <a:t> (no </a:t>
                      </a:r>
                      <a:r>
                        <a:rPr lang="es-419" sz="2000" u="none" kern="1200" dirty="0" err="1">
                          <a:solidFill>
                            <a:schemeClr val="tx1"/>
                          </a:solidFill>
                          <a:effectLst/>
                          <a:latin typeface="Garamond" panose="02020404030301010803" pitchFamily="18" charset="0"/>
                        </a:rPr>
                        <a:t>subtitles</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then</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with</a:t>
                      </a:r>
                      <a:r>
                        <a:rPr lang="es-419" sz="2000" u="none" kern="1200" dirty="0">
                          <a:solidFill>
                            <a:schemeClr val="tx1"/>
                          </a:solidFill>
                          <a:effectLst/>
                          <a:latin typeface="Garamond" panose="02020404030301010803" pitchFamily="18" charset="0"/>
                        </a:rPr>
                        <a:t> </a:t>
                      </a:r>
                      <a:r>
                        <a:rPr lang="es-419" sz="2000" u="none" kern="1200" dirty="0" err="1">
                          <a:solidFill>
                            <a:schemeClr val="tx1"/>
                          </a:solidFill>
                          <a:effectLst/>
                          <a:latin typeface="Garamond" panose="02020404030301010803" pitchFamily="18" charset="0"/>
                        </a:rPr>
                        <a:t>subtitles</a:t>
                      </a:r>
                      <a:r>
                        <a:rPr lang="es-419" sz="2000" u="none" kern="1200" dirty="0">
                          <a:solidFill>
                            <a:schemeClr val="tx1"/>
                          </a:solidFill>
                          <a:effectLst/>
                          <a:latin typeface="Garamond" panose="02020404030301010803" pitchFamily="18" charset="0"/>
                        </a:rPr>
                        <a:t>).</a:t>
                      </a:r>
                    </a:p>
                    <a:p>
                      <a:r>
                        <a:rPr lang="en-US" sz="2000" u="none" dirty="0">
                          <a:latin typeface="Garamond" panose="02020404030301010803" pitchFamily="18" charset="0"/>
                        </a:rPr>
                        <a:t>2. Write a journal of at least five sentences and read aloud to practice pronunciation. </a:t>
                      </a:r>
                    </a:p>
                  </a:txBody>
                  <a:tcPr/>
                </a:tc>
                <a:tc>
                  <a:txBody>
                    <a:bodyPr/>
                    <a:lstStyle/>
                    <a:p>
                      <a:r>
                        <a:rPr lang="en-US" sz="2000" dirty="0">
                          <a:latin typeface="Garamond" panose="02020404030301010803" pitchFamily="18" charset="0"/>
                        </a:rPr>
                        <a:t>Wikipedia article– read and write a summary.</a:t>
                      </a:r>
                    </a:p>
                    <a:p>
                      <a:endParaRPr lang="en-US" sz="2000" dirty="0">
                        <a:latin typeface="Garamond" panose="02020404030301010803" pitchFamily="18" charset="0"/>
                      </a:endParaRPr>
                    </a:p>
                    <a:p>
                      <a:r>
                        <a:rPr lang="en-US" sz="2000" dirty="0">
                          <a:latin typeface="Garamond" panose="02020404030301010803" pitchFamily="18" charset="0"/>
                        </a:rPr>
                        <a:t> We suggest skimming for unknown words first, looking them up, then reading fully after and taking notes. </a:t>
                      </a:r>
                    </a:p>
                  </a:txBody>
                  <a:tcPr/>
                </a:tc>
                <a:tc>
                  <a:txBody>
                    <a:bodyPr/>
                    <a:lstStyle/>
                    <a:p>
                      <a:r>
                        <a:rPr lang="en-US" sz="2000" dirty="0">
                          <a:latin typeface="Garamond" panose="02020404030301010803" pitchFamily="18" charset="0"/>
                        </a:rPr>
                        <a:t>Watch a show in Spanish for at least 30 minutes. There are several options on Netflix; we recommend watching without subtitles first then going back with subtitles in Spanish.</a:t>
                      </a:r>
                    </a:p>
                  </a:txBody>
                  <a:tcPr/>
                </a:tc>
                <a:extLst>
                  <a:ext uri="{0D108BD9-81ED-4DB2-BD59-A6C34878D82A}">
                    <a16:rowId xmlns:a16="http://schemas.microsoft.com/office/drawing/2014/main" val="2871374212"/>
                  </a:ext>
                </a:extLst>
              </a:tr>
            </a:tbl>
          </a:graphicData>
        </a:graphic>
      </p:graphicFrame>
    </p:spTree>
    <p:extLst>
      <p:ext uri="{BB962C8B-B14F-4D97-AF65-F5344CB8AC3E}">
        <p14:creationId xmlns:p14="http://schemas.microsoft.com/office/powerpoint/2010/main" val="3937593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Trying on Ourselves first</a:t>
            </a:r>
          </a:p>
        </p:txBody>
      </p:sp>
      <p:sp>
        <p:nvSpPr>
          <p:cNvPr id="3" name="Content Placeholder 2">
            <a:extLst>
              <a:ext uri="{FF2B5EF4-FFF2-40B4-BE49-F238E27FC236}">
                <a16:creationId xmlns:a16="http://schemas.microsoft.com/office/drawing/2014/main" id="{4D7272CD-3A1A-401D-B001-88C0F0C3E1F4}"/>
              </a:ext>
            </a:extLst>
          </p:cNvPr>
          <p:cNvSpPr>
            <a:spLocks noGrp="1"/>
          </p:cNvSpPr>
          <p:nvPr>
            <p:ph idx="1"/>
          </p:nvPr>
        </p:nvSpPr>
        <p:spPr>
          <a:xfrm>
            <a:off x="1179226" y="3092970"/>
            <a:ext cx="9833548" cy="2693976"/>
          </a:xfrm>
        </p:spPr>
        <p:txBody>
          <a:bodyPr>
            <a:normAutofit/>
          </a:bodyPr>
          <a:lstStyle/>
          <a:p>
            <a:pPr>
              <a:lnSpc>
                <a:spcPct val="125000"/>
              </a:lnSpc>
            </a:pPr>
            <a:r>
              <a:rPr lang="en-US" sz="2000" dirty="0">
                <a:solidFill>
                  <a:srgbClr val="000000"/>
                </a:solidFill>
                <a:latin typeface="Garamond" panose="02020404030301010803" pitchFamily="18" charset="0"/>
              </a:rPr>
              <a:t>I started learning Egyptian Arabic from scratch using Mango Languages Learning supplemented by YouTube and Netflix.</a:t>
            </a:r>
          </a:p>
          <a:p>
            <a:pPr>
              <a:lnSpc>
                <a:spcPct val="125000"/>
              </a:lnSpc>
            </a:pPr>
            <a:r>
              <a:rPr lang="en-US" sz="2000" dirty="0">
                <a:solidFill>
                  <a:srgbClr val="000000"/>
                </a:solidFill>
                <a:latin typeface="Garamond" panose="02020404030301010803" pitchFamily="18" charset="0"/>
              </a:rPr>
              <a:t>Dr. </a:t>
            </a:r>
            <a:r>
              <a:rPr lang="en-US" sz="2000" dirty="0" err="1">
                <a:solidFill>
                  <a:srgbClr val="000000"/>
                </a:solidFill>
                <a:latin typeface="Garamond" panose="02020404030301010803" pitchFamily="18" charset="0"/>
              </a:rPr>
              <a:t>Krummrich</a:t>
            </a:r>
            <a:r>
              <a:rPr lang="en-US" sz="2000" dirty="0">
                <a:solidFill>
                  <a:srgbClr val="000000"/>
                </a:solidFill>
                <a:latin typeface="Garamond" panose="02020404030301010803" pitchFamily="18" charset="0"/>
              </a:rPr>
              <a:t> had some experience with Danish but revisited it with a focus on poetry.</a:t>
            </a:r>
          </a:p>
          <a:p>
            <a:pPr marL="0" indent="0">
              <a:buNone/>
            </a:pPr>
            <a:endParaRPr lang="en-US" sz="2000" dirty="0">
              <a:solidFill>
                <a:srgbClr val="000000"/>
              </a:solidFill>
            </a:endParaRPr>
          </a:p>
        </p:txBody>
      </p:sp>
    </p:spTree>
    <p:extLst>
      <p:ext uri="{BB962C8B-B14F-4D97-AF65-F5344CB8AC3E}">
        <p14:creationId xmlns:p14="http://schemas.microsoft.com/office/powerpoint/2010/main" val="1092473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79226" y="826680"/>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My Discoveries with Arabic</a:t>
            </a:r>
          </a:p>
        </p:txBody>
      </p:sp>
      <p:sp>
        <p:nvSpPr>
          <p:cNvPr id="3" name="Content Placeholder 2">
            <a:extLst>
              <a:ext uri="{FF2B5EF4-FFF2-40B4-BE49-F238E27FC236}">
                <a16:creationId xmlns:a16="http://schemas.microsoft.com/office/drawing/2014/main" id="{4D7272CD-3A1A-401D-B001-88C0F0C3E1F4}"/>
              </a:ext>
            </a:extLst>
          </p:cNvPr>
          <p:cNvSpPr>
            <a:spLocks noGrp="1"/>
          </p:cNvSpPr>
          <p:nvPr>
            <p:ph idx="1"/>
          </p:nvPr>
        </p:nvSpPr>
        <p:spPr>
          <a:xfrm>
            <a:off x="1179226" y="3092970"/>
            <a:ext cx="9833548" cy="2693976"/>
          </a:xfrm>
        </p:spPr>
        <p:txBody>
          <a:bodyPr>
            <a:normAutofit/>
          </a:bodyPr>
          <a:lstStyle/>
          <a:p>
            <a:pPr>
              <a:lnSpc>
                <a:spcPct val="125000"/>
              </a:lnSpc>
            </a:pPr>
            <a:r>
              <a:rPr lang="en-US" sz="2200" dirty="0">
                <a:solidFill>
                  <a:srgbClr val="000000"/>
                </a:solidFill>
                <a:latin typeface="Garamond" panose="02020404030301010803" pitchFamily="18" charset="0"/>
              </a:rPr>
              <a:t>Sensory reinforcement </a:t>
            </a:r>
          </a:p>
          <a:p>
            <a:pPr lvl="1">
              <a:lnSpc>
                <a:spcPct val="125000"/>
              </a:lnSpc>
            </a:pPr>
            <a:r>
              <a:rPr lang="en-US" sz="2200" dirty="0">
                <a:solidFill>
                  <a:srgbClr val="000000"/>
                </a:solidFill>
                <a:latin typeface="Garamond" panose="02020404030301010803" pitchFamily="18" charset="0"/>
              </a:rPr>
              <a:t>Visuals, acting out, labeling</a:t>
            </a:r>
          </a:p>
          <a:p>
            <a:pPr>
              <a:lnSpc>
                <a:spcPct val="125000"/>
              </a:lnSpc>
            </a:pPr>
            <a:r>
              <a:rPr lang="en-US" sz="2200" dirty="0">
                <a:solidFill>
                  <a:srgbClr val="000000"/>
                </a:solidFill>
                <a:latin typeface="Garamond" panose="02020404030301010803" pitchFamily="18" charset="0"/>
              </a:rPr>
              <a:t>Repetition amongst platforms is essential. </a:t>
            </a:r>
            <a:endParaRPr lang="en-US" sz="2000" dirty="0">
              <a:solidFill>
                <a:srgbClr val="000000"/>
              </a:solidFill>
            </a:endParaRPr>
          </a:p>
        </p:txBody>
      </p:sp>
    </p:spTree>
    <p:extLst>
      <p:ext uri="{BB962C8B-B14F-4D97-AF65-F5344CB8AC3E}">
        <p14:creationId xmlns:p14="http://schemas.microsoft.com/office/powerpoint/2010/main" val="3315780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DDC3961-440A-460D-AA5E-FA081B3B1BBF}"/>
              </a:ext>
            </a:extLst>
          </p:cNvPr>
          <p:cNvSpPr>
            <a:spLocks noGrp="1"/>
          </p:cNvSpPr>
          <p:nvPr>
            <p:ph type="title"/>
          </p:nvPr>
        </p:nvSpPr>
        <p:spPr>
          <a:xfrm>
            <a:off x="1104798" y="730987"/>
            <a:ext cx="9833548" cy="1325563"/>
          </a:xfrm>
        </p:spPr>
        <p:txBody>
          <a:bodyPr>
            <a:normAutofit/>
          </a:bodyPr>
          <a:lstStyle/>
          <a:p>
            <a:pPr algn="ctr"/>
            <a:r>
              <a:rPr lang="en-US" sz="4000" dirty="0">
                <a:solidFill>
                  <a:srgbClr val="FFFFFF"/>
                </a:solidFill>
                <a:latin typeface="Aharoni" panose="02010803020104030203" pitchFamily="2" charset="-79"/>
                <a:cs typeface="Aharoni" panose="02010803020104030203" pitchFamily="2" charset="-79"/>
              </a:rPr>
              <a:t>Testing out our Ideas on Others</a:t>
            </a:r>
          </a:p>
        </p:txBody>
      </p:sp>
      <p:pic>
        <p:nvPicPr>
          <p:cNvPr id="19" name="Content Placeholder 18" descr="A computer screen shot&#10;&#10;Description automatically generated with low confidence">
            <a:extLst>
              <a:ext uri="{FF2B5EF4-FFF2-40B4-BE49-F238E27FC236}">
                <a16:creationId xmlns:a16="http://schemas.microsoft.com/office/drawing/2014/main" id="{A6D8CDD3-4F2C-4655-AE89-2BA57B5BF529}"/>
              </a:ext>
            </a:extLst>
          </p:cNvPr>
          <p:cNvPicPr>
            <a:picLocks noGrp="1" noChangeAspect="1"/>
          </p:cNvPicPr>
          <p:nvPr>
            <p:ph idx="1"/>
          </p:nvPr>
        </p:nvPicPr>
        <p:blipFill rotWithShape="1">
          <a:blip r:embed="rId4">
            <a:extLst>
              <a:ext uri="{28A0092B-C50C-407E-A947-70E740481C1C}">
                <a14:useLocalDpi xmlns:a14="http://schemas.microsoft.com/office/drawing/2010/main" val="0"/>
              </a:ext>
            </a:extLst>
          </a:blip>
          <a:srcRect l="25999" t="7507" r="27085" b="20756"/>
          <a:stretch/>
        </p:blipFill>
        <p:spPr>
          <a:xfrm>
            <a:off x="60909" y="2476588"/>
            <a:ext cx="4089901" cy="4169141"/>
          </a:xfrm>
        </p:spPr>
      </p:pic>
      <p:pic>
        <p:nvPicPr>
          <p:cNvPr id="21" name="Picture 20" descr="Graphical user interface, application&#10;&#10;Description automatically generated">
            <a:extLst>
              <a:ext uri="{FF2B5EF4-FFF2-40B4-BE49-F238E27FC236}">
                <a16:creationId xmlns:a16="http://schemas.microsoft.com/office/drawing/2014/main" id="{E6D5A681-8CCA-4508-BFB2-784A3E96802C}"/>
              </a:ext>
            </a:extLst>
          </p:cNvPr>
          <p:cNvPicPr>
            <a:picLocks noChangeAspect="1"/>
          </p:cNvPicPr>
          <p:nvPr/>
        </p:nvPicPr>
        <p:blipFill rotWithShape="1">
          <a:blip r:embed="rId5">
            <a:extLst>
              <a:ext uri="{28A0092B-C50C-407E-A947-70E740481C1C}">
                <a14:useLocalDpi xmlns:a14="http://schemas.microsoft.com/office/drawing/2010/main" val="0"/>
              </a:ext>
            </a:extLst>
          </a:blip>
          <a:srcRect l="27020" t="7287" r="28846" b="20930"/>
          <a:stretch/>
        </p:blipFill>
        <p:spPr>
          <a:xfrm>
            <a:off x="4064353" y="2476589"/>
            <a:ext cx="4040740" cy="4381412"/>
          </a:xfrm>
          <a:prstGeom prst="rect">
            <a:avLst/>
          </a:prstGeom>
        </p:spPr>
      </p:pic>
      <p:pic>
        <p:nvPicPr>
          <p:cNvPr id="23" name="Picture 22" descr="Graphical user interface, application&#10;&#10;Description automatically generated">
            <a:extLst>
              <a:ext uri="{FF2B5EF4-FFF2-40B4-BE49-F238E27FC236}">
                <a16:creationId xmlns:a16="http://schemas.microsoft.com/office/drawing/2014/main" id="{CB5E56A3-48EB-448D-97FC-3017AE65F92E}"/>
              </a:ext>
            </a:extLst>
          </p:cNvPr>
          <p:cNvPicPr>
            <a:picLocks noChangeAspect="1"/>
          </p:cNvPicPr>
          <p:nvPr/>
        </p:nvPicPr>
        <p:blipFill rotWithShape="1">
          <a:blip r:embed="rId6">
            <a:extLst>
              <a:ext uri="{28A0092B-C50C-407E-A947-70E740481C1C}">
                <a14:useLocalDpi xmlns:a14="http://schemas.microsoft.com/office/drawing/2010/main" val="0"/>
              </a:ext>
            </a:extLst>
          </a:blip>
          <a:srcRect l="27640" t="23256" r="31991" b="9302"/>
          <a:stretch/>
        </p:blipFill>
        <p:spPr>
          <a:xfrm>
            <a:off x="8105093" y="2452662"/>
            <a:ext cx="3976837" cy="4429266"/>
          </a:xfrm>
          <a:prstGeom prst="rect">
            <a:avLst/>
          </a:prstGeom>
        </p:spPr>
      </p:pic>
    </p:spTree>
    <p:extLst>
      <p:ext uri="{BB962C8B-B14F-4D97-AF65-F5344CB8AC3E}">
        <p14:creationId xmlns:p14="http://schemas.microsoft.com/office/powerpoint/2010/main" val="2142011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B854194-185D-494D-905C-7C7CB2E3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211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B4F5FA0D-0104-4987-8241-EFF7C85B8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1998" cy="6858000"/>
          </a:xfrm>
          <a:prstGeom prst="rect">
            <a:avLst/>
          </a:prstGeom>
          <a:gradFill>
            <a:gsLst>
              <a:gs pos="0">
                <a:schemeClr val="accent4"/>
              </a:gs>
              <a:gs pos="25000">
                <a:schemeClr val="accent4"/>
              </a:gs>
              <a:gs pos="94000">
                <a:schemeClr val="accent2"/>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2897127E-6CEF-446C-BE87-93B7C46E49D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F5561C6B-EBA1-4C40-9661-C7736E7898A6}"/>
              </a:ext>
            </a:extLst>
          </p:cNvPr>
          <p:cNvSpPr>
            <a:spLocks noGrp="1"/>
          </p:cNvSpPr>
          <p:nvPr>
            <p:ph type="title"/>
          </p:nvPr>
        </p:nvSpPr>
        <p:spPr>
          <a:xfrm>
            <a:off x="640079" y="2053641"/>
            <a:ext cx="3669161" cy="2760098"/>
          </a:xfrm>
        </p:spPr>
        <p:txBody>
          <a:bodyPr>
            <a:normAutofit/>
          </a:bodyPr>
          <a:lstStyle/>
          <a:p>
            <a:pPr algn="ctr"/>
            <a:r>
              <a:rPr lang="en-US" dirty="0">
                <a:solidFill>
                  <a:srgbClr val="FFFFFF"/>
                </a:solidFill>
                <a:latin typeface="Aharoni" panose="02010803020104030203" pitchFamily="2" charset="-79"/>
                <a:cs typeface="Aharoni" panose="02010803020104030203" pitchFamily="2" charset="-79"/>
              </a:rPr>
              <a:t>Example Plan #</a:t>
            </a:r>
            <a:r>
              <a:rPr lang="en-US" sz="4800" dirty="0">
                <a:solidFill>
                  <a:srgbClr val="FFFFFF"/>
                </a:solidFill>
                <a:latin typeface="Aharoni" panose="02010803020104030203" pitchFamily="2" charset="-79"/>
                <a:cs typeface="Aharoni" panose="02010803020104030203" pitchFamily="2" charset="-79"/>
              </a:rPr>
              <a:t>1</a:t>
            </a:r>
          </a:p>
        </p:txBody>
      </p:sp>
      <p:graphicFrame>
        <p:nvGraphicFramePr>
          <p:cNvPr id="4" name="Content Placeholder 3">
            <a:extLst>
              <a:ext uri="{FF2B5EF4-FFF2-40B4-BE49-F238E27FC236}">
                <a16:creationId xmlns:a16="http://schemas.microsoft.com/office/drawing/2014/main" id="{C623BCA9-A03B-4943-A3EB-312D19CA8407}"/>
              </a:ext>
            </a:extLst>
          </p:cNvPr>
          <p:cNvGraphicFramePr>
            <a:graphicFrameLocks noGrp="1"/>
          </p:cNvGraphicFramePr>
          <p:nvPr>
            <p:ph idx="1"/>
            <p:extLst>
              <p:ext uri="{D42A27DB-BD31-4B8C-83A1-F6EECF244321}">
                <p14:modId xmlns:p14="http://schemas.microsoft.com/office/powerpoint/2010/main" val="3044405540"/>
              </p:ext>
            </p:extLst>
          </p:nvPr>
        </p:nvGraphicFramePr>
        <p:xfrm>
          <a:off x="6109890" y="745068"/>
          <a:ext cx="5391229" cy="5328896"/>
        </p:xfrm>
        <a:graphic>
          <a:graphicData uri="http://schemas.openxmlformats.org/drawingml/2006/table">
            <a:tbl>
              <a:tblPr firstRow="1" firstCol="1" bandRow="1">
                <a:tableStyleId>{8799B23B-EC83-4686-B30A-512413B5E67A}</a:tableStyleId>
              </a:tblPr>
              <a:tblGrid>
                <a:gridCol w="516059">
                  <a:extLst>
                    <a:ext uri="{9D8B030D-6E8A-4147-A177-3AD203B41FA5}">
                      <a16:colId xmlns:a16="http://schemas.microsoft.com/office/drawing/2014/main" val="2030394980"/>
                    </a:ext>
                  </a:extLst>
                </a:gridCol>
                <a:gridCol w="2335238">
                  <a:extLst>
                    <a:ext uri="{9D8B030D-6E8A-4147-A177-3AD203B41FA5}">
                      <a16:colId xmlns:a16="http://schemas.microsoft.com/office/drawing/2014/main" val="3789001425"/>
                    </a:ext>
                  </a:extLst>
                </a:gridCol>
                <a:gridCol w="2539932">
                  <a:extLst>
                    <a:ext uri="{9D8B030D-6E8A-4147-A177-3AD203B41FA5}">
                      <a16:colId xmlns:a16="http://schemas.microsoft.com/office/drawing/2014/main" val="1745694729"/>
                    </a:ext>
                  </a:extLst>
                </a:gridCol>
              </a:tblGrid>
              <a:tr h="346262">
                <a:tc>
                  <a:txBody>
                    <a:bodyPr/>
                    <a:lstStyle/>
                    <a:p>
                      <a:pPr marL="0" marR="0">
                        <a:lnSpc>
                          <a:spcPct val="107000"/>
                        </a:lnSpc>
                        <a:spcBef>
                          <a:spcPts val="0"/>
                        </a:spcBef>
                        <a:spcAft>
                          <a:spcPts val="0"/>
                        </a:spcAft>
                      </a:pPr>
                      <a:r>
                        <a:rPr lang="en-US" sz="1800">
                          <a:effectLst/>
                          <a:latin typeface="Garamond" panose="02020404030301010803" pitchFamily="18" charset="0"/>
                        </a:rPr>
                        <a:t> </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a:effectLst/>
                          <a:latin typeface="Garamond" panose="02020404030301010803" pitchFamily="18" charset="0"/>
                        </a:rPr>
                        <a:t>TUES</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a:effectLst/>
                          <a:latin typeface="Garamond" panose="02020404030301010803" pitchFamily="18" charset="0"/>
                        </a:rPr>
                        <a:t>THURS</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extLst>
                  <a:ext uri="{0D108BD9-81ED-4DB2-BD59-A6C34878D82A}">
                    <a16:rowId xmlns:a16="http://schemas.microsoft.com/office/drawing/2014/main" val="2736367826"/>
                  </a:ext>
                </a:extLst>
              </a:tr>
              <a:tr h="708556">
                <a:tc>
                  <a:txBody>
                    <a:bodyPr/>
                    <a:lstStyle/>
                    <a:p>
                      <a:pPr marL="0" marR="0">
                        <a:lnSpc>
                          <a:spcPct val="107000"/>
                        </a:lnSpc>
                        <a:spcBef>
                          <a:spcPts val="0"/>
                        </a:spcBef>
                        <a:spcAft>
                          <a:spcPts val="0"/>
                        </a:spcAft>
                      </a:pPr>
                      <a:r>
                        <a:rPr lang="en-US" sz="1800">
                          <a:effectLst/>
                          <a:latin typeface="Garamond" panose="02020404030301010803" pitchFamily="18" charset="0"/>
                        </a:rPr>
                        <a:t>W1</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u="sng">
                          <a:effectLst/>
                          <a:latin typeface="Garamond" panose="02020404030301010803" pitchFamily="18" charset="0"/>
                          <a:hlinkClick r:id="rId3"/>
                        </a:rPr>
                        <a:t>Spanish Proficiency Exercises (utexas.edu)</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dirty="0">
                          <a:effectLst/>
                          <a:latin typeface="Garamond" panose="02020404030301010803" pitchFamily="18" charset="0"/>
                        </a:rPr>
                        <a:t>Listening to music</a:t>
                      </a:r>
                    </a:p>
                  </a:txBody>
                  <a:tcPr marL="61282" marR="61282" marT="0" marB="0"/>
                </a:tc>
                <a:extLst>
                  <a:ext uri="{0D108BD9-81ED-4DB2-BD59-A6C34878D82A}">
                    <a16:rowId xmlns:a16="http://schemas.microsoft.com/office/drawing/2014/main" val="2024737518"/>
                  </a:ext>
                </a:extLst>
              </a:tr>
              <a:tr h="2882310">
                <a:tc>
                  <a:txBody>
                    <a:bodyPr/>
                    <a:lstStyle/>
                    <a:p>
                      <a:pPr marL="0" marR="0">
                        <a:lnSpc>
                          <a:spcPct val="107000"/>
                        </a:lnSpc>
                        <a:spcBef>
                          <a:spcPts val="0"/>
                        </a:spcBef>
                        <a:spcAft>
                          <a:spcPts val="0"/>
                        </a:spcAft>
                      </a:pPr>
                      <a:r>
                        <a:rPr lang="en-US" sz="1800">
                          <a:effectLst/>
                          <a:latin typeface="Garamond" panose="02020404030301010803" pitchFamily="18" charset="0"/>
                        </a:rPr>
                        <a:t>W2</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u="sng">
                          <a:effectLst/>
                          <a:latin typeface="Garamond" panose="02020404030301010803" pitchFamily="18" charset="0"/>
                          <a:hlinkClick r:id="rId3"/>
                        </a:rPr>
                        <a:t>Spanish Proficiency Exercises (utexas.edu)</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dirty="0">
                          <a:effectLst/>
                          <a:latin typeface="Garamond" panose="02020404030301010803" pitchFamily="18" charset="0"/>
                        </a:rPr>
                        <a:t>YouTube-You can look for videos that would interest you (tutorial, recipe, comedian, etc.) and/or use my links here:</a:t>
                      </a:r>
                    </a:p>
                    <a:p>
                      <a:pPr marL="0" marR="0">
                        <a:lnSpc>
                          <a:spcPct val="107000"/>
                        </a:lnSpc>
                        <a:spcBef>
                          <a:spcPts val="0"/>
                        </a:spcBef>
                        <a:spcAft>
                          <a:spcPts val="0"/>
                        </a:spcAft>
                      </a:pPr>
                      <a:r>
                        <a:rPr lang="en-US" sz="1800" u="sng" dirty="0">
                          <a:effectLst/>
                          <a:latin typeface="Garamond" panose="02020404030301010803" pitchFamily="18" charset="0"/>
                          <a:hlinkClick r:id="rId4"/>
                        </a:rPr>
                        <a:t>https://www.youtube.com/channel/UCzVIrPfZBE-XkBISBybMBLA</a:t>
                      </a:r>
                      <a:endParaRPr lang="en-US" sz="1800" dirty="0">
                        <a:effectLst/>
                        <a:latin typeface="Garamond" panose="02020404030301010803" pitchFamily="18" charset="0"/>
                      </a:endParaRPr>
                    </a:p>
                    <a:p>
                      <a:pPr marL="0" marR="0">
                        <a:lnSpc>
                          <a:spcPct val="107000"/>
                        </a:lnSpc>
                        <a:spcBef>
                          <a:spcPts val="0"/>
                        </a:spcBef>
                        <a:spcAft>
                          <a:spcPts val="0"/>
                        </a:spcAft>
                      </a:pPr>
                      <a:r>
                        <a:rPr lang="en-US" sz="1800" u="sng" dirty="0">
                          <a:effectLst/>
                          <a:latin typeface="Garamond" panose="02020404030301010803" pitchFamily="18" charset="0"/>
                          <a:hlinkClick r:id="rId5"/>
                        </a:rPr>
                        <a:t>https://www.youtube.com/user/Recetasparatucocina</a:t>
                      </a:r>
                      <a:endParaRPr lang="en-US" sz="1800" dirty="0">
                        <a:effectLst/>
                        <a:latin typeface="Garamond" panose="02020404030301010803" pitchFamily="18" charset="0"/>
                      </a:endParaRPr>
                    </a:p>
                    <a:p>
                      <a:pPr marL="0" marR="0">
                        <a:lnSpc>
                          <a:spcPct val="107000"/>
                        </a:lnSpc>
                        <a:spcBef>
                          <a:spcPts val="0"/>
                        </a:spcBef>
                        <a:spcAft>
                          <a:spcPts val="0"/>
                        </a:spcAft>
                      </a:pPr>
                      <a:r>
                        <a:rPr lang="en-US" sz="1800" dirty="0">
                          <a:effectLst/>
                          <a:latin typeface="Garamond" panose="02020404030301010803" pitchFamily="18" charset="0"/>
                        </a:rPr>
                        <a:t> </a:t>
                      </a:r>
                      <a:endParaRPr lang="en-US" sz="1800" dirty="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extLst>
                  <a:ext uri="{0D108BD9-81ED-4DB2-BD59-A6C34878D82A}">
                    <a16:rowId xmlns:a16="http://schemas.microsoft.com/office/drawing/2014/main" val="2333646467"/>
                  </a:ext>
                </a:extLst>
              </a:tr>
              <a:tr h="346262">
                <a:tc>
                  <a:txBody>
                    <a:bodyPr/>
                    <a:lstStyle/>
                    <a:p>
                      <a:pPr marL="0" marR="0">
                        <a:lnSpc>
                          <a:spcPct val="107000"/>
                        </a:lnSpc>
                        <a:spcBef>
                          <a:spcPts val="0"/>
                        </a:spcBef>
                        <a:spcAft>
                          <a:spcPts val="0"/>
                        </a:spcAft>
                      </a:pPr>
                      <a:r>
                        <a:rPr lang="en-US" sz="1800">
                          <a:effectLst/>
                          <a:latin typeface="Garamond" panose="02020404030301010803" pitchFamily="18" charset="0"/>
                        </a:rPr>
                        <a:t>W3</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a:effectLst/>
                          <a:latin typeface="Garamond" panose="02020404030301010803" pitchFamily="18" charset="0"/>
                        </a:rPr>
                        <a:t>Netflix episode part 1 </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a:effectLst/>
                          <a:latin typeface="Garamond" panose="02020404030301010803" pitchFamily="18" charset="0"/>
                        </a:rPr>
                        <a:t>Netflix episode part 2 </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extLst>
                  <a:ext uri="{0D108BD9-81ED-4DB2-BD59-A6C34878D82A}">
                    <a16:rowId xmlns:a16="http://schemas.microsoft.com/office/drawing/2014/main" val="4025795643"/>
                  </a:ext>
                </a:extLst>
              </a:tr>
              <a:tr h="708556">
                <a:tc>
                  <a:txBody>
                    <a:bodyPr/>
                    <a:lstStyle/>
                    <a:p>
                      <a:pPr marL="0" marR="0">
                        <a:lnSpc>
                          <a:spcPct val="107000"/>
                        </a:lnSpc>
                        <a:spcBef>
                          <a:spcPts val="0"/>
                        </a:spcBef>
                        <a:spcAft>
                          <a:spcPts val="0"/>
                        </a:spcAft>
                      </a:pPr>
                      <a:r>
                        <a:rPr lang="en-US" sz="1800">
                          <a:effectLst/>
                          <a:latin typeface="Garamond" panose="02020404030301010803" pitchFamily="18" charset="0"/>
                        </a:rPr>
                        <a:t>W4</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a:effectLst/>
                          <a:latin typeface="Garamond" panose="02020404030301010803" pitchFamily="18" charset="0"/>
                        </a:rPr>
                        <a:t>Choice between music, Netflix, or YouTube</a:t>
                      </a:r>
                      <a:endParaRPr lang="en-US" sz="180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tc>
                  <a:txBody>
                    <a:bodyPr/>
                    <a:lstStyle/>
                    <a:p>
                      <a:pPr marL="0" marR="0">
                        <a:lnSpc>
                          <a:spcPct val="107000"/>
                        </a:lnSpc>
                        <a:spcBef>
                          <a:spcPts val="0"/>
                        </a:spcBef>
                        <a:spcAft>
                          <a:spcPts val="0"/>
                        </a:spcAft>
                      </a:pPr>
                      <a:r>
                        <a:rPr lang="en-US" sz="1800" dirty="0">
                          <a:effectLst/>
                          <a:latin typeface="Garamond" panose="02020404030301010803" pitchFamily="18" charset="0"/>
                        </a:rPr>
                        <a:t>Tandem conversation with native speaker</a:t>
                      </a:r>
                      <a:endParaRPr lang="en-US" sz="1800" dirty="0">
                        <a:effectLst/>
                        <a:latin typeface="Garamond" panose="02020404030301010803" pitchFamily="18" charset="0"/>
                        <a:ea typeface="Calibri" panose="020F0502020204030204" pitchFamily="34" charset="0"/>
                        <a:cs typeface="Times New Roman" panose="02020603050405020304" pitchFamily="18" charset="0"/>
                      </a:endParaRPr>
                    </a:p>
                  </a:txBody>
                  <a:tcPr marL="61282" marR="61282" marT="0" marB="0"/>
                </a:tc>
                <a:extLst>
                  <a:ext uri="{0D108BD9-81ED-4DB2-BD59-A6C34878D82A}">
                    <a16:rowId xmlns:a16="http://schemas.microsoft.com/office/drawing/2014/main" val="4138090264"/>
                  </a:ext>
                </a:extLst>
              </a:tr>
            </a:tbl>
          </a:graphicData>
        </a:graphic>
      </p:graphicFrame>
    </p:spTree>
    <p:extLst>
      <p:ext uri="{BB962C8B-B14F-4D97-AF65-F5344CB8AC3E}">
        <p14:creationId xmlns:p14="http://schemas.microsoft.com/office/powerpoint/2010/main" val="13298933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23418</TotalTime>
  <Words>926</Words>
  <Application>Microsoft Office PowerPoint</Application>
  <PresentationFormat>Widescreen</PresentationFormat>
  <Paragraphs>111</Paragraphs>
  <Slides>13</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Aharoni</vt:lpstr>
      <vt:lpstr>Arial</vt:lpstr>
      <vt:lpstr>Calibri</vt:lpstr>
      <vt:lpstr>Calibri Light</vt:lpstr>
      <vt:lpstr>Garamond</vt:lpstr>
      <vt:lpstr>Office Theme</vt:lpstr>
      <vt:lpstr>Learning a Language Individually</vt:lpstr>
      <vt:lpstr>The Idea behind it all</vt:lpstr>
      <vt:lpstr>First Steps</vt:lpstr>
      <vt:lpstr>Developing Plans </vt:lpstr>
      <vt:lpstr>Example: Maintaining Spanish after studying for 4 years</vt:lpstr>
      <vt:lpstr>Trying on Ourselves first</vt:lpstr>
      <vt:lpstr>My Discoveries with Arabic</vt:lpstr>
      <vt:lpstr>Testing out our Ideas on Others</vt:lpstr>
      <vt:lpstr>Example Plan #1</vt:lpstr>
      <vt:lpstr>Example Plan #2</vt:lpstr>
      <vt:lpstr>Our Next Steps</vt:lpstr>
      <vt:lpstr>Plans for Publication</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a Language Solo</dc:title>
  <dc:creator>Holly Hendrix</dc:creator>
  <cp:lastModifiedBy>Holly Hendrix</cp:lastModifiedBy>
  <cp:revision>36</cp:revision>
  <dcterms:created xsi:type="dcterms:W3CDTF">2021-02-11T22:16:51Z</dcterms:created>
  <dcterms:modified xsi:type="dcterms:W3CDTF">2021-04-18T18:48:50Z</dcterms:modified>
</cp:coreProperties>
</file>