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4"/>
  </p:sldMasterIdLst>
  <p:sldIdLst>
    <p:sldId id="256" r:id="rId5"/>
    <p:sldId id="257" r:id="rId6"/>
    <p:sldId id="258" r:id="rId7"/>
    <p:sldId id="271" r:id="rId8"/>
    <p:sldId id="272" r:id="rId9"/>
    <p:sldId id="273" r:id="rId10"/>
    <p:sldId id="274" r:id="rId11"/>
    <p:sldId id="275" r:id="rId12"/>
    <p:sldId id="276" r:id="rId13"/>
    <p:sldId id="277" r:id="rId14"/>
    <p:sldId id="279" r:id="rId15"/>
    <p:sldId id="278" r:id="rId16"/>
    <p:sldId id="267" r:id="rId17"/>
    <p:sldId id="270" r:id="rId1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1304F1C-F43F-43ED-BE13-8EE2F2703B22}" v="13" dt="2021-04-19T08:25:49.837"/>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81" d="100"/>
          <a:sy n="81" d="100"/>
        </p:scale>
        <p:origin x="725" y="62"/>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3" Type="http://schemas.openxmlformats.org/officeDocument/2006/relationships/customXml" Target="../customXml/item3.xml"/><Relationship Id="rId21"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microsoft.com/office/2015/10/relationships/revisionInfo" Target="revisionInfo.xml"/><Relationship Id="rId5" Type="http://schemas.openxmlformats.org/officeDocument/2006/relationships/slide" Target="slides/slide1.xml"/><Relationship Id="rId15" Type="http://schemas.openxmlformats.org/officeDocument/2006/relationships/slide" Target="slides/slide11.xml"/><Relationship Id="rId23" Type="http://schemas.microsoft.com/office/2016/11/relationships/changesInfo" Target="changesInfos/changesInfo1.xml"/><Relationship Id="rId10" Type="http://schemas.openxmlformats.org/officeDocument/2006/relationships/slide" Target="slides/slide6.xml"/><Relationship Id="rId19"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Dylan Pennington" userId="32bae644ca6eab78" providerId="LiveId" clId="{AEC61EA9-6D98-460C-87EB-78D51EB05FE0}"/>
    <pc:docChg chg="modSld">
      <pc:chgData name="Dylan Pennington" userId="32bae644ca6eab78" providerId="LiveId" clId="{AEC61EA9-6D98-460C-87EB-78D51EB05FE0}" dt="2021-04-19T20:32:48.219" v="64" actId="20577"/>
      <pc:docMkLst>
        <pc:docMk/>
      </pc:docMkLst>
      <pc:sldChg chg="modSp mod">
        <pc:chgData name="Dylan Pennington" userId="32bae644ca6eab78" providerId="LiveId" clId="{AEC61EA9-6D98-460C-87EB-78D51EB05FE0}" dt="2021-04-19T20:32:48.219" v="64" actId="20577"/>
        <pc:sldMkLst>
          <pc:docMk/>
          <pc:sldMk cId="2558024965" sldId="271"/>
        </pc:sldMkLst>
        <pc:spChg chg="mod">
          <ac:chgData name="Dylan Pennington" userId="32bae644ca6eab78" providerId="LiveId" clId="{AEC61EA9-6D98-460C-87EB-78D51EB05FE0}" dt="2021-04-19T20:32:48.219" v="64" actId="20577"/>
          <ac:spMkLst>
            <pc:docMk/>
            <pc:sldMk cId="2558024965" sldId="271"/>
            <ac:spMk id="3" creationId="{7458A4A7-2D49-4B2C-A13C-1475EECDB16D}"/>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7A93F559-33D7-45FD-AA9E-E5EDA5299AD9}" type="datetimeFigureOut">
              <a:rPr lang="en-US" smtClean="0"/>
              <a:t>4/19/2021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282977284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A93F559-33D7-45FD-AA9E-E5EDA5299AD9}" type="datetimeFigureOut">
              <a:rPr lang="en-US" smtClean="0"/>
              <a:t>4/19/2021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195452624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A93F559-33D7-45FD-AA9E-E5EDA5299AD9}" type="datetimeFigureOut">
              <a:rPr lang="en-US" smtClean="0"/>
              <a:t>4/19/2021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FAF2E1-D0EE-40F2-8217-851235B15A9A}" type="slidenum">
              <a:rPr lang="en-US" smtClean="0"/>
              <a:t>‹#›</a:t>
            </a:fld>
            <a:endParaRPr lang="en-US"/>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301299741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A93F559-33D7-45FD-AA9E-E5EDA5299AD9}" type="datetimeFigureOut">
              <a:rPr lang="en-US" smtClean="0"/>
              <a:t>4/19/2021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378627592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A93F559-33D7-45FD-AA9E-E5EDA5299AD9}" type="datetimeFigureOut">
              <a:rPr lang="en-US" smtClean="0"/>
              <a:t>4/19/2021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FAF2E1-D0EE-40F2-8217-851235B15A9A}" type="slidenum">
              <a:rPr lang="en-US" smtClean="0"/>
              <a:t>‹#›</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18795969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A93F559-33D7-45FD-AA9E-E5EDA5299AD9}" type="datetimeFigureOut">
              <a:rPr lang="en-US" smtClean="0"/>
              <a:t>4/19/2021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103577657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7A93F559-33D7-45FD-AA9E-E5EDA5299AD9}" type="datetimeFigureOut">
              <a:rPr lang="en-US" smtClean="0"/>
              <a:t>4/19/2021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108961594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7A93F559-33D7-45FD-AA9E-E5EDA5299AD9}" type="datetimeFigureOut">
              <a:rPr lang="en-US" smtClean="0"/>
              <a:t>4/19/2021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93599423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7A93F559-33D7-45FD-AA9E-E5EDA5299AD9}" type="datetimeFigureOut">
              <a:rPr lang="en-US" smtClean="0"/>
              <a:t>4/19/2021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25003493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A93F559-33D7-45FD-AA9E-E5EDA5299AD9}" type="datetimeFigureOut">
              <a:rPr lang="en-US" smtClean="0"/>
              <a:t>4/19/2021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33668025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7A93F559-33D7-45FD-AA9E-E5EDA5299AD9}" type="datetimeFigureOut">
              <a:rPr lang="en-US" smtClean="0"/>
              <a:t>4/19/2021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182297413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7A93F559-33D7-45FD-AA9E-E5EDA5299AD9}" type="datetimeFigureOut">
              <a:rPr lang="en-US" smtClean="0"/>
              <a:t>4/19/2021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103187728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7A93F559-33D7-45FD-AA9E-E5EDA5299AD9}" type="datetimeFigureOut">
              <a:rPr lang="en-US" smtClean="0"/>
              <a:t>4/19/2021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15324923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A93F559-33D7-45FD-AA9E-E5EDA5299AD9}" type="datetimeFigureOut">
              <a:rPr lang="en-US" smtClean="0"/>
              <a:t>4/19/2021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395968280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7A93F559-33D7-45FD-AA9E-E5EDA5299AD9}" type="datetimeFigureOut">
              <a:rPr lang="en-US" smtClean="0"/>
              <a:t>4/19/2021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10128581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A93F559-33D7-45FD-AA9E-E5EDA5299AD9}" type="datetimeFigureOut">
              <a:rPr lang="en-US" smtClean="0"/>
              <a:t>4/19/2021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BFAF2E1-D0EE-40F2-8217-851235B15A9A}" type="slidenum">
              <a:rPr lang="en-US" smtClean="0"/>
              <a:t>‹#›</a:t>
            </a:fld>
            <a:endParaRPr lang="en-US"/>
          </a:p>
        </p:txBody>
      </p:sp>
    </p:spTree>
    <p:extLst>
      <p:ext uri="{BB962C8B-B14F-4D97-AF65-F5344CB8AC3E}">
        <p14:creationId xmlns:p14="http://schemas.microsoft.com/office/powerpoint/2010/main" val="426206314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7A93F559-33D7-45FD-AA9E-E5EDA5299AD9}" type="datetimeFigureOut">
              <a:rPr lang="en-US" smtClean="0"/>
              <a:t>4/19/2021</a:t>
            </a:fld>
            <a:endParaRPr lang="en-US"/>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CBFAF2E1-D0EE-40F2-8217-851235B15A9A}" type="slidenum">
              <a:rPr lang="en-US" smtClean="0"/>
              <a:t>‹#›</a:t>
            </a:fld>
            <a:endParaRPr lang="en-US"/>
          </a:p>
        </p:txBody>
      </p:sp>
    </p:spTree>
    <p:extLst>
      <p:ext uri="{BB962C8B-B14F-4D97-AF65-F5344CB8AC3E}">
        <p14:creationId xmlns:p14="http://schemas.microsoft.com/office/powerpoint/2010/main" val="399311727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hyperlink" Target="https://www.edutopia.org/blog/why-students-leave-stem-"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50882A-453E-45F5-92FC-DA6AEFE38852}"/>
              </a:ext>
            </a:extLst>
          </p:cNvPr>
          <p:cNvSpPr>
            <a:spLocks noGrp="1"/>
          </p:cNvSpPr>
          <p:nvPr>
            <p:ph type="ctrTitle"/>
          </p:nvPr>
        </p:nvSpPr>
        <p:spPr>
          <a:xfrm>
            <a:off x="704538" y="1984016"/>
            <a:ext cx="8569465" cy="1646302"/>
          </a:xfrm>
        </p:spPr>
        <p:txBody>
          <a:bodyPr/>
          <a:lstStyle/>
          <a:p>
            <a:r>
              <a:rPr lang="en-US" sz="3800" dirty="0"/>
              <a:t>College Students' Persistence in STEM: A Case Study of Graduating Seniors</a:t>
            </a:r>
          </a:p>
        </p:txBody>
      </p:sp>
      <p:sp>
        <p:nvSpPr>
          <p:cNvPr id="3" name="Subtitle 2">
            <a:extLst>
              <a:ext uri="{FF2B5EF4-FFF2-40B4-BE49-F238E27FC236}">
                <a16:creationId xmlns:a16="http://schemas.microsoft.com/office/drawing/2014/main" id="{07082395-D1ED-43BB-9D26-9F93319BB115}"/>
              </a:ext>
            </a:extLst>
          </p:cNvPr>
          <p:cNvSpPr>
            <a:spLocks noGrp="1"/>
          </p:cNvSpPr>
          <p:nvPr>
            <p:ph type="subTitle" idx="1"/>
          </p:nvPr>
        </p:nvSpPr>
        <p:spPr/>
        <p:txBody>
          <a:bodyPr>
            <a:normAutofit lnSpcReduction="10000"/>
          </a:bodyPr>
          <a:lstStyle/>
          <a:p>
            <a:r>
              <a:rPr lang="en-US" dirty="0"/>
              <a:t> </a:t>
            </a:r>
            <a:r>
              <a:rPr lang="en-US" dirty="0">
                <a:solidFill>
                  <a:schemeClr val="tx1"/>
                </a:solidFill>
              </a:rPr>
              <a:t> Mr. Dylan Pennington</a:t>
            </a:r>
          </a:p>
          <a:p>
            <a:r>
              <a:rPr lang="en-US" dirty="0">
                <a:solidFill>
                  <a:schemeClr val="tx1"/>
                </a:solidFill>
              </a:rPr>
              <a:t>Dr. Wilson J. González-Espada</a:t>
            </a:r>
          </a:p>
          <a:p>
            <a:r>
              <a:rPr lang="en-US" dirty="0">
                <a:solidFill>
                  <a:schemeClr val="tx1"/>
                </a:solidFill>
              </a:rPr>
              <a:t>Celebration of Student Scholarship 2021</a:t>
            </a:r>
          </a:p>
        </p:txBody>
      </p:sp>
    </p:spTree>
    <p:extLst>
      <p:ext uri="{BB962C8B-B14F-4D97-AF65-F5344CB8AC3E}">
        <p14:creationId xmlns:p14="http://schemas.microsoft.com/office/powerpoint/2010/main" val="69658715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7A6B2B-348B-4F42-91CB-09504AE9F431}"/>
              </a:ext>
            </a:extLst>
          </p:cNvPr>
          <p:cNvSpPr>
            <a:spLocks noGrp="1"/>
          </p:cNvSpPr>
          <p:nvPr>
            <p:ph type="title"/>
          </p:nvPr>
        </p:nvSpPr>
        <p:spPr/>
        <p:txBody>
          <a:bodyPr/>
          <a:lstStyle/>
          <a:p>
            <a:r>
              <a:rPr lang="en-US" dirty="0"/>
              <a:t>Findings - Financial Issues</a:t>
            </a:r>
          </a:p>
        </p:txBody>
      </p:sp>
      <p:sp>
        <p:nvSpPr>
          <p:cNvPr id="3" name="Content Placeholder 2">
            <a:extLst>
              <a:ext uri="{FF2B5EF4-FFF2-40B4-BE49-F238E27FC236}">
                <a16:creationId xmlns:a16="http://schemas.microsoft.com/office/drawing/2014/main" id="{09D8157C-EC99-4CB4-BFD6-D2F23F4AC9B1}"/>
              </a:ext>
            </a:extLst>
          </p:cNvPr>
          <p:cNvSpPr>
            <a:spLocks noGrp="1"/>
          </p:cNvSpPr>
          <p:nvPr>
            <p:ph idx="1"/>
          </p:nvPr>
        </p:nvSpPr>
        <p:spPr/>
        <p:txBody>
          <a:bodyPr>
            <a:normAutofit/>
          </a:bodyPr>
          <a:lstStyle/>
          <a:p>
            <a:r>
              <a:rPr lang="en-US" sz="2200" dirty="0">
                <a:solidFill>
                  <a:schemeClr val="tx1"/>
                </a:solidFill>
              </a:rPr>
              <a:t>0 out of 6 respondents reported having this issue.</a:t>
            </a:r>
          </a:p>
          <a:p>
            <a:r>
              <a:rPr lang="en-US" sz="2200" dirty="0">
                <a:solidFill>
                  <a:schemeClr val="tx1"/>
                </a:solidFill>
              </a:rPr>
              <a:t>All respondents reported receiving scholarships and/or parental support to help fund their education.</a:t>
            </a:r>
          </a:p>
          <a:p>
            <a:r>
              <a:rPr lang="en-US" sz="2200" dirty="0">
                <a:solidFill>
                  <a:schemeClr val="tx1"/>
                </a:solidFill>
              </a:rPr>
              <a:t>One student mentioned that finances was an issue for their peers because scholarships are tied to GPA, thus one bad semester might lead to loss of scholarships.</a:t>
            </a:r>
          </a:p>
          <a:p>
            <a:r>
              <a:rPr lang="en-US" sz="2200" dirty="0">
                <a:solidFill>
                  <a:schemeClr val="tx1"/>
                </a:solidFill>
              </a:rPr>
              <a:t>There is a possibility of selection bias in this sample of students, as financial issues likely increased the rate of dropping out for other students.</a:t>
            </a:r>
          </a:p>
          <a:p>
            <a:pPr marL="0" indent="0">
              <a:buNone/>
            </a:pPr>
            <a:endParaRPr lang="en-US" sz="2400" dirty="0"/>
          </a:p>
        </p:txBody>
      </p:sp>
    </p:spTree>
    <p:extLst>
      <p:ext uri="{BB962C8B-B14F-4D97-AF65-F5344CB8AC3E}">
        <p14:creationId xmlns:p14="http://schemas.microsoft.com/office/powerpoint/2010/main" val="57204132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840556-B5AA-4490-99A7-C3730C16C868}"/>
              </a:ext>
            </a:extLst>
          </p:cNvPr>
          <p:cNvSpPr>
            <a:spLocks noGrp="1"/>
          </p:cNvSpPr>
          <p:nvPr>
            <p:ph type="title"/>
          </p:nvPr>
        </p:nvSpPr>
        <p:spPr/>
        <p:txBody>
          <a:bodyPr/>
          <a:lstStyle/>
          <a:p>
            <a:r>
              <a:rPr lang="en-US" dirty="0"/>
              <a:t>Findings - Family Support Issues</a:t>
            </a:r>
          </a:p>
        </p:txBody>
      </p:sp>
      <p:sp>
        <p:nvSpPr>
          <p:cNvPr id="3" name="Content Placeholder 2">
            <a:extLst>
              <a:ext uri="{FF2B5EF4-FFF2-40B4-BE49-F238E27FC236}">
                <a16:creationId xmlns:a16="http://schemas.microsoft.com/office/drawing/2014/main" id="{008BDFE2-3FCB-4CA3-A0A4-AEE7A743B586}"/>
              </a:ext>
            </a:extLst>
          </p:cNvPr>
          <p:cNvSpPr>
            <a:spLocks noGrp="1"/>
          </p:cNvSpPr>
          <p:nvPr>
            <p:ph idx="1"/>
          </p:nvPr>
        </p:nvSpPr>
        <p:spPr/>
        <p:txBody>
          <a:bodyPr>
            <a:normAutofit/>
          </a:bodyPr>
          <a:lstStyle/>
          <a:p>
            <a:r>
              <a:rPr lang="en-US" sz="2200" dirty="0">
                <a:solidFill>
                  <a:schemeClr val="tx1"/>
                </a:solidFill>
              </a:rPr>
              <a:t>2 out of 6 respondents reported having this issue.</a:t>
            </a:r>
          </a:p>
          <a:p>
            <a:r>
              <a:rPr lang="en-US" sz="2200" dirty="0">
                <a:solidFill>
                  <a:schemeClr val="tx1"/>
                </a:solidFill>
              </a:rPr>
              <a:t>Most respondents reported having supportive families.</a:t>
            </a:r>
          </a:p>
          <a:p>
            <a:r>
              <a:rPr lang="en-US" sz="2200" dirty="0">
                <a:solidFill>
                  <a:schemeClr val="tx1"/>
                </a:solidFill>
              </a:rPr>
              <a:t>Some participants perceived that their families did not see the value in their education.</a:t>
            </a:r>
          </a:p>
          <a:p>
            <a:r>
              <a:rPr lang="en-US" sz="2200" dirty="0">
                <a:solidFill>
                  <a:schemeClr val="tx1"/>
                </a:solidFill>
              </a:rPr>
              <a:t>For those who had this issue, it was overcome by being self-motivated and confident in their decisions. </a:t>
            </a:r>
          </a:p>
        </p:txBody>
      </p:sp>
    </p:spTree>
    <p:extLst>
      <p:ext uri="{BB962C8B-B14F-4D97-AF65-F5344CB8AC3E}">
        <p14:creationId xmlns:p14="http://schemas.microsoft.com/office/powerpoint/2010/main" val="299609558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7370B2-3E93-4A1E-8DC8-57396E3E7BA1}"/>
              </a:ext>
            </a:extLst>
          </p:cNvPr>
          <p:cNvSpPr>
            <a:spLocks noGrp="1"/>
          </p:cNvSpPr>
          <p:nvPr>
            <p:ph type="title"/>
          </p:nvPr>
        </p:nvSpPr>
        <p:spPr/>
        <p:txBody>
          <a:bodyPr/>
          <a:lstStyle/>
          <a:p>
            <a:r>
              <a:rPr lang="en-US" dirty="0"/>
              <a:t>Greatest Challenges</a:t>
            </a:r>
          </a:p>
        </p:txBody>
      </p:sp>
      <p:sp>
        <p:nvSpPr>
          <p:cNvPr id="3" name="Content Placeholder 2">
            <a:extLst>
              <a:ext uri="{FF2B5EF4-FFF2-40B4-BE49-F238E27FC236}">
                <a16:creationId xmlns:a16="http://schemas.microsoft.com/office/drawing/2014/main" id="{80159E99-7CBA-4BE6-86D2-7B6853A3FDE6}"/>
              </a:ext>
            </a:extLst>
          </p:cNvPr>
          <p:cNvSpPr>
            <a:spLocks noGrp="1"/>
          </p:cNvSpPr>
          <p:nvPr>
            <p:ph idx="1"/>
          </p:nvPr>
        </p:nvSpPr>
        <p:spPr/>
        <p:txBody>
          <a:bodyPr>
            <a:normAutofit/>
          </a:bodyPr>
          <a:lstStyle/>
          <a:p>
            <a:r>
              <a:rPr lang="en-US" sz="2200" dirty="0">
                <a:solidFill>
                  <a:schemeClr val="tx1"/>
                </a:solidFill>
              </a:rPr>
              <a:t>4 out of 6 of the respondents reported that the intensity of the academics was their most challenging obstacle. </a:t>
            </a:r>
          </a:p>
          <a:p>
            <a:r>
              <a:rPr lang="en-US" sz="2200" dirty="0">
                <a:solidFill>
                  <a:schemeClr val="tx1"/>
                </a:solidFill>
              </a:rPr>
              <a:t>Most of those respondents said that the issue was specifically in the complexity of the content they were tasked with learning.</a:t>
            </a:r>
          </a:p>
          <a:p>
            <a:r>
              <a:rPr lang="en-US" sz="2200" dirty="0">
                <a:solidFill>
                  <a:schemeClr val="tx1"/>
                </a:solidFill>
              </a:rPr>
              <a:t>One student mentioned that professors often expected students to know things they had not been taught.</a:t>
            </a:r>
          </a:p>
          <a:p>
            <a:r>
              <a:rPr lang="en-US" sz="2200" dirty="0">
                <a:solidFill>
                  <a:schemeClr val="tx1"/>
                </a:solidFill>
              </a:rPr>
              <a:t>Another student mentioned they had issues with on-campus housing in that roommates did not foster an environment that allowed them to study effectively.</a:t>
            </a:r>
          </a:p>
        </p:txBody>
      </p:sp>
    </p:spTree>
    <p:extLst>
      <p:ext uri="{BB962C8B-B14F-4D97-AF65-F5344CB8AC3E}">
        <p14:creationId xmlns:p14="http://schemas.microsoft.com/office/powerpoint/2010/main" val="31948688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8D4A71-F451-4003-A431-52FF66CBE779}"/>
              </a:ext>
            </a:extLst>
          </p:cNvPr>
          <p:cNvSpPr>
            <a:spLocks noGrp="1"/>
          </p:cNvSpPr>
          <p:nvPr>
            <p:ph type="title"/>
          </p:nvPr>
        </p:nvSpPr>
        <p:spPr/>
        <p:txBody>
          <a:bodyPr/>
          <a:lstStyle/>
          <a:p>
            <a:r>
              <a:rPr lang="en-US" dirty="0"/>
              <a:t>Conclusion</a:t>
            </a:r>
          </a:p>
        </p:txBody>
      </p:sp>
      <p:sp>
        <p:nvSpPr>
          <p:cNvPr id="3" name="Content Placeholder 2">
            <a:extLst>
              <a:ext uri="{FF2B5EF4-FFF2-40B4-BE49-F238E27FC236}">
                <a16:creationId xmlns:a16="http://schemas.microsoft.com/office/drawing/2014/main" id="{8618C528-301C-4BD8-942B-1E9E21CA489D}"/>
              </a:ext>
            </a:extLst>
          </p:cNvPr>
          <p:cNvSpPr>
            <a:spLocks noGrp="1"/>
          </p:cNvSpPr>
          <p:nvPr>
            <p:ph idx="1"/>
          </p:nvPr>
        </p:nvSpPr>
        <p:spPr/>
        <p:txBody>
          <a:bodyPr>
            <a:normAutofit/>
          </a:bodyPr>
          <a:lstStyle/>
          <a:p>
            <a:r>
              <a:rPr lang="en-US" sz="2200" dirty="0">
                <a:solidFill>
                  <a:schemeClr val="tx1"/>
                </a:solidFill>
              </a:rPr>
              <a:t>Issues with scheduling classes was a specific issue for STEM departments at MSU. This should be dealt with to improve the respective programs. This could be done in several ways, either by increasing the availability of these limited classes, or by increasing the amount of assistance given to freshman students in planning their courses.</a:t>
            </a:r>
          </a:p>
          <a:p>
            <a:r>
              <a:rPr lang="en-US" sz="2200" dirty="0">
                <a:solidFill>
                  <a:schemeClr val="tx1"/>
                </a:solidFill>
              </a:rPr>
              <a:t>Developing grit was vital to success in a STEM program. </a:t>
            </a:r>
          </a:p>
          <a:p>
            <a:r>
              <a:rPr lang="en-US" sz="2200" dirty="0">
                <a:solidFill>
                  <a:schemeClr val="tx1"/>
                </a:solidFill>
              </a:rPr>
              <a:t>The main hurdle of a STEM major was the academic rigor of the required courses.</a:t>
            </a:r>
          </a:p>
        </p:txBody>
      </p:sp>
    </p:spTree>
    <p:extLst>
      <p:ext uri="{BB962C8B-B14F-4D97-AF65-F5344CB8AC3E}">
        <p14:creationId xmlns:p14="http://schemas.microsoft.com/office/powerpoint/2010/main" val="211829377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F97DD3C-62FA-4CEE-8DD9-ABE8D8E0B55F}"/>
              </a:ext>
            </a:extLst>
          </p:cNvPr>
          <p:cNvSpPr>
            <a:spLocks noGrp="1"/>
          </p:cNvSpPr>
          <p:nvPr>
            <p:ph type="title"/>
          </p:nvPr>
        </p:nvSpPr>
        <p:spPr>
          <a:xfrm>
            <a:off x="677334" y="609600"/>
            <a:ext cx="8596668" cy="615885"/>
          </a:xfrm>
        </p:spPr>
        <p:txBody>
          <a:bodyPr>
            <a:normAutofit fontScale="90000"/>
          </a:bodyPr>
          <a:lstStyle/>
          <a:p>
            <a:r>
              <a:rPr lang="en-US" dirty="0"/>
              <a:t>References</a:t>
            </a:r>
            <a:br>
              <a:rPr lang="en-US" dirty="0">
                <a:highlight>
                  <a:srgbClr val="FFFF00"/>
                </a:highlight>
              </a:rPr>
            </a:br>
            <a:endParaRPr lang="en-US" dirty="0">
              <a:highlight>
                <a:srgbClr val="FFFF00"/>
              </a:highlight>
            </a:endParaRPr>
          </a:p>
        </p:txBody>
      </p:sp>
      <p:sp>
        <p:nvSpPr>
          <p:cNvPr id="3" name="Content Placeholder 2">
            <a:extLst>
              <a:ext uri="{FF2B5EF4-FFF2-40B4-BE49-F238E27FC236}">
                <a16:creationId xmlns:a16="http://schemas.microsoft.com/office/drawing/2014/main" id="{0E066CE5-4DDD-4F17-A66B-F50712C8712D}"/>
              </a:ext>
            </a:extLst>
          </p:cNvPr>
          <p:cNvSpPr>
            <a:spLocks noGrp="1"/>
          </p:cNvSpPr>
          <p:nvPr>
            <p:ph idx="1"/>
          </p:nvPr>
        </p:nvSpPr>
        <p:spPr>
          <a:xfrm>
            <a:off x="677334" y="1245589"/>
            <a:ext cx="8736489" cy="5258905"/>
          </a:xfrm>
        </p:spPr>
        <p:txBody>
          <a:bodyPr>
            <a:normAutofit fontScale="32500" lnSpcReduction="20000"/>
          </a:bodyPr>
          <a:lstStyle/>
          <a:p>
            <a:pPr>
              <a:lnSpc>
                <a:spcPct val="120000"/>
              </a:lnSpc>
            </a:pPr>
            <a:r>
              <a:rPr lang="en-US" sz="3400" dirty="0">
                <a:solidFill>
                  <a:schemeClr val="tx1"/>
                </a:solidFill>
                <a:effectLst/>
              </a:rPr>
              <a:t>Chen, X., &amp; Soldner, M. (2013). </a:t>
            </a:r>
            <a:r>
              <a:rPr lang="en-US" sz="3400" i="1" dirty="0">
                <a:solidFill>
                  <a:schemeClr val="tx1"/>
                </a:solidFill>
                <a:effectLst/>
              </a:rPr>
              <a:t>Stem Attrition: College Students’ Paths Into and Out of Stem Fields Statistical Analysis Report</a:t>
            </a:r>
            <a:r>
              <a:rPr lang="en-US" sz="3400" dirty="0">
                <a:solidFill>
                  <a:schemeClr val="tx1"/>
                </a:solidFill>
                <a:effectLst/>
              </a:rPr>
              <a:t>. National Center for Education Statistics. https://doi.org/https://nces.ed.gov/pubs2014/2014001rev.pdf </a:t>
            </a:r>
          </a:p>
          <a:p>
            <a:pPr>
              <a:lnSpc>
                <a:spcPct val="120000"/>
              </a:lnSpc>
            </a:pPr>
            <a:r>
              <a:rPr lang="en-US" sz="3400" dirty="0">
                <a:solidFill>
                  <a:schemeClr val="tx1"/>
                </a:solidFill>
                <a:effectLst/>
              </a:rPr>
              <a:t>Mathews, M. (n.d.). </a:t>
            </a:r>
            <a:r>
              <a:rPr lang="en-US" sz="3400" i="1" dirty="0">
                <a:solidFill>
                  <a:schemeClr val="tx1"/>
                </a:solidFill>
                <a:effectLst/>
              </a:rPr>
              <a:t>Keeping students in engineering: A research-to-practice brief American Society for Engineering Education</a:t>
            </a:r>
            <a:r>
              <a:rPr lang="en-US" sz="3400" dirty="0">
                <a:solidFill>
                  <a:schemeClr val="tx1"/>
                </a:solidFill>
                <a:effectLst/>
              </a:rPr>
              <a:t>. https://www.asee.org/retention-project/keeping-students-in-engineering-a-research-guide-to-improving-retention. </a:t>
            </a:r>
          </a:p>
          <a:p>
            <a:pPr>
              <a:lnSpc>
                <a:spcPct val="120000"/>
              </a:lnSpc>
            </a:pPr>
            <a:r>
              <a:rPr lang="en-US" sz="3400" dirty="0">
                <a:solidFill>
                  <a:schemeClr val="tx1"/>
                </a:solidFill>
                <a:effectLst/>
              </a:rPr>
              <a:t>Anderson, K. L. (1981). Post-High School Experiences and College Attrition. </a:t>
            </a:r>
            <a:r>
              <a:rPr lang="en-US" sz="3400" i="1" dirty="0">
                <a:solidFill>
                  <a:schemeClr val="tx1"/>
                </a:solidFill>
                <a:effectLst/>
              </a:rPr>
              <a:t>Sociology of Education</a:t>
            </a:r>
            <a:r>
              <a:rPr lang="en-US" sz="3400" dirty="0">
                <a:solidFill>
                  <a:schemeClr val="tx1"/>
                </a:solidFill>
                <a:effectLst/>
              </a:rPr>
              <a:t>, </a:t>
            </a:r>
            <a:r>
              <a:rPr lang="en-US" sz="3400" i="1" dirty="0">
                <a:solidFill>
                  <a:schemeClr val="tx1"/>
                </a:solidFill>
                <a:effectLst/>
              </a:rPr>
              <a:t>54</a:t>
            </a:r>
            <a:r>
              <a:rPr lang="en-US" sz="3400" dirty="0">
                <a:solidFill>
                  <a:schemeClr val="tx1"/>
                </a:solidFill>
                <a:effectLst/>
              </a:rPr>
              <a:t>(1), 1. https://doi.org/10.2307/2112508 </a:t>
            </a:r>
          </a:p>
          <a:p>
            <a:pPr>
              <a:lnSpc>
                <a:spcPct val="120000"/>
              </a:lnSpc>
            </a:pPr>
            <a:r>
              <a:rPr lang="en-US" sz="3400" dirty="0">
                <a:solidFill>
                  <a:schemeClr val="tx1"/>
                </a:solidFill>
                <a:effectLst/>
              </a:rPr>
              <a:t>Douglas-Gabriel, D. (2015, September 29). </a:t>
            </a:r>
            <a:r>
              <a:rPr lang="en-US" sz="3400" i="1" dirty="0">
                <a:solidFill>
                  <a:schemeClr val="tx1"/>
                </a:solidFill>
                <a:effectLst/>
              </a:rPr>
              <a:t>Freshman residency rules sometimes force students to pay prohibitive costs</a:t>
            </a:r>
            <a:r>
              <a:rPr lang="en-US" sz="3400" dirty="0">
                <a:solidFill>
                  <a:schemeClr val="tx1"/>
                </a:solidFill>
                <a:effectLst/>
              </a:rPr>
              <a:t>. The Washington Post. https://www.washingtonpost.com/local/education/freshman-residency-rules-sometimes-force-students-to-pay-prohibitive-costs/2015/09/29/4693aed6-63b5-11e5-b38e-06883aacba64_story.html. </a:t>
            </a:r>
          </a:p>
          <a:p>
            <a:pPr>
              <a:lnSpc>
                <a:spcPct val="120000"/>
              </a:lnSpc>
            </a:pPr>
            <a:r>
              <a:rPr lang="en-US" sz="3400" dirty="0">
                <a:solidFill>
                  <a:schemeClr val="tx1"/>
                </a:solidFill>
                <a:effectLst/>
              </a:rPr>
              <a:t>Ramirez, A. (2014, September 24). </a:t>
            </a:r>
            <a:r>
              <a:rPr lang="en-US" sz="3400" i="1" dirty="0">
                <a:solidFill>
                  <a:schemeClr val="tx1"/>
                </a:solidFill>
                <a:effectLst/>
              </a:rPr>
              <a:t>Why Students Leave STEM</a:t>
            </a:r>
            <a:r>
              <a:rPr lang="en-US" sz="3400" dirty="0">
                <a:solidFill>
                  <a:schemeClr val="tx1"/>
                </a:solidFill>
                <a:effectLst/>
              </a:rPr>
              <a:t>. Edutopia. https://www.edutopia.org/blog/why-students-leave-stem</a:t>
            </a:r>
            <a:r>
              <a:rPr lang="en-US" sz="3400" dirty="0">
                <a:solidFill>
                  <a:schemeClr val="tx1"/>
                </a:solidFill>
                <a:effectLst/>
                <a:hlinkClick r:id="rId2"/>
              </a:rPr>
              <a:t>-</a:t>
            </a:r>
            <a:r>
              <a:rPr lang="en-US" sz="3400" dirty="0">
                <a:solidFill>
                  <a:schemeClr val="tx1"/>
                </a:solidFill>
                <a:effectLst/>
              </a:rPr>
              <a:t>ainissa-ramirez. </a:t>
            </a:r>
          </a:p>
          <a:p>
            <a:pPr>
              <a:lnSpc>
                <a:spcPct val="120000"/>
              </a:lnSpc>
            </a:pPr>
            <a:r>
              <a:rPr lang="en-US" sz="3400" dirty="0">
                <a:solidFill>
                  <a:schemeClr val="tx1"/>
                </a:solidFill>
                <a:effectLst/>
              </a:rPr>
              <a:t>Witherspoon, E. B., Vincent-</a:t>
            </a:r>
            <a:r>
              <a:rPr lang="en-US" sz="3400" dirty="0">
                <a:solidFill>
                  <a:schemeClr val="tx1"/>
                </a:solidFill>
              </a:rPr>
              <a:t>R</a:t>
            </a:r>
            <a:r>
              <a:rPr lang="en-US" sz="3400" dirty="0">
                <a:solidFill>
                  <a:schemeClr val="tx1"/>
                </a:solidFill>
                <a:effectLst/>
              </a:rPr>
              <a:t>uz, P., &amp; Schunn, C. D. (2019). When Making the Grade Isn’t Enough: The Gendered Nature of Premed Science Course Attrition. </a:t>
            </a:r>
            <a:r>
              <a:rPr lang="en-US" sz="3400" i="1" dirty="0">
                <a:solidFill>
                  <a:schemeClr val="tx1"/>
                </a:solidFill>
                <a:effectLst/>
              </a:rPr>
              <a:t>Educational Researcher</a:t>
            </a:r>
            <a:r>
              <a:rPr lang="en-US" sz="3400" dirty="0">
                <a:solidFill>
                  <a:schemeClr val="tx1"/>
                </a:solidFill>
                <a:effectLst/>
              </a:rPr>
              <a:t>, </a:t>
            </a:r>
            <a:r>
              <a:rPr lang="en-US" sz="3400" i="1" dirty="0">
                <a:solidFill>
                  <a:schemeClr val="tx1"/>
                </a:solidFill>
                <a:effectLst/>
              </a:rPr>
              <a:t>48</a:t>
            </a:r>
            <a:r>
              <a:rPr lang="en-US" sz="3400" dirty="0">
                <a:solidFill>
                  <a:schemeClr val="tx1"/>
                </a:solidFill>
                <a:effectLst/>
              </a:rPr>
              <a:t>(4), 193–204. https://doi.org/10.3102/0013189x19840331 </a:t>
            </a:r>
          </a:p>
          <a:p>
            <a:pPr>
              <a:lnSpc>
                <a:spcPct val="120000"/>
              </a:lnSpc>
            </a:pPr>
            <a:r>
              <a:rPr lang="en-US" sz="3400" b="0" i="0" dirty="0">
                <a:solidFill>
                  <a:schemeClr val="tx1"/>
                </a:solidFill>
                <a:effectLst/>
              </a:rPr>
              <a:t>Geisinger, Brandi N. and Raman, D. Raj</a:t>
            </a:r>
            <a:r>
              <a:rPr lang="en-US" sz="3400" dirty="0">
                <a:solidFill>
                  <a:schemeClr val="tx1"/>
                </a:solidFill>
              </a:rPr>
              <a:t>. (2013). </a:t>
            </a:r>
            <a:r>
              <a:rPr lang="en-US" sz="3400" b="0" i="0" dirty="0">
                <a:solidFill>
                  <a:schemeClr val="tx1"/>
                </a:solidFill>
                <a:effectLst/>
              </a:rPr>
              <a:t>Why They Leave: Understanding Student Attrition from Engineering Majors </a:t>
            </a:r>
            <a:r>
              <a:rPr lang="en-US" sz="3400" b="0" i="1" dirty="0">
                <a:solidFill>
                  <a:schemeClr val="tx1"/>
                </a:solidFill>
                <a:effectLst/>
              </a:rPr>
              <a:t>Agricultural and Biosystems Engineering Publications</a:t>
            </a:r>
            <a:r>
              <a:rPr lang="en-US" sz="3400" b="0" i="0" dirty="0">
                <a:solidFill>
                  <a:schemeClr val="tx1"/>
                </a:solidFill>
                <a:effectLst/>
              </a:rPr>
              <a:t>. 607</a:t>
            </a:r>
            <a:r>
              <a:rPr lang="en-US" sz="3400" dirty="0">
                <a:solidFill>
                  <a:schemeClr val="tx1"/>
                </a:solidFill>
              </a:rPr>
              <a:t>. https://lib.dr.iastate.edu/abe_eng_pubs/607</a:t>
            </a:r>
            <a:endParaRPr lang="en-US" sz="3400" b="0" i="0" dirty="0">
              <a:solidFill>
                <a:schemeClr val="tx1"/>
              </a:solidFill>
              <a:effectLst/>
            </a:endParaRPr>
          </a:p>
          <a:p>
            <a:pPr>
              <a:lnSpc>
                <a:spcPct val="120000"/>
              </a:lnSpc>
            </a:pPr>
            <a:r>
              <a:rPr lang="en-US" sz="3400" dirty="0">
                <a:solidFill>
                  <a:schemeClr val="tx1"/>
                </a:solidFill>
                <a:effectLst/>
              </a:rPr>
              <a:t>Besterfield-Sacre, M., Atman, C. J., &amp; Shuman, L. J. (1997). Characteristics of Freshman Engineering Students: Models for Determining Student Attrition in Engineering. </a:t>
            </a:r>
            <a:r>
              <a:rPr lang="en-US" sz="3400" i="1" dirty="0">
                <a:solidFill>
                  <a:schemeClr val="tx1"/>
                </a:solidFill>
                <a:effectLst/>
              </a:rPr>
              <a:t>Journal of Engineering Education</a:t>
            </a:r>
            <a:r>
              <a:rPr lang="en-US" sz="3400" dirty="0">
                <a:solidFill>
                  <a:schemeClr val="tx1"/>
                </a:solidFill>
                <a:effectLst/>
              </a:rPr>
              <a:t>, </a:t>
            </a:r>
            <a:r>
              <a:rPr lang="en-US" sz="3400" i="1" dirty="0">
                <a:solidFill>
                  <a:schemeClr val="tx1"/>
                </a:solidFill>
                <a:effectLst/>
              </a:rPr>
              <a:t>86</a:t>
            </a:r>
            <a:r>
              <a:rPr lang="en-US" sz="3400" dirty="0">
                <a:solidFill>
                  <a:schemeClr val="tx1"/>
                </a:solidFill>
                <a:effectLst/>
              </a:rPr>
              <a:t>(2), 139–149. https://doi.org/10.1002/j.2168-9830.1997.tb00277.x </a:t>
            </a:r>
          </a:p>
          <a:p>
            <a:pPr>
              <a:lnSpc>
                <a:spcPct val="120000"/>
              </a:lnSpc>
            </a:pPr>
            <a:r>
              <a:rPr lang="en-US" sz="3400" dirty="0">
                <a:solidFill>
                  <a:schemeClr val="tx1"/>
                </a:solidFill>
                <a:effectLst/>
              </a:rPr>
              <a:t>Kamens, D. H. (1971). The College "Charter" and College Size: Effects on Occupational Choice and College Attrition. </a:t>
            </a:r>
            <a:r>
              <a:rPr lang="en-US" sz="3400" i="1" dirty="0">
                <a:solidFill>
                  <a:schemeClr val="tx1"/>
                </a:solidFill>
                <a:effectLst/>
              </a:rPr>
              <a:t>Sociology of Education</a:t>
            </a:r>
            <a:r>
              <a:rPr lang="en-US" sz="3400" dirty="0">
                <a:solidFill>
                  <a:schemeClr val="tx1"/>
                </a:solidFill>
                <a:effectLst/>
              </a:rPr>
              <a:t>, </a:t>
            </a:r>
            <a:r>
              <a:rPr lang="en-US" sz="3400" i="1" dirty="0">
                <a:solidFill>
                  <a:schemeClr val="tx1"/>
                </a:solidFill>
                <a:effectLst/>
              </a:rPr>
              <a:t>44</a:t>
            </a:r>
            <a:r>
              <a:rPr lang="en-US" sz="3400" dirty="0">
                <a:solidFill>
                  <a:schemeClr val="tx1"/>
                </a:solidFill>
                <a:effectLst/>
              </a:rPr>
              <a:t>(3), 270. https://doi.org/10.2307/2111994 </a:t>
            </a:r>
          </a:p>
          <a:p>
            <a:pPr>
              <a:lnSpc>
                <a:spcPct val="120000"/>
              </a:lnSpc>
            </a:pPr>
            <a:r>
              <a:rPr lang="en-US" sz="3400" dirty="0">
                <a:solidFill>
                  <a:schemeClr val="tx1"/>
                </a:solidFill>
                <a:effectLst/>
              </a:rPr>
              <a:t>Daempfle, P. A. (2003). An Analysis of the High Attrition Rates among First Year College Science, Math, and Engineering Majors. </a:t>
            </a:r>
            <a:r>
              <a:rPr lang="en-US" sz="3400" i="1" dirty="0">
                <a:solidFill>
                  <a:schemeClr val="tx1"/>
                </a:solidFill>
                <a:effectLst/>
              </a:rPr>
              <a:t>Journal of College Student Retention: Research, Theory &amp; Practice</a:t>
            </a:r>
            <a:r>
              <a:rPr lang="en-US" sz="3400" dirty="0">
                <a:solidFill>
                  <a:schemeClr val="tx1"/>
                </a:solidFill>
                <a:effectLst/>
              </a:rPr>
              <a:t>, </a:t>
            </a:r>
            <a:r>
              <a:rPr lang="en-US" sz="3400" i="1" dirty="0">
                <a:solidFill>
                  <a:schemeClr val="tx1"/>
                </a:solidFill>
                <a:effectLst/>
              </a:rPr>
              <a:t>5</a:t>
            </a:r>
            <a:r>
              <a:rPr lang="en-US" sz="3400" dirty="0">
                <a:solidFill>
                  <a:schemeClr val="tx1"/>
                </a:solidFill>
                <a:effectLst/>
              </a:rPr>
              <a:t>(1), 37–52. https://doi.org/10.2190/dwqt-tya4-t20w-rcwh </a:t>
            </a:r>
          </a:p>
          <a:p>
            <a:endParaRPr lang="en-US" u="sng" dirty="0">
              <a:solidFill>
                <a:schemeClr val="tx1"/>
              </a:solidFill>
              <a:ea typeface="Calibri" panose="020F0502020204030204" pitchFamily="34" charset="0"/>
            </a:endParaRPr>
          </a:p>
          <a:p>
            <a:endParaRPr lang="en-US" u="sng" dirty="0">
              <a:solidFill>
                <a:schemeClr val="tx1"/>
              </a:solidFill>
              <a:ea typeface="Calibri" panose="020F0502020204030204" pitchFamily="34" charset="0"/>
            </a:endParaRPr>
          </a:p>
          <a:p>
            <a:endParaRPr lang="en-US" u="sng" dirty="0">
              <a:solidFill>
                <a:schemeClr val="tx1"/>
              </a:solidFill>
              <a:ea typeface="Calibri" panose="020F0502020204030204" pitchFamily="34" charset="0"/>
            </a:endParaRPr>
          </a:p>
          <a:p>
            <a:endParaRPr lang="en-US" u="sng" dirty="0">
              <a:solidFill>
                <a:schemeClr val="tx1"/>
              </a:solidFill>
              <a:ea typeface="Calibri" panose="020F0502020204030204" pitchFamily="34" charset="0"/>
            </a:endParaRPr>
          </a:p>
          <a:p>
            <a:endParaRPr lang="en-US" dirty="0"/>
          </a:p>
          <a:p>
            <a:endParaRPr lang="en-US" dirty="0"/>
          </a:p>
          <a:p>
            <a:endParaRPr lang="en-US" dirty="0"/>
          </a:p>
        </p:txBody>
      </p:sp>
    </p:spTree>
    <p:extLst>
      <p:ext uri="{BB962C8B-B14F-4D97-AF65-F5344CB8AC3E}">
        <p14:creationId xmlns:p14="http://schemas.microsoft.com/office/powerpoint/2010/main" val="358311085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0B4396-5AB9-44BB-9161-1895D7F378CC}"/>
              </a:ext>
            </a:extLst>
          </p:cNvPr>
          <p:cNvSpPr>
            <a:spLocks noGrp="1"/>
          </p:cNvSpPr>
          <p:nvPr>
            <p:ph type="title"/>
          </p:nvPr>
        </p:nvSpPr>
        <p:spPr/>
        <p:txBody>
          <a:bodyPr/>
          <a:lstStyle/>
          <a:p>
            <a:r>
              <a:rPr lang="en-US" dirty="0"/>
              <a:t>What is STEM Attrition?</a:t>
            </a:r>
          </a:p>
        </p:txBody>
      </p:sp>
      <p:sp>
        <p:nvSpPr>
          <p:cNvPr id="3" name="Content Placeholder 2">
            <a:extLst>
              <a:ext uri="{FF2B5EF4-FFF2-40B4-BE49-F238E27FC236}">
                <a16:creationId xmlns:a16="http://schemas.microsoft.com/office/drawing/2014/main" id="{6D1C5072-BE2F-4657-A00B-3C05EFA049B4}"/>
              </a:ext>
            </a:extLst>
          </p:cNvPr>
          <p:cNvSpPr>
            <a:spLocks noGrp="1"/>
          </p:cNvSpPr>
          <p:nvPr>
            <p:ph idx="1"/>
          </p:nvPr>
        </p:nvSpPr>
        <p:spPr/>
        <p:txBody>
          <a:bodyPr>
            <a:normAutofit/>
          </a:bodyPr>
          <a:lstStyle/>
          <a:p>
            <a:r>
              <a:rPr lang="en-US" sz="2200" dirty="0">
                <a:solidFill>
                  <a:schemeClr val="tx1"/>
                </a:solidFill>
              </a:rPr>
              <a:t>STEM attrition is the gradual shedding of students in STEM majors as they progress in their education. Many students who enroll in a STEM major will ultimately drop it, and either leave college altogether or switch to a non-STEM major.</a:t>
            </a:r>
          </a:p>
          <a:p>
            <a:r>
              <a:rPr lang="en-US" sz="2200" dirty="0">
                <a:solidFill>
                  <a:schemeClr val="tx1"/>
                </a:solidFill>
              </a:rPr>
              <a:t>In one study, 48% of students seeking a bachelor’s degree in STEM left their field before graduating from their respective program. (Chen &amp; Soldner, 2013)</a:t>
            </a:r>
          </a:p>
          <a:p>
            <a:r>
              <a:rPr lang="en-US" sz="2200" dirty="0">
                <a:solidFill>
                  <a:schemeClr val="tx1"/>
                </a:solidFill>
              </a:rPr>
              <a:t>This rate holds true for many subdisciplines of STEM including engineering, which has an attrition rate of about 50%.</a:t>
            </a:r>
            <a:r>
              <a:rPr lang="en-US" sz="2400" dirty="0">
                <a:solidFill>
                  <a:schemeClr val="tx1"/>
                </a:solidFill>
              </a:rPr>
              <a:t> </a:t>
            </a:r>
            <a:r>
              <a:rPr lang="en-US" sz="2200" dirty="0">
                <a:solidFill>
                  <a:schemeClr val="tx1"/>
                </a:solidFill>
              </a:rPr>
              <a:t>(Mathews, 2021)</a:t>
            </a:r>
          </a:p>
        </p:txBody>
      </p:sp>
    </p:spTree>
    <p:extLst>
      <p:ext uri="{BB962C8B-B14F-4D97-AF65-F5344CB8AC3E}">
        <p14:creationId xmlns:p14="http://schemas.microsoft.com/office/powerpoint/2010/main" val="2413561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B908FC-9481-44CA-9FA0-E567AE096E54}"/>
              </a:ext>
            </a:extLst>
          </p:cNvPr>
          <p:cNvSpPr>
            <a:spLocks noGrp="1"/>
          </p:cNvSpPr>
          <p:nvPr>
            <p:ph type="title"/>
          </p:nvPr>
        </p:nvSpPr>
        <p:spPr/>
        <p:txBody>
          <a:bodyPr/>
          <a:lstStyle/>
          <a:p>
            <a:r>
              <a:rPr lang="en-US" dirty="0"/>
              <a:t>What Factors Affect STEM Attrition?</a:t>
            </a:r>
          </a:p>
        </p:txBody>
      </p:sp>
      <p:sp>
        <p:nvSpPr>
          <p:cNvPr id="3" name="Content Placeholder 2">
            <a:extLst>
              <a:ext uri="{FF2B5EF4-FFF2-40B4-BE49-F238E27FC236}">
                <a16:creationId xmlns:a16="http://schemas.microsoft.com/office/drawing/2014/main" id="{DA8DA746-0A7C-4F50-AA28-617B4F5BEC8B}"/>
              </a:ext>
            </a:extLst>
          </p:cNvPr>
          <p:cNvSpPr>
            <a:spLocks noGrp="1"/>
          </p:cNvSpPr>
          <p:nvPr>
            <p:ph idx="1"/>
          </p:nvPr>
        </p:nvSpPr>
        <p:spPr>
          <a:xfrm>
            <a:off x="659937" y="1985395"/>
            <a:ext cx="8596668" cy="4660570"/>
          </a:xfrm>
        </p:spPr>
        <p:txBody>
          <a:bodyPr>
            <a:noAutofit/>
          </a:bodyPr>
          <a:lstStyle/>
          <a:p>
            <a:pPr marL="0" indent="0">
              <a:buNone/>
            </a:pPr>
            <a:r>
              <a:rPr lang="en-US" sz="2200" u="sng" dirty="0">
                <a:solidFill>
                  <a:schemeClr val="tx1"/>
                </a:solidFill>
              </a:rPr>
              <a:t>Personal Factors</a:t>
            </a:r>
          </a:p>
          <a:p>
            <a:r>
              <a:rPr lang="en-US" sz="2200" dirty="0">
                <a:solidFill>
                  <a:schemeClr val="tx1"/>
                </a:solidFill>
              </a:rPr>
              <a:t>Residency/Employment status (Anderson, 1981; Douglas-Gabriel, 2015)</a:t>
            </a:r>
          </a:p>
          <a:p>
            <a:r>
              <a:rPr lang="en-US" sz="2200" dirty="0">
                <a:solidFill>
                  <a:schemeClr val="tx1"/>
                </a:solidFill>
              </a:rPr>
              <a:t>Identity (gender/race) (Witherspoon et al., 2019; Ramirez, 2014)</a:t>
            </a:r>
          </a:p>
          <a:p>
            <a:r>
              <a:rPr lang="en-US" sz="2200" dirty="0">
                <a:solidFill>
                  <a:schemeClr val="tx1"/>
                </a:solidFill>
              </a:rPr>
              <a:t>Character (</a:t>
            </a:r>
            <a:r>
              <a:rPr lang="en-US" sz="2200" b="0" i="0" dirty="0">
                <a:solidFill>
                  <a:schemeClr val="tx1"/>
                </a:solidFill>
                <a:effectLst/>
              </a:rPr>
              <a:t>Geisinger et al., 2013)</a:t>
            </a:r>
          </a:p>
          <a:p>
            <a:r>
              <a:rPr lang="en-US" sz="2200" dirty="0">
                <a:solidFill>
                  <a:schemeClr val="tx1"/>
                </a:solidFill>
              </a:rPr>
              <a:t>Attitude towards field (Besterfield-Sacre et al., 1997)</a:t>
            </a:r>
          </a:p>
          <a:p>
            <a:pPr marL="0" indent="0">
              <a:buNone/>
            </a:pPr>
            <a:r>
              <a:rPr lang="en-US" sz="2200" u="sng" dirty="0">
                <a:solidFill>
                  <a:schemeClr val="tx1"/>
                </a:solidFill>
              </a:rPr>
              <a:t>Environmental Factors</a:t>
            </a:r>
          </a:p>
          <a:p>
            <a:r>
              <a:rPr lang="en-US" sz="2200" dirty="0">
                <a:solidFill>
                  <a:schemeClr val="tx1"/>
                </a:solidFill>
              </a:rPr>
              <a:t>Size of institution (Kamens, 1971)</a:t>
            </a:r>
          </a:p>
          <a:p>
            <a:r>
              <a:rPr lang="en-US" sz="2200" dirty="0">
                <a:solidFill>
                  <a:schemeClr val="tx1"/>
                </a:solidFill>
              </a:rPr>
              <a:t>Academic rigor (Daempfle, 2003)</a:t>
            </a:r>
          </a:p>
        </p:txBody>
      </p:sp>
    </p:spTree>
    <p:extLst>
      <p:ext uri="{BB962C8B-B14F-4D97-AF65-F5344CB8AC3E}">
        <p14:creationId xmlns:p14="http://schemas.microsoft.com/office/powerpoint/2010/main" val="210354538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9D471D5-1E3F-4290-A586-0EF9E92FC9FE}"/>
              </a:ext>
            </a:extLst>
          </p:cNvPr>
          <p:cNvSpPr>
            <a:spLocks noGrp="1"/>
          </p:cNvSpPr>
          <p:nvPr>
            <p:ph type="title"/>
          </p:nvPr>
        </p:nvSpPr>
        <p:spPr/>
        <p:txBody>
          <a:bodyPr/>
          <a:lstStyle/>
          <a:p>
            <a:r>
              <a:rPr lang="en-US" dirty="0"/>
              <a:t>Purpose and Methods</a:t>
            </a:r>
          </a:p>
        </p:txBody>
      </p:sp>
      <p:sp>
        <p:nvSpPr>
          <p:cNvPr id="3" name="Content Placeholder 2">
            <a:extLst>
              <a:ext uri="{FF2B5EF4-FFF2-40B4-BE49-F238E27FC236}">
                <a16:creationId xmlns:a16="http://schemas.microsoft.com/office/drawing/2014/main" id="{7458A4A7-2D49-4B2C-A13C-1475EECDB16D}"/>
              </a:ext>
            </a:extLst>
          </p:cNvPr>
          <p:cNvSpPr>
            <a:spLocks noGrp="1"/>
          </p:cNvSpPr>
          <p:nvPr>
            <p:ph idx="1"/>
          </p:nvPr>
        </p:nvSpPr>
        <p:spPr>
          <a:xfrm>
            <a:off x="677334" y="2160589"/>
            <a:ext cx="8596668" cy="4424483"/>
          </a:xfrm>
        </p:spPr>
        <p:txBody>
          <a:bodyPr>
            <a:normAutofit/>
          </a:bodyPr>
          <a:lstStyle/>
          <a:p>
            <a:r>
              <a:rPr lang="en-US" sz="2200" dirty="0">
                <a:solidFill>
                  <a:schemeClr val="tx1"/>
                </a:solidFill>
              </a:rPr>
              <a:t>The purpose of the study was to identify how MSU graduating seniors overcame factors identified in the literature as associated with switching out of STEM. </a:t>
            </a:r>
          </a:p>
          <a:p>
            <a:r>
              <a:rPr lang="en-US" sz="2200" dirty="0">
                <a:solidFill>
                  <a:schemeClr val="tx1"/>
                </a:solidFill>
              </a:rPr>
              <a:t>Sample - (MSU graduating seniors: 3 Physics majors, and 3 Biomedical majors.)</a:t>
            </a:r>
          </a:p>
          <a:p>
            <a:r>
              <a:rPr lang="en-US" sz="2200" dirty="0">
                <a:solidFill>
                  <a:schemeClr val="tx1"/>
                </a:solidFill>
              </a:rPr>
              <a:t>Type of sampling – Convenience, recruitment by email.</a:t>
            </a:r>
          </a:p>
          <a:p>
            <a:r>
              <a:rPr lang="en-US" sz="2200" dirty="0">
                <a:solidFill>
                  <a:schemeClr val="tx1"/>
                </a:solidFill>
              </a:rPr>
              <a:t>Data collection – Structured interview, same questions for all.</a:t>
            </a:r>
          </a:p>
          <a:p>
            <a:r>
              <a:rPr lang="en-US" sz="2200" dirty="0">
                <a:solidFill>
                  <a:schemeClr val="tx1"/>
                </a:solidFill>
              </a:rPr>
              <a:t>Data analysis – Interviews were transcribed, and responses were classified by theme and frequency. Representative quotes were selected to showcase their voices.</a:t>
            </a:r>
          </a:p>
        </p:txBody>
      </p:sp>
    </p:spTree>
    <p:extLst>
      <p:ext uri="{BB962C8B-B14F-4D97-AF65-F5344CB8AC3E}">
        <p14:creationId xmlns:p14="http://schemas.microsoft.com/office/powerpoint/2010/main" val="255802496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97E6DD8-7353-4E31-877D-9B3B9CA1C022}"/>
              </a:ext>
            </a:extLst>
          </p:cNvPr>
          <p:cNvSpPr>
            <a:spLocks noGrp="1"/>
          </p:cNvSpPr>
          <p:nvPr>
            <p:ph type="title"/>
          </p:nvPr>
        </p:nvSpPr>
        <p:spPr/>
        <p:txBody>
          <a:bodyPr/>
          <a:lstStyle/>
          <a:p>
            <a:r>
              <a:rPr lang="en-US" dirty="0"/>
              <a:t>Findings - University Issues</a:t>
            </a:r>
          </a:p>
        </p:txBody>
      </p:sp>
      <p:sp>
        <p:nvSpPr>
          <p:cNvPr id="3" name="Content Placeholder 2">
            <a:extLst>
              <a:ext uri="{FF2B5EF4-FFF2-40B4-BE49-F238E27FC236}">
                <a16:creationId xmlns:a16="http://schemas.microsoft.com/office/drawing/2014/main" id="{4694FE96-5B5C-48BD-B8F5-C8DD41EE51D5}"/>
              </a:ext>
            </a:extLst>
          </p:cNvPr>
          <p:cNvSpPr>
            <a:spLocks noGrp="1"/>
          </p:cNvSpPr>
          <p:nvPr>
            <p:ph idx="1"/>
          </p:nvPr>
        </p:nvSpPr>
        <p:spPr/>
        <p:txBody>
          <a:bodyPr>
            <a:normAutofit/>
          </a:bodyPr>
          <a:lstStyle/>
          <a:p>
            <a:r>
              <a:rPr lang="en-US" sz="2200" dirty="0">
                <a:solidFill>
                  <a:schemeClr val="tx1"/>
                </a:solidFill>
              </a:rPr>
              <a:t>1 out of 6 respondents reported having this issue.</a:t>
            </a:r>
          </a:p>
          <a:p>
            <a:r>
              <a:rPr lang="en-US" sz="2200" dirty="0">
                <a:solidFill>
                  <a:schemeClr val="tx1"/>
                </a:solidFill>
              </a:rPr>
              <a:t>The participant felt as if the campus climate created in their department was not cohesive to their education because there was a climate in which she was socially punished for asking questions, and this made it harder for her to learn.</a:t>
            </a:r>
          </a:p>
          <a:p>
            <a:r>
              <a:rPr lang="en-US" sz="2200" dirty="0">
                <a:solidFill>
                  <a:schemeClr val="tx1"/>
                </a:solidFill>
              </a:rPr>
              <a:t>She</a:t>
            </a:r>
            <a:r>
              <a:rPr lang="en-US" sz="2200" dirty="0">
                <a:solidFill>
                  <a:srgbClr val="FF6600"/>
                </a:solidFill>
              </a:rPr>
              <a:t> </a:t>
            </a:r>
            <a:r>
              <a:rPr lang="en-US" sz="2200" dirty="0">
                <a:solidFill>
                  <a:schemeClr val="tx1"/>
                </a:solidFill>
              </a:rPr>
              <a:t>prevailed over it by building self-esteem and self-confidence- becoming more assertive.</a:t>
            </a:r>
          </a:p>
        </p:txBody>
      </p:sp>
    </p:spTree>
    <p:extLst>
      <p:ext uri="{BB962C8B-B14F-4D97-AF65-F5344CB8AC3E}">
        <p14:creationId xmlns:p14="http://schemas.microsoft.com/office/powerpoint/2010/main" val="284684379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D559DE-A3F2-4DDE-B6BA-2D6FD3C65A16}"/>
              </a:ext>
            </a:extLst>
          </p:cNvPr>
          <p:cNvSpPr>
            <a:spLocks noGrp="1"/>
          </p:cNvSpPr>
          <p:nvPr>
            <p:ph type="title"/>
          </p:nvPr>
        </p:nvSpPr>
        <p:spPr/>
        <p:txBody>
          <a:bodyPr/>
          <a:lstStyle/>
          <a:p>
            <a:r>
              <a:rPr lang="en-US" dirty="0"/>
              <a:t>Findings - Academic Program Issues</a:t>
            </a:r>
          </a:p>
        </p:txBody>
      </p:sp>
      <p:sp>
        <p:nvSpPr>
          <p:cNvPr id="3" name="Content Placeholder 2">
            <a:extLst>
              <a:ext uri="{FF2B5EF4-FFF2-40B4-BE49-F238E27FC236}">
                <a16:creationId xmlns:a16="http://schemas.microsoft.com/office/drawing/2014/main" id="{97F7575C-4563-4C6B-A215-5A16C024FC75}"/>
              </a:ext>
            </a:extLst>
          </p:cNvPr>
          <p:cNvSpPr>
            <a:spLocks noGrp="1"/>
          </p:cNvSpPr>
          <p:nvPr>
            <p:ph idx="1"/>
          </p:nvPr>
        </p:nvSpPr>
        <p:spPr>
          <a:xfrm>
            <a:off x="677334" y="2160589"/>
            <a:ext cx="8596668" cy="4337494"/>
          </a:xfrm>
        </p:spPr>
        <p:txBody>
          <a:bodyPr>
            <a:normAutofit/>
          </a:bodyPr>
          <a:lstStyle/>
          <a:p>
            <a:r>
              <a:rPr lang="en-US" sz="2200" dirty="0">
                <a:solidFill>
                  <a:schemeClr val="tx1"/>
                </a:solidFill>
              </a:rPr>
              <a:t>5 out of 6 respondents reported having this issue.</a:t>
            </a:r>
          </a:p>
          <a:p>
            <a:r>
              <a:rPr lang="en-US" sz="2200" dirty="0">
                <a:solidFill>
                  <a:schemeClr val="tx1"/>
                </a:solidFill>
              </a:rPr>
              <a:t>The participants reported University and STEM department- specific issue with scheduling.</a:t>
            </a:r>
          </a:p>
          <a:p>
            <a:r>
              <a:rPr lang="en-US" sz="2200" dirty="0">
                <a:solidFill>
                  <a:schemeClr val="tx1"/>
                </a:solidFill>
              </a:rPr>
              <a:t>Some of the students’ required classes are only offered once a year, which can lead to either overloaded semesters or vice versa (struggle to reach full-time status).</a:t>
            </a:r>
          </a:p>
          <a:p>
            <a:r>
              <a:rPr lang="en-US" sz="2200" dirty="0">
                <a:solidFill>
                  <a:schemeClr val="tx1"/>
                </a:solidFill>
              </a:rPr>
              <a:t>This issue was resolved by planning and consulting with faculty and more senior students in the Department.</a:t>
            </a:r>
          </a:p>
          <a:p>
            <a:r>
              <a:rPr lang="en-US" sz="2200" dirty="0">
                <a:solidFill>
                  <a:schemeClr val="tx1"/>
                </a:solidFill>
              </a:rPr>
              <a:t>Two students mentioned having issues</a:t>
            </a:r>
            <a:r>
              <a:rPr lang="en-US" sz="2200" dirty="0">
                <a:solidFill>
                  <a:srgbClr val="FF6600"/>
                </a:solidFill>
              </a:rPr>
              <a:t> </a:t>
            </a:r>
            <a:r>
              <a:rPr lang="en-US" sz="2200" dirty="0">
                <a:solidFill>
                  <a:schemeClr val="tx1"/>
                </a:solidFill>
              </a:rPr>
              <a:t>with their academic advisor, such as that they were unhelpful or seemed unmotivated to help them.</a:t>
            </a:r>
          </a:p>
          <a:p>
            <a:endParaRPr lang="en-US" sz="2400" dirty="0"/>
          </a:p>
          <a:p>
            <a:endParaRPr lang="en-US" sz="2400" dirty="0"/>
          </a:p>
        </p:txBody>
      </p:sp>
    </p:spTree>
    <p:extLst>
      <p:ext uri="{BB962C8B-B14F-4D97-AF65-F5344CB8AC3E}">
        <p14:creationId xmlns:p14="http://schemas.microsoft.com/office/powerpoint/2010/main" val="323267393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3EBAC3B-3DE0-4274-98AD-3BCB8DD0AC9E}"/>
              </a:ext>
            </a:extLst>
          </p:cNvPr>
          <p:cNvSpPr>
            <a:spLocks noGrp="1"/>
          </p:cNvSpPr>
          <p:nvPr>
            <p:ph type="title"/>
          </p:nvPr>
        </p:nvSpPr>
        <p:spPr/>
        <p:txBody>
          <a:bodyPr/>
          <a:lstStyle/>
          <a:p>
            <a:r>
              <a:rPr lang="en-US" dirty="0"/>
              <a:t>Findings - Faculty Issues</a:t>
            </a:r>
          </a:p>
        </p:txBody>
      </p:sp>
      <p:sp>
        <p:nvSpPr>
          <p:cNvPr id="3" name="Content Placeholder 2">
            <a:extLst>
              <a:ext uri="{FF2B5EF4-FFF2-40B4-BE49-F238E27FC236}">
                <a16:creationId xmlns:a16="http://schemas.microsoft.com/office/drawing/2014/main" id="{95BA0C4F-C23B-4D37-A4EA-050930A1E300}"/>
              </a:ext>
            </a:extLst>
          </p:cNvPr>
          <p:cNvSpPr>
            <a:spLocks noGrp="1"/>
          </p:cNvSpPr>
          <p:nvPr>
            <p:ph idx="1"/>
          </p:nvPr>
        </p:nvSpPr>
        <p:spPr>
          <a:xfrm>
            <a:off x="677334" y="2160589"/>
            <a:ext cx="8596668" cy="4302698"/>
          </a:xfrm>
        </p:spPr>
        <p:txBody>
          <a:bodyPr>
            <a:normAutofit/>
          </a:bodyPr>
          <a:lstStyle/>
          <a:p>
            <a:r>
              <a:rPr lang="en-US" sz="2200" dirty="0">
                <a:solidFill>
                  <a:schemeClr val="tx1"/>
                </a:solidFill>
              </a:rPr>
              <a:t>3 out of 6 respondents reported having this issue.</a:t>
            </a:r>
          </a:p>
          <a:p>
            <a:r>
              <a:rPr lang="en-US" sz="2200" dirty="0">
                <a:solidFill>
                  <a:schemeClr val="tx1"/>
                </a:solidFill>
              </a:rPr>
              <a:t>The participants reported a lack of respect and a condescending attitude from some professors.</a:t>
            </a:r>
          </a:p>
          <a:p>
            <a:r>
              <a:rPr lang="en-US" sz="2200" dirty="0">
                <a:solidFill>
                  <a:schemeClr val="tx1"/>
                </a:solidFill>
              </a:rPr>
              <a:t>These professors showed poor communication with students, such as not responding email communications.</a:t>
            </a:r>
          </a:p>
          <a:p>
            <a:r>
              <a:rPr lang="en-US" sz="2200" dirty="0">
                <a:solidFill>
                  <a:schemeClr val="tx1"/>
                </a:solidFill>
              </a:rPr>
              <a:t>Others practiced an ineffective teaching style such as being disorganized or not being clear in their explanations.</a:t>
            </a:r>
          </a:p>
          <a:p>
            <a:r>
              <a:rPr lang="en-US" sz="2200" dirty="0">
                <a:solidFill>
                  <a:schemeClr val="tx1"/>
                </a:solidFill>
              </a:rPr>
              <a:t>Most respondents mentioned having some problems with professors at some point in their college career, but not that it was a major hindrance.</a:t>
            </a:r>
          </a:p>
          <a:p>
            <a:endParaRPr lang="en-US" sz="2400" dirty="0"/>
          </a:p>
        </p:txBody>
      </p:sp>
    </p:spTree>
    <p:extLst>
      <p:ext uri="{BB962C8B-B14F-4D97-AF65-F5344CB8AC3E}">
        <p14:creationId xmlns:p14="http://schemas.microsoft.com/office/powerpoint/2010/main" val="314677951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F96AE9C-A53C-4B1F-899C-6D6F57AF4176}"/>
              </a:ext>
            </a:extLst>
          </p:cNvPr>
          <p:cNvSpPr>
            <a:spLocks noGrp="1"/>
          </p:cNvSpPr>
          <p:nvPr>
            <p:ph type="title"/>
          </p:nvPr>
        </p:nvSpPr>
        <p:spPr/>
        <p:txBody>
          <a:bodyPr/>
          <a:lstStyle/>
          <a:p>
            <a:r>
              <a:rPr lang="en-US" dirty="0"/>
              <a:t>Findings - Physical &amp; Psychological Issues</a:t>
            </a:r>
          </a:p>
        </p:txBody>
      </p:sp>
      <p:sp>
        <p:nvSpPr>
          <p:cNvPr id="3" name="Content Placeholder 2">
            <a:extLst>
              <a:ext uri="{FF2B5EF4-FFF2-40B4-BE49-F238E27FC236}">
                <a16:creationId xmlns:a16="http://schemas.microsoft.com/office/drawing/2014/main" id="{6E495D86-81ED-4D60-9DE6-32CA9425A879}"/>
              </a:ext>
            </a:extLst>
          </p:cNvPr>
          <p:cNvSpPr>
            <a:spLocks noGrp="1"/>
          </p:cNvSpPr>
          <p:nvPr>
            <p:ph idx="1"/>
          </p:nvPr>
        </p:nvSpPr>
        <p:spPr/>
        <p:txBody>
          <a:bodyPr>
            <a:normAutofit/>
          </a:bodyPr>
          <a:lstStyle/>
          <a:p>
            <a:r>
              <a:rPr lang="en-US" sz="2200" dirty="0">
                <a:solidFill>
                  <a:schemeClr val="tx1"/>
                </a:solidFill>
              </a:rPr>
              <a:t>0 out of 6 of the respondents reported having this issue.</a:t>
            </a:r>
          </a:p>
          <a:p>
            <a:r>
              <a:rPr lang="en-US" sz="2200" dirty="0">
                <a:solidFill>
                  <a:schemeClr val="tx1"/>
                </a:solidFill>
              </a:rPr>
              <a:t>Students either did not experience these issues or, if they did, they felt as if the university did a good job making resources available to them.</a:t>
            </a:r>
          </a:p>
          <a:p>
            <a:r>
              <a:rPr lang="en-US" sz="2200" dirty="0">
                <a:solidFill>
                  <a:schemeClr val="tx1"/>
                </a:solidFill>
              </a:rPr>
              <a:t>One student mentioned that the university should strive to announce the availability of these services more effectively.</a:t>
            </a:r>
          </a:p>
        </p:txBody>
      </p:sp>
    </p:spTree>
    <p:extLst>
      <p:ext uri="{BB962C8B-B14F-4D97-AF65-F5344CB8AC3E}">
        <p14:creationId xmlns:p14="http://schemas.microsoft.com/office/powerpoint/2010/main" val="206298964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C8082B1-CCB6-4FD6-ADF2-E2B4D0D46B05}"/>
              </a:ext>
            </a:extLst>
          </p:cNvPr>
          <p:cNvSpPr>
            <a:spLocks noGrp="1"/>
          </p:cNvSpPr>
          <p:nvPr>
            <p:ph type="title"/>
          </p:nvPr>
        </p:nvSpPr>
        <p:spPr/>
        <p:txBody>
          <a:bodyPr/>
          <a:lstStyle/>
          <a:p>
            <a:r>
              <a:rPr lang="en-US" dirty="0"/>
              <a:t>Findings - Self-confidence Issues</a:t>
            </a:r>
          </a:p>
        </p:txBody>
      </p:sp>
      <p:sp>
        <p:nvSpPr>
          <p:cNvPr id="3" name="Content Placeholder 2">
            <a:extLst>
              <a:ext uri="{FF2B5EF4-FFF2-40B4-BE49-F238E27FC236}">
                <a16:creationId xmlns:a16="http://schemas.microsoft.com/office/drawing/2014/main" id="{36E02A42-5A6E-4B00-A51C-FDC6A1D119BA}"/>
              </a:ext>
            </a:extLst>
          </p:cNvPr>
          <p:cNvSpPr>
            <a:spLocks noGrp="1"/>
          </p:cNvSpPr>
          <p:nvPr>
            <p:ph idx="1"/>
          </p:nvPr>
        </p:nvSpPr>
        <p:spPr/>
        <p:txBody>
          <a:bodyPr>
            <a:normAutofit/>
          </a:bodyPr>
          <a:lstStyle/>
          <a:p>
            <a:r>
              <a:rPr lang="en-US" sz="2200" dirty="0">
                <a:solidFill>
                  <a:schemeClr val="tx1"/>
                </a:solidFill>
              </a:rPr>
              <a:t>5 out of 6 respondents reported having this issue.</a:t>
            </a:r>
          </a:p>
          <a:p>
            <a:r>
              <a:rPr lang="en-US" sz="2200" dirty="0">
                <a:solidFill>
                  <a:schemeClr val="tx1"/>
                </a:solidFill>
              </a:rPr>
              <a:t>All participants mentioned that they had to apply themselves and develop grit or persistence to be successful in their college education.</a:t>
            </a:r>
          </a:p>
          <a:p>
            <a:r>
              <a:rPr lang="en-US" sz="2200" dirty="0">
                <a:solidFill>
                  <a:schemeClr val="tx1"/>
                </a:solidFill>
              </a:rPr>
              <a:t>A few participants mentioned issue with imposter syndrome; these were overcome by gaining perspective and finding advice from other students in their major. </a:t>
            </a:r>
          </a:p>
          <a:p>
            <a:r>
              <a:rPr lang="en-US" sz="2200" dirty="0">
                <a:solidFill>
                  <a:schemeClr val="tx1"/>
                </a:solidFill>
              </a:rPr>
              <a:t>Adapting to the college environment requires this issue be dealt with.</a:t>
            </a:r>
          </a:p>
          <a:p>
            <a:endParaRPr lang="en-US" sz="2400" dirty="0"/>
          </a:p>
        </p:txBody>
      </p:sp>
    </p:spTree>
    <p:extLst>
      <p:ext uri="{BB962C8B-B14F-4D97-AF65-F5344CB8AC3E}">
        <p14:creationId xmlns:p14="http://schemas.microsoft.com/office/powerpoint/2010/main" val="1511926733"/>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9A4006AFA37B0D4FA3260A6A55C3BBF9" ma:contentTypeVersion="10" ma:contentTypeDescription="Create a new document." ma:contentTypeScope="" ma:versionID="67dc82b80f4041f60bc6916369437bcd">
  <xsd:schema xmlns:xsd="http://www.w3.org/2001/XMLSchema" xmlns:xs="http://www.w3.org/2001/XMLSchema" xmlns:p="http://schemas.microsoft.com/office/2006/metadata/properties" xmlns:ns3="87daae1a-2004-4112-8f22-eded3d4539dd" targetNamespace="http://schemas.microsoft.com/office/2006/metadata/properties" ma:root="true" ma:fieldsID="0f098063379a83587cfd4328f8177fa5" ns3:_="">
    <xsd:import namespace="87daae1a-2004-4112-8f22-eded3d4539dd"/>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Location" minOccurs="0"/>
                <xsd:element ref="ns3:MediaServiceGenerationTime" minOccurs="0"/>
                <xsd:element ref="ns3:MediaServiceEventHashCode" minOccurs="0"/>
                <xsd:element ref="ns3:MediaServiceAutoKeyPoints" minOccurs="0"/>
                <xsd:element ref="ns3: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87daae1a-2004-4112-8f22-eded3d4539dd"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MediaServiceAutoTags" ma:internalName="MediaServiceAutoTags" ma:readOnly="true">
      <xsd:simpleType>
        <xsd:restriction base="dms:Text"/>
      </xsd:simpleType>
    </xsd:element>
    <xsd:element name="MediaServiceOCR" ma:index="12" nillable="true" ma:displayName="MediaServiceOCR" ma:internalName="MediaServiceOCR" ma:readOnly="true">
      <xsd:simpleType>
        <xsd:restriction base="dms:Note">
          <xsd:maxLength value="255"/>
        </xsd:restriction>
      </xsd:simpleType>
    </xsd:element>
    <xsd:element name="MediaServiceLocation" ma:index="13" nillable="true" ma:displayName="Location" ma:internalName="MediaServiceLocation" ma:readOnly="true">
      <xsd:simpleType>
        <xsd:restriction base="dms:Text"/>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ServiceAutoKeyPoints" ma:index="16" nillable="true" ma:displayName="MediaServiceAutoKeyPoints" ma:hidden="true" ma:internalName="MediaServiceAutoKeyPoints" ma:readOnly="true">
      <xsd:simpleType>
        <xsd:restriction base="dms:Note"/>
      </xsd:simpleType>
    </xsd:element>
    <xsd:element name="MediaServiceKeyPoints" ma:index="17" nillable="true" ma:displayName="KeyPoints" ma:internalName="MediaServiceKeyPoint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E9623CE5-01F3-40DB-95B1-90978E44171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87daae1a-2004-4112-8f22-eded3d4539dd"/>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20CF86BE-BC3F-4F5D-8EC1-ADD480FAFF75}">
  <ds:schemaRefs>
    <ds:schemaRef ds:uri="http://schemas.microsoft.com/sharepoint/v3/contenttype/forms"/>
  </ds:schemaRefs>
</ds:datastoreItem>
</file>

<file path=customXml/itemProps3.xml><?xml version="1.0" encoding="utf-8"?>
<ds:datastoreItem xmlns:ds="http://schemas.openxmlformats.org/officeDocument/2006/customXml" ds:itemID="{C22FF8EA-F4F9-42C1-A01C-4122DF8A72E5}">
  <ds:schemaRefs>
    <ds:schemaRef ds:uri="http://schemas.microsoft.com/office/2006/documentManagement/types"/>
    <ds:schemaRef ds:uri="http://purl.org/dc/terms/"/>
    <ds:schemaRef ds:uri="87daae1a-2004-4112-8f22-eded3d4539dd"/>
    <ds:schemaRef ds:uri="http://www.w3.org/XML/1998/namespace"/>
    <ds:schemaRef ds:uri="http://purl.org/dc/elements/1.1/"/>
    <ds:schemaRef ds:uri="http://purl.org/dc/dcmitype/"/>
    <ds:schemaRef ds:uri="http://schemas.openxmlformats.org/package/2006/metadata/core-properties"/>
    <ds:schemaRef ds:uri="http://schemas.microsoft.com/office/infopath/2007/PartnerControls"/>
    <ds:schemaRef ds:uri="http://schemas.microsoft.com/office/2006/metadata/properties"/>
  </ds:schemaRefs>
</ds:datastoreItem>
</file>

<file path=docProps/app.xml><?xml version="1.0" encoding="utf-8"?>
<Properties xmlns="http://schemas.openxmlformats.org/officeDocument/2006/extended-properties" xmlns:vt="http://schemas.openxmlformats.org/officeDocument/2006/docPropsVTypes">
  <Template>Facet</Template>
  <TotalTime>1776</TotalTime>
  <Words>1452</Words>
  <Application>Microsoft Office PowerPoint</Application>
  <PresentationFormat>Widescreen</PresentationFormat>
  <Paragraphs>83</Paragraphs>
  <Slides>14</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14</vt:i4>
      </vt:variant>
    </vt:vector>
  </HeadingPairs>
  <TitlesOfParts>
    <vt:vector size="18" baseType="lpstr">
      <vt:lpstr>Arial</vt:lpstr>
      <vt:lpstr>Trebuchet MS</vt:lpstr>
      <vt:lpstr>Wingdings 3</vt:lpstr>
      <vt:lpstr>Facet</vt:lpstr>
      <vt:lpstr>College Students' Persistence in STEM: A Case Study of Graduating Seniors</vt:lpstr>
      <vt:lpstr>What is STEM Attrition?</vt:lpstr>
      <vt:lpstr>What Factors Affect STEM Attrition?</vt:lpstr>
      <vt:lpstr>Purpose and Methods</vt:lpstr>
      <vt:lpstr>Findings - University Issues</vt:lpstr>
      <vt:lpstr>Findings - Academic Program Issues</vt:lpstr>
      <vt:lpstr>Findings - Faculty Issues</vt:lpstr>
      <vt:lpstr>Findings - Physical &amp; Psychological Issues</vt:lpstr>
      <vt:lpstr>Findings - Self-confidence Issues</vt:lpstr>
      <vt:lpstr>Findings - Financial Issues</vt:lpstr>
      <vt:lpstr>Findings - Family Support Issues</vt:lpstr>
      <vt:lpstr>Greatest Challenges</vt:lpstr>
      <vt:lpstr>Conclusion</vt:lpstr>
      <vt:lpstr>References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STEM Attrition</dc:title>
  <dc:creator>Dylan Pennington</dc:creator>
  <cp:lastModifiedBy>Dylan Pennington</cp:lastModifiedBy>
  <cp:revision>38</cp:revision>
  <dcterms:created xsi:type="dcterms:W3CDTF">2021-03-22T15:20:38Z</dcterms:created>
  <dcterms:modified xsi:type="dcterms:W3CDTF">2021-04-19T20:32:58Z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0x0101009A4006AFA37B0D4FA3260A6A55C3BBF9</vt:lpwstr>
  </property>
</Properties>
</file>

<file path=docProps/thumbnail.jpeg>
</file>