
<file path=[Content_Types].xml><?xml version="1.0" encoding="utf-8"?>
<Types xmlns="http://schemas.openxmlformats.org/package/2006/content-types"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66" r:id="rId3"/>
    <p:sldId id="258" r:id="rId4"/>
    <p:sldId id="267" r:id="rId5"/>
    <p:sldId id="259" r:id="rId6"/>
    <p:sldId id="261" r:id="rId7"/>
    <p:sldId id="263" r:id="rId8"/>
    <p:sldId id="268" r:id="rId9"/>
    <p:sldId id="264" r:id="rId10"/>
    <p:sldId id="265" r:id="rId11"/>
    <p:sldId id="269" r:id="rId12"/>
    <p:sldId id="270" r:id="rId13"/>
    <p:sldId id="271" r:id="rId14"/>
    <p:sldId id="272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88" autoAdjust="0"/>
    <p:restoredTop sz="94660"/>
  </p:normalViewPr>
  <p:slideViewPr>
    <p:cSldViewPr snapToGrid="0">
      <p:cViewPr>
        <p:scale>
          <a:sx n="72" d="100"/>
          <a:sy n="72" d="100"/>
        </p:scale>
        <p:origin x="1284" y="11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F601E-9DFC-4521-8094-83EC50C98CFE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3D56A-9CA3-4C88-8B87-181C8BDBCE8A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76219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F601E-9DFC-4521-8094-83EC50C98CFE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3D56A-9CA3-4C88-8B87-181C8BDBCE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13319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F601E-9DFC-4521-8094-83EC50C98CFE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3D56A-9CA3-4C88-8B87-181C8BDBCE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060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F601E-9DFC-4521-8094-83EC50C98CFE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3D56A-9CA3-4C88-8B87-181C8BDBCE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18229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F601E-9DFC-4521-8094-83EC50C98CFE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3D56A-9CA3-4C88-8B87-181C8BDBCE8A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904725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8" y="1845734"/>
            <a:ext cx="4937760" cy="402335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F601E-9DFC-4521-8094-83EC50C98CFE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3D56A-9CA3-4C88-8B87-181C8BDBCE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68475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>
                    <a:lumMod val="9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>
                    <a:lumMod val="9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F601E-9DFC-4521-8094-83EC50C98CFE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3D56A-9CA3-4C88-8B87-181C8BDBCE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79962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F601E-9DFC-4521-8094-83EC50C98CFE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3D56A-9CA3-4C88-8B87-181C8BDBCE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04815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F601E-9DFC-4521-8094-83EC50C98CFE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3D56A-9CA3-4C88-8B87-181C8BDBCE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50341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4050791" cy="6858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0EBF601E-9DFC-4521-8094-83EC50C98CFE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4E3D56A-9CA3-4C88-8B87-181C8BDBCE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75067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1">
              <a:lumMod val="50000"/>
              <a:lumOff val="5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EBF601E-9DFC-4521-8094-83EC50C98CFE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4E3D56A-9CA3-4C88-8B87-181C8BDBCE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55409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" y="6334316"/>
            <a:ext cx="12192000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0EBF601E-9DFC-4521-8094-83EC50C98CFE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04E3D56A-9CA3-4C88-8B87-181C8BDBCE8A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2773722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3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3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3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3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3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3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3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3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3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1.pn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5" Type="http://schemas.openxmlformats.org/officeDocument/2006/relationships/image" Target="../media/image1.png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1.pn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1.pn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image" Target="../media/image1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1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A7C571-5830-4CCA-AC9F-2F838077A8A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6000" dirty="0"/>
              <a:t>Documenting Night Sky Brightness using Sky Quality Meters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94C0E1C-B670-4444-BCC5-AEF85D3E802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421396"/>
          </a:xfrm>
        </p:spPr>
        <p:txBody>
          <a:bodyPr>
            <a:normAutofit/>
          </a:bodyPr>
          <a:lstStyle/>
          <a:p>
            <a:r>
              <a:rPr lang="en-US" dirty="0"/>
              <a:t>Ryan Sergent and Dr. Jennifer </a:t>
            </a:r>
            <a:r>
              <a:rPr lang="en-US" dirty="0" err="1"/>
              <a:t>Birriel</a:t>
            </a:r>
            <a:endParaRPr lang="en-US" dirty="0"/>
          </a:p>
          <a:p>
            <a:r>
              <a:rPr lang="en-US" dirty="0"/>
              <a:t>Department of physics, earth science, and space systems engineering </a:t>
            </a:r>
          </a:p>
        </p:txBody>
      </p:sp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5EFAE885-F8A1-4BD3-95C4-4DFFCF5386C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662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9222"/>
    </mc:Choice>
    <mc:Fallback>
      <p:transition spd="slow" advTm="922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EC9D46-BBE6-4E5F-806B-4D07C6D70E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FB3A25E9-1E27-44BB-9A9E-6E18C7709E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966E72A-0F71-454B-B53A-607A526115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7281" y="1845734"/>
            <a:ext cx="10159604" cy="4483196"/>
          </a:xfrm>
          <a:prstGeom prst="rect">
            <a:avLst/>
          </a:prstGeom>
        </p:spPr>
      </p:pic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16CA42C-620E-4B71-8727-815361ADDE3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35861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1723"/>
    </mc:Choice>
    <mc:Fallback>
      <p:transition spd="slow" advTm="6172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3146C5-DC5A-45B8-92CC-FDBE451F78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4C355E-67EC-4065-A268-21CF051D01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E824CDC-B4A8-4147-9A3D-D07B172FA5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7280" y="1845734"/>
            <a:ext cx="10124095" cy="4518420"/>
          </a:xfrm>
          <a:prstGeom prst="rect">
            <a:avLst/>
          </a:prstGeom>
        </p:spPr>
      </p:pic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3277FBD-A5E2-4B7F-973F-33DE629EDDE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51714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3068"/>
    </mc:Choice>
    <mc:Fallback>
      <p:transition spd="slow" advTm="3306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53C488-6535-4FBA-8E95-F7550730D8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Discussion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8A3825-9847-4BFA-B74E-5FB222FBEE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sz="2600" dirty="0"/>
              <a:t>As expected, location around Morehead has on average lower </a:t>
            </a:r>
            <a:r>
              <a:rPr lang="en-US" sz="2600" dirty="0" err="1"/>
              <a:t>mpsas</a:t>
            </a:r>
            <a:r>
              <a:rPr lang="en-US" sz="2600" dirty="0"/>
              <a:t> values than that of Lexington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600" dirty="0"/>
              <a:t>Unexpected results for the Lexington data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chemeClr val="tx1"/>
                </a:solidFill>
              </a:rPr>
              <a:t>Dip in the data when light came on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chemeClr val="tx1"/>
                </a:solidFill>
              </a:rPr>
              <a:t>Clouds amplify light pollution</a:t>
            </a:r>
          </a:p>
          <a:p>
            <a:pPr>
              <a:buFont typeface="Arial" panose="020B0604020202020204" pitchFamily="34" charset="0"/>
              <a:buChar char="•"/>
            </a:pPr>
            <a:endParaRPr lang="en-US" sz="2600" dirty="0"/>
          </a:p>
          <a:p>
            <a:pPr>
              <a:buFont typeface="Arial" panose="020B0604020202020204" pitchFamily="34" charset="0"/>
              <a:buChar char="•"/>
            </a:pPr>
            <a:endParaRPr lang="en-US" sz="2600" dirty="0"/>
          </a:p>
        </p:txBody>
      </p:sp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C8C8ACBD-5A04-413B-9036-2E417E2AF95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3588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1611"/>
    </mc:Choice>
    <mc:Fallback>
      <p:transition spd="slow" advTm="3161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4572CE-B113-409A-8A89-380130D210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Future Plans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70D140-CE4D-4ED8-8DC0-2B67A06025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845733"/>
            <a:ext cx="10058400" cy="4368635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sz="2600" dirty="0"/>
              <a:t>Compare more locations in Eastern and Central Kentucky such as:</a:t>
            </a:r>
          </a:p>
          <a:p>
            <a:pPr lvl="1"/>
            <a:r>
              <a:rPr lang="en-US" sz="2600" dirty="0"/>
              <a:t>Cave Run Lake (Dark sky site)</a:t>
            </a:r>
          </a:p>
          <a:p>
            <a:pPr lvl="1"/>
            <a:r>
              <a:rPr lang="en-US" sz="2600" dirty="0"/>
              <a:t>Harlan County (Highest Point in the state)</a:t>
            </a:r>
          </a:p>
          <a:p>
            <a:pPr lvl="1"/>
            <a:r>
              <a:rPr lang="en-US" sz="2600" dirty="0"/>
              <a:t>More locations around Rowan County and Lexington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600" dirty="0"/>
              <a:t>Preform more intercomparison tests to ensure we are getting results within the acceptable error range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600" dirty="0"/>
              <a:t>Analyze what light sources are contributing to the light pollution in each area </a:t>
            </a:r>
          </a:p>
          <a:p>
            <a:pPr>
              <a:buFont typeface="Arial" panose="020B0604020202020204" pitchFamily="34" charset="0"/>
              <a:buChar char="•"/>
            </a:pPr>
            <a:endParaRPr lang="en-US" sz="2600" dirty="0"/>
          </a:p>
        </p:txBody>
      </p:sp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8DACF755-F158-4E40-9ECF-51ECFEBB93D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7744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318"/>
    </mc:Choice>
    <mc:Fallback>
      <p:transition spd="slow" advTm="4031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8C41BA-859F-4A09-9BEF-42B7E30B15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BD10E4-6FE9-43EB-A76F-BA08141DC6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sz="2600" dirty="0"/>
              <a:t>SQM-LU-DL Operators Manual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chemeClr val="tx1"/>
                </a:solidFill>
              </a:rPr>
              <a:t>Outer, P.; </a:t>
            </a:r>
            <a:r>
              <a:rPr lang="en-US" sz="2600" dirty="0" err="1">
                <a:solidFill>
                  <a:schemeClr val="tx1"/>
                </a:solidFill>
              </a:rPr>
              <a:t>Lolkema</a:t>
            </a:r>
            <a:r>
              <a:rPr lang="en-US" sz="2600" dirty="0">
                <a:solidFill>
                  <a:schemeClr val="tx1"/>
                </a:solidFill>
              </a:rPr>
              <a:t>, D.; </a:t>
            </a:r>
            <a:r>
              <a:rPr lang="en-US" sz="2600" dirty="0" err="1">
                <a:solidFill>
                  <a:schemeClr val="tx1"/>
                </a:solidFill>
              </a:rPr>
              <a:t>Haaima</a:t>
            </a:r>
            <a:r>
              <a:rPr lang="en-US" sz="2600" dirty="0">
                <a:solidFill>
                  <a:schemeClr val="tx1"/>
                </a:solidFill>
              </a:rPr>
              <a:t>, M.; Hoff, R.; Spoelstra H.; Schmidt, W. Intercomparisons of Nine Sky Brightness Detectors, Sensors, 9603, 2011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600" dirty="0" err="1">
                <a:solidFill>
                  <a:schemeClr val="tx1"/>
                </a:solidFill>
              </a:rPr>
              <a:t>Spoeltra</a:t>
            </a:r>
            <a:r>
              <a:rPr lang="en-US" sz="2600" dirty="0">
                <a:solidFill>
                  <a:schemeClr val="tx1"/>
                </a:solidFill>
              </a:rPr>
              <a:t>, H. New device for monitoring the colors of the night, Journal of Quantitative Spectroscopy and Radio Transfer, 139, 2014</a:t>
            </a:r>
            <a:endParaRPr lang="en-US" sz="2600" dirty="0">
              <a:solidFill>
                <a:srgbClr val="FFFF00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chemeClr val="tx1"/>
                </a:solidFill>
              </a:rPr>
              <a:t>International Dark Sky Association website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600" dirty="0"/>
              <a:t>Dr. Jennifer </a:t>
            </a:r>
            <a:r>
              <a:rPr lang="en-US" sz="2600" dirty="0" err="1"/>
              <a:t>Birriel</a:t>
            </a:r>
            <a:endParaRPr lang="en-US" sz="2600" dirty="0"/>
          </a:p>
          <a:p>
            <a:pPr>
              <a:buFont typeface="Arial" panose="020B0604020202020204" pitchFamily="34" charset="0"/>
              <a:buChar char="•"/>
            </a:pPr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4376061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990D0034-F768-41E7-85D4-F38C4DE857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6315" cy="6858000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001">
            <a:schemeClr val="lt1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5404F48-6127-4BC0-96E0-32D9746590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7078" y="516835"/>
            <a:ext cx="3100136" cy="2103875"/>
          </a:xfrm>
        </p:spPr>
        <p:txBody>
          <a:bodyPr>
            <a:normAutofit/>
          </a:bodyPr>
          <a:lstStyle/>
          <a:p>
            <a:r>
              <a:rPr lang="en-US" sz="3600"/>
              <a:t>The Night Sky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5A0A5CF6-407C-4691-8122-49DF69D002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90927" y="2633962"/>
            <a:ext cx="274320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9EAD0AFB-2251-42F7-9C1F-F7041E032D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2371" y="2736574"/>
            <a:ext cx="3084844" cy="3366047"/>
          </a:xfrm>
        </p:spPr>
        <p:txBody>
          <a:bodyPr>
            <a:normAutofit/>
          </a:bodyPr>
          <a:lstStyle/>
          <a:p>
            <a:endParaRPr lang="en-US" sz="1500" dirty="0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5B6C01CC-384F-4BA0-B13E-FA42D07D046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35413" r="-1" b="8150"/>
          <a:stretch/>
        </p:blipFill>
        <p:spPr>
          <a:xfrm>
            <a:off x="4075043" y="10"/>
            <a:ext cx="8111272" cy="6857990"/>
          </a:xfrm>
          <a:prstGeom prst="rect">
            <a:avLst/>
          </a:prstGeom>
        </p:spPr>
      </p:pic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DD7F5277-BADC-4415-A98B-D6326A990C2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90A971C-AF02-4552-8244-1253DE0F897E}"/>
              </a:ext>
            </a:extLst>
          </p:cNvPr>
          <p:cNvSpPr txBox="1"/>
          <p:nvPr/>
        </p:nvSpPr>
        <p:spPr>
          <a:xfrm>
            <a:off x="4172505" y="6447931"/>
            <a:ext cx="28763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Photo credit: anonymous</a:t>
            </a:r>
          </a:p>
        </p:txBody>
      </p:sp>
    </p:spTree>
    <p:extLst>
      <p:ext uri="{BB962C8B-B14F-4D97-AF65-F5344CB8AC3E}">
        <p14:creationId xmlns:p14="http://schemas.microsoft.com/office/powerpoint/2010/main" val="18112139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8134"/>
    </mc:Choice>
    <mc:Fallback>
      <p:transition spd="slow" advTm="1813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Rectangle 137">
            <a:extLst>
              <a:ext uri="{FF2B5EF4-FFF2-40B4-BE49-F238E27FC236}">
                <a16:creationId xmlns:a16="http://schemas.microsoft.com/office/drawing/2014/main" id="{36E6FEC8-170C-492C-84E0-54394629D1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40" name="Rectangle 139">
            <a:extLst>
              <a:ext uri="{FF2B5EF4-FFF2-40B4-BE49-F238E27FC236}">
                <a16:creationId xmlns:a16="http://schemas.microsoft.com/office/drawing/2014/main" id="{DEE940A1-B9E0-4C5D-A55E-B19742379C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142" name="Straight Connector 141">
            <a:extLst>
              <a:ext uri="{FF2B5EF4-FFF2-40B4-BE49-F238E27FC236}">
                <a16:creationId xmlns:a16="http://schemas.microsoft.com/office/drawing/2014/main" id="{81C8E47B-A563-4B44-A9B0-9316605C2E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" name="Rectangle 143">
            <a:extLst>
              <a:ext uri="{FF2B5EF4-FFF2-40B4-BE49-F238E27FC236}">
                <a16:creationId xmlns:a16="http://schemas.microsoft.com/office/drawing/2014/main" id="{89CEF278-62C5-49CA-8BD9-BCDBE9977F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6" y="0"/>
            <a:ext cx="4584734" cy="6858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B1CDE94-5890-40FC-9380-E0E78DBC2E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40080"/>
            <a:ext cx="3659246" cy="292608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400">
                <a:solidFill>
                  <a:srgbClr val="FFFFFF"/>
                </a:solidFill>
              </a:rPr>
              <a:t>Light Pollution </a:t>
            </a:r>
          </a:p>
        </p:txBody>
      </p:sp>
      <p:pic>
        <p:nvPicPr>
          <p:cNvPr id="5" name="Content Placeholder 4" descr="A city at night&#10;&#10;Description automatically generated with low confidence">
            <a:extLst>
              <a:ext uri="{FF2B5EF4-FFF2-40B4-BE49-F238E27FC236}">
                <a16:creationId xmlns:a16="http://schemas.microsoft.com/office/drawing/2014/main" id="{A6E9DDD9-F296-48EA-B5EC-98C4D720B3E4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28" r="17263" b="-1"/>
          <a:stretch/>
        </p:blipFill>
        <p:spPr bwMode="auto">
          <a:xfrm>
            <a:off x="4639734" y="10"/>
            <a:ext cx="7552266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6" name="Rectangle 145">
            <a:extLst>
              <a:ext uri="{FF2B5EF4-FFF2-40B4-BE49-F238E27FC236}">
                <a16:creationId xmlns:a16="http://schemas.microsoft.com/office/drawing/2014/main" id="{02E2466B-276C-423A-9377-78508D6A07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8475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7E80866-77B5-41FE-B0EB-80AFA2759C62}"/>
              </a:ext>
            </a:extLst>
          </p:cNvPr>
          <p:cNvSpPr txBox="1"/>
          <p:nvPr/>
        </p:nvSpPr>
        <p:spPr>
          <a:xfrm>
            <a:off x="4639733" y="6433440"/>
            <a:ext cx="38647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 Fernando Thomas  </a:t>
            </a:r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BF498DD-ACB2-4CA6-A1DF-43D5D9B02C7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77775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9980"/>
    </mc:Choice>
    <mc:Fallback>
      <p:transition spd="slow" advTm="1998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2BE2C7-D52A-4AE6-9F10-1EF836C227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Issues caused by light pollution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C936AE-05EF-43DB-BD19-AB69846F16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845734"/>
            <a:ext cx="10058400" cy="4457412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sz="2600" dirty="0"/>
              <a:t>Artificial lights have negative effects on many different types of wildlife and ecosystems:</a:t>
            </a:r>
          </a:p>
          <a:p>
            <a:pPr marL="635508" lvl="1" indent="-342900">
              <a:buFont typeface="Arial" panose="020B0604020202020204" pitchFamily="34" charset="0"/>
              <a:buChar char="•"/>
            </a:pPr>
            <a:r>
              <a:rPr lang="en-US" sz="2400" dirty="0"/>
              <a:t>Disrupts ecosystems of nocturnal animals</a:t>
            </a:r>
          </a:p>
          <a:p>
            <a:pPr marL="635508" lvl="1" indent="-342900">
              <a:buFont typeface="Arial" panose="020B0604020202020204" pitchFamily="34" charset="0"/>
              <a:buChar char="•"/>
            </a:pPr>
            <a:r>
              <a:rPr lang="en-US" sz="2400" dirty="0"/>
              <a:t>Responsible for the death of baby sea turtles</a:t>
            </a:r>
          </a:p>
          <a:p>
            <a:pPr marL="635508" lvl="1" indent="-342900">
              <a:buFont typeface="Arial" panose="020B0604020202020204" pitchFamily="34" charset="0"/>
              <a:buChar char="•"/>
            </a:pPr>
            <a:r>
              <a:rPr lang="en-US" sz="2400" dirty="0"/>
              <a:t>Affects many bird species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600" dirty="0"/>
              <a:t>Light pollution wastes energy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600" dirty="0"/>
              <a:t>Human Health Effects</a:t>
            </a:r>
          </a:p>
          <a:p>
            <a:pPr marL="635508" lvl="1" indent="-342900">
              <a:buFont typeface="Arial" panose="020B0604020202020204" pitchFamily="34" charset="0"/>
              <a:buChar char="•"/>
            </a:pPr>
            <a:r>
              <a:rPr lang="en-US" sz="2400" dirty="0"/>
              <a:t>Sleep disruption</a:t>
            </a:r>
          </a:p>
          <a:p>
            <a:pPr marL="635508" lvl="1" indent="-342900">
              <a:buFont typeface="Arial" panose="020B0604020202020204" pitchFamily="34" charset="0"/>
              <a:buChar char="•"/>
            </a:pPr>
            <a:r>
              <a:rPr lang="en-US" sz="2400" dirty="0"/>
              <a:t>Suppression of melatonin</a:t>
            </a:r>
          </a:p>
          <a:p>
            <a:pPr marL="635508" lvl="1" indent="-342900">
              <a:buFont typeface="Arial" panose="020B0604020202020204" pitchFamily="34" charset="0"/>
              <a:buChar char="•"/>
            </a:pPr>
            <a:r>
              <a:rPr lang="en-US" sz="2400" dirty="0"/>
              <a:t>Increased cancer risks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6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6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600" dirty="0"/>
          </a:p>
          <a:p>
            <a:pPr marL="0" indent="0">
              <a:buNone/>
            </a:pPr>
            <a:endParaRPr lang="en-US" sz="2600" dirty="0"/>
          </a:p>
          <a:p>
            <a:pPr marL="0" indent="0">
              <a:buNone/>
            </a:pPr>
            <a:endParaRPr lang="en-US" sz="2600" dirty="0"/>
          </a:p>
          <a:p>
            <a:pPr marL="0" indent="0">
              <a:buNone/>
            </a:pPr>
            <a:endParaRPr lang="en-US" sz="2600" dirty="0"/>
          </a:p>
          <a:p>
            <a:endParaRPr lang="en-US" dirty="0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25DDB72-1039-4B25-B3A8-A37E24A9609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38014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7789"/>
    </mc:Choice>
    <mc:Fallback>
      <p:transition spd="slow" advTm="5778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E0CB0DF6-DC4A-4EC9-AEA8-82886538C7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6315" cy="6858000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001">
            <a:schemeClr val="lt1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7C7F224-A6D9-44B0-B3F1-626CC8E909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" y="0"/>
            <a:ext cx="7547879" cy="6858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33FC0C9-1F56-4DAB-A0D6-728180F5F3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661011"/>
            <a:ext cx="5977937" cy="883346"/>
          </a:xfrm>
        </p:spPr>
        <p:txBody>
          <a:bodyPr>
            <a:normAutofit/>
          </a:bodyPr>
          <a:lstStyle/>
          <a:p>
            <a:r>
              <a:rPr lang="en-US" sz="4000" dirty="0">
                <a:solidFill>
                  <a:schemeClr val="tx1"/>
                </a:solidFill>
              </a:rPr>
              <a:t>Changing</a:t>
            </a:r>
            <a:r>
              <a:rPr lang="en-US" sz="4000" dirty="0">
                <a:solidFill>
                  <a:srgbClr val="FFFF00"/>
                </a:solidFill>
              </a:rPr>
              <a:t> </a:t>
            </a:r>
            <a:r>
              <a:rPr lang="en-US" sz="4000" dirty="0">
                <a:solidFill>
                  <a:srgbClr val="FFFFFF"/>
                </a:solidFill>
              </a:rPr>
              <a:t>Spectral Signatures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F1586C9-AA8C-467B-9953-858982D3D9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7894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4F3A1447-7D67-4C9D-BAD1-A985756D20E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33897" y="98974"/>
            <a:ext cx="2930422" cy="6660052"/>
          </a:xfrm>
          <a:prstGeom prst="rect">
            <a:avLst/>
          </a:prstGeom>
        </p:spPr>
      </p:pic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1D4F49CB-4026-4CF3-B4FE-7C69A69021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845734"/>
            <a:ext cx="6228937" cy="4023360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sz="2600" dirty="0"/>
              <a:t> Low Pressure Sodium (LPS) – yellow rich, around 580 nm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600" dirty="0"/>
              <a:t> High Pressure Sodium (HPS) – yellow rich, a little broader than LPS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600" dirty="0"/>
              <a:t>Light Emitting Diode (LED) – blue rich light which scatters more effectively than yellow light</a:t>
            </a:r>
          </a:p>
          <a:p>
            <a:pPr>
              <a:buFont typeface="Arial" panose="020B0604020202020204" pitchFamily="34" charset="0"/>
              <a:buChar char="•"/>
            </a:pPr>
            <a:endParaRPr lang="en-US" sz="2600" dirty="0"/>
          </a:p>
        </p:txBody>
      </p:sp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0770A762-CB06-4CD3-BBB3-FE8BFCB7DD2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0210B01-AAB8-46BC-AF1F-AF63C54A9D6A}"/>
              </a:ext>
            </a:extLst>
          </p:cNvPr>
          <p:cNvSpPr txBox="1"/>
          <p:nvPr/>
        </p:nvSpPr>
        <p:spPr>
          <a:xfrm>
            <a:off x="8202967" y="6759026"/>
            <a:ext cx="30539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Wikipedia.org/electromagneticspectrum</a:t>
            </a:r>
          </a:p>
        </p:txBody>
      </p:sp>
    </p:spTree>
    <p:extLst>
      <p:ext uri="{BB962C8B-B14F-4D97-AF65-F5344CB8AC3E}">
        <p14:creationId xmlns:p14="http://schemas.microsoft.com/office/powerpoint/2010/main" val="14405123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7132"/>
    </mc:Choice>
    <mc:Fallback>
      <p:transition spd="slow" advTm="2713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4C3677-3D19-4FBE-92EA-74800498B1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Sky Quality Meter (SQM)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F9D7E4-C691-46F1-940C-7383E83B87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845734"/>
            <a:ext cx="5711893" cy="4023360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sz="2600" dirty="0"/>
              <a:t>SQM-LU-DL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600" dirty="0"/>
              <a:t>Battery </a:t>
            </a:r>
            <a:r>
              <a:rPr lang="en-US" sz="2600" dirty="0">
                <a:solidFill>
                  <a:schemeClr val="tx1"/>
                </a:solidFill>
              </a:rPr>
              <a:t>powered  (6, 1.5 V AA)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600" dirty="0"/>
              <a:t>Light sensor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600" dirty="0"/>
              <a:t>Temperature sensor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600" dirty="0"/>
              <a:t>20-degrees field of measurement, pointing toward zenith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600" dirty="0"/>
              <a:t>Blue, red, green, and luminous filters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1E82045-8A52-49DC-A4CB-E0B649C10B3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23394" y="0"/>
            <a:ext cx="2568606" cy="2713918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66913246-267B-44C6-ABC0-E919FECD9D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8723182" y="2400276"/>
            <a:ext cx="2386294" cy="4551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Audio 8">
            <a:hlinkClick r:id="" action="ppaction://media"/>
            <a:extLst>
              <a:ext uri="{FF2B5EF4-FFF2-40B4-BE49-F238E27FC236}">
                <a16:creationId xmlns:a16="http://schemas.microsoft.com/office/drawing/2014/main" id="{BAB5C5C5-022E-49E6-B02D-764D50D3AA6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A912B19-1F3F-4C80-8085-94C958D3E9B1}"/>
              </a:ext>
            </a:extLst>
          </p:cNvPr>
          <p:cNvSpPr txBox="1"/>
          <p:nvPr/>
        </p:nvSpPr>
        <p:spPr>
          <a:xfrm>
            <a:off x="9765437" y="2729527"/>
            <a:ext cx="22741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Unihedron.com/projects/sqm-</a:t>
            </a:r>
            <a:r>
              <a:rPr lang="en-US" dirty="0" err="1"/>
              <a:t>lu</a:t>
            </a:r>
            <a:r>
              <a:rPr lang="en-US" dirty="0"/>
              <a:t>-dl/</a:t>
            </a:r>
          </a:p>
        </p:txBody>
      </p:sp>
    </p:spTree>
    <p:extLst>
      <p:ext uri="{BB962C8B-B14F-4D97-AF65-F5344CB8AC3E}">
        <p14:creationId xmlns:p14="http://schemas.microsoft.com/office/powerpoint/2010/main" val="29118457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3125"/>
    </mc:Choice>
    <mc:Fallback>
      <p:transition spd="slow" advTm="4312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547CC8-88FF-4216-A91B-CD3FA9B8BA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>
            <a:normAutofit/>
          </a:bodyPr>
          <a:lstStyle/>
          <a:p>
            <a:r>
              <a:rPr lang="en-US" dirty="0"/>
              <a:t>SQM Measurements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5C82E0-9D84-47D8-B066-790EA8B46F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79" y="1845734"/>
            <a:ext cx="6454987" cy="4023360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sz="2600" dirty="0"/>
              <a:t>The SQM provides readings in Magnitudes per arcsecond  squared (</a:t>
            </a:r>
            <a:r>
              <a:rPr lang="en-US" sz="2600" dirty="0" err="1"/>
              <a:t>mpsas</a:t>
            </a:r>
            <a:r>
              <a:rPr lang="en-US" sz="2600" dirty="0"/>
              <a:t>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600" dirty="0"/>
              <a:t>Logarithmic scale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600" dirty="0"/>
              <a:t>Inverse scale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35DA587-4FE0-485B-A2E8-FD894B30C07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7279" y="3857414"/>
            <a:ext cx="4046221" cy="246720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711FD31-EED7-43DC-9493-41611CE0E93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89980" y="2950655"/>
            <a:ext cx="6902020" cy="3373966"/>
          </a:xfrm>
          <a:prstGeom prst="rect">
            <a:avLst/>
          </a:prstGeom>
        </p:spPr>
      </p:pic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BFD1F56-C9B1-4658-BDB5-839ADFD12C7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8A23A23-3DD6-447C-860B-CA5A28667A96}"/>
              </a:ext>
            </a:extLst>
          </p:cNvPr>
          <p:cNvSpPr txBox="1"/>
          <p:nvPr/>
        </p:nvSpPr>
        <p:spPr>
          <a:xfrm>
            <a:off x="1464816" y="6386731"/>
            <a:ext cx="85847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SQM-LU-DL Operators Manual</a:t>
            </a:r>
          </a:p>
        </p:txBody>
      </p:sp>
    </p:spTree>
    <p:extLst>
      <p:ext uri="{BB962C8B-B14F-4D97-AF65-F5344CB8AC3E}">
        <p14:creationId xmlns:p14="http://schemas.microsoft.com/office/powerpoint/2010/main" val="9200882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3884"/>
    </mc:Choice>
    <mc:Fallback>
      <p:transition spd="slow" advTm="5388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31720C-27A8-4AD9-BE43-F50960777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Intercomparison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EBD8FF-83AE-4E18-AF18-8E4FE910DC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sz="2600" dirty="0"/>
              <a:t>Sky Quality Meters have an error range of 0.1 </a:t>
            </a:r>
            <a:r>
              <a:rPr lang="en-US" sz="2600" dirty="0" err="1"/>
              <a:t>mpsas</a:t>
            </a:r>
            <a:endParaRPr lang="en-US" sz="2600" dirty="0"/>
          </a:p>
          <a:p>
            <a:pPr>
              <a:buFont typeface="Arial" panose="020B0604020202020204" pitchFamily="34" charset="0"/>
              <a:buChar char="•"/>
            </a:pPr>
            <a:r>
              <a:rPr lang="en-US" sz="2600" dirty="0"/>
              <a:t>Meters of the same color filter should read to within 0.2 </a:t>
            </a:r>
            <a:r>
              <a:rPr lang="en-US" sz="2600" dirty="0" err="1"/>
              <a:t>mpsas</a:t>
            </a:r>
            <a:r>
              <a:rPr lang="en-US" sz="2600" dirty="0"/>
              <a:t> of each other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600" dirty="0"/>
              <a:t>Calibrate the meters for the window offset (glass lid)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600" dirty="0"/>
              <a:t>Temperature sensor corrects for changes in temperature</a:t>
            </a:r>
          </a:p>
          <a:p>
            <a:pPr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B63525A-280B-43D0-AAD7-8A93336A02F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70357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6426"/>
    </mc:Choice>
    <mc:Fallback>
      <p:transition spd="slow" advTm="4642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CB4090AE-2658-40B8-AA5A-4F7ABC2D3D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6315" cy="6858000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001">
            <a:schemeClr val="lt1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07DB9D2-3F69-45D8-8D78-46B02C20BA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2253193-1359-49B5-B41B-2036A088AE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2370" y="1228725"/>
            <a:ext cx="3494429" cy="696660"/>
          </a:xfrm>
        </p:spPr>
        <p:txBody>
          <a:bodyPr>
            <a:normAutofit/>
          </a:bodyPr>
          <a:lstStyle/>
          <a:p>
            <a:r>
              <a:rPr lang="en-US" sz="4000" dirty="0">
                <a:solidFill>
                  <a:srgbClr val="FFFFFF"/>
                </a:solidFill>
              </a:rPr>
              <a:t>Preliminary</a:t>
            </a:r>
            <a:r>
              <a:rPr lang="en-US" sz="3600" dirty="0">
                <a:solidFill>
                  <a:srgbClr val="FFFFFF"/>
                </a:solidFill>
              </a:rPr>
              <a:t> Test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257DE7-CE88-4FE4-BE01-DD10A53A96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2371" y="2653800"/>
            <a:ext cx="3084844" cy="3335519"/>
          </a:xfrm>
        </p:spPr>
        <p:txBody>
          <a:bodyPr>
            <a:normAutofit fontScale="92500" lnSpcReduction="10000"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rgbClr val="FFFFFF"/>
                </a:solidFill>
              </a:rPr>
              <a:t>Place the two sets of meters at two locations, one set close to Morehead, KY and the other set on the east side of Lexington, KY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rgbClr val="FFFFFF"/>
                </a:solidFill>
              </a:rPr>
              <a:t>Expect higher readings (darker skies) from the meters placed close to Morehead</a:t>
            </a:r>
          </a:p>
          <a:p>
            <a:pPr>
              <a:buFont typeface="Arial" panose="020B0604020202020204" pitchFamily="34" charset="0"/>
              <a:buChar char="•"/>
            </a:pPr>
            <a:endParaRPr lang="en-US" sz="1500" dirty="0">
              <a:solidFill>
                <a:srgbClr val="FFFFFF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sz="1500" dirty="0">
              <a:solidFill>
                <a:srgbClr val="FFFFFF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sz="1500" dirty="0">
              <a:solidFill>
                <a:srgbClr val="FFFFFF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sz="1500" dirty="0">
              <a:solidFill>
                <a:srgbClr val="FFFFFF"/>
              </a:solidFill>
            </a:endParaRPr>
          </a:p>
          <a:p>
            <a:endParaRPr lang="en-US" sz="1500" dirty="0">
              <a:solidFill>
                <a:srgbClr val="FFFFFF"/>
              </a:solidFill>
            </a:endParaRPr>
          </a:p>
        </p:txBody>
      </p:sp>
      <p:sp>
        <p:nvSpPr>
          <p:cNvPr id="24" name="Rectangle 13">
            <a:extLst>
              <a:ext uri="{FF2B5EF4-FFF2-40B4-BE49-F238E27FC236}">
                <a16:creationId xmlns:a16="http://schemas.microsoft.com/office/drawing/2014/main" id="{B94B65B7-81C5-4EDF-A98F-E692B46BBB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5" name="Picture 4" descr="Map&#10;&#10;Description automatically generated">
            <a:extLst>
              <a:ext uri="{FF2B5EF4-FFF2-40B4-BE49-F238E27FC236}">
                <a16:creationId xmlns:a16="http://schemas.microsoft.com/office/drawing/2014/main" id="{81C4A87E-EEA8-4400-B55C-85CFE3E3A2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42017" y="1347087"/>
            <a:ext cx="6798082" cy="416382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67E6653-F28D-422A-ADA2-0CFA917615AB}"/>
              </a:ext>
            </a:extLst>
          </p:cNvPr>
          <p:cNvSpPr txBox="1"/>
          <p:nvPr/>
        </p:nvSpPr>
        <p:spPr>
          <a:xfrm>
            <a:off x="5504155" y="5877017"/>
            <a:ext cx="53266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lightpollutionmap.info</a:t>
            </a:r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4807413-925B-4C0B-AAB4-1B17BC6174E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720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3517"/>
    </mc:Choice>
    <mc:Fallback>
      <p:transition spd="slow" advTm="4351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Retrospect">
  <a:themeElements>
    <a:clrScheme name="Retrospect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E3DA18C2-75F1-4980-A5F0-165F6F71DE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3408</TotalTime>
  <Words>477</Words>
  <Application>Microsoft Office PowerPoint</Application>
  <PresentationFormat>Widescreen</PresentationFormat>
  <Paragraphs>72</Paragraphs>
  <Slides>14</Slides>
  <Notes>0</Notes>
  <HiddenSlides>0</HiddenSlides>
  <MMClips>13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Retrospect</vt:lpstr>
      <vt:lpstr>Documenting Night Sky Brightness using Sky Quality Meters</vt:lpstr>
      <vt:lpstr>The Night Sky</vt:lpstr>
      <vt:lpstr>Light Pollution </vt:lpstr>
      <vt:lpstr>Issues caused by light pollution</vt:lpstr>
      <vt:lpstr>Changing Spectral Signatures</vt:lpstr>
      <vt:lpstr>Sky Quality Meter (SQM)</vt:lpstr>
      <vt:lpstr>SQM Measurements </vt:lpstr>
      <vt:lpstr>Intercomparison </vt:lpstr>
      <vt:lpstr>Preliminary Test</vt:lpstr>
      <vt:lpstr>Data</vt:lpstr>
      <vt:lpstr>Data</vt:lpstr>
      <vt:lpstr>Discussion</vt:lpstr>
      <vt:lpstr>Future Plans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Documenting Night Sky Brightness using Sky Quality Meters</dc:title>
  <dc:creator>Ryan Matt Sergent</dc:creator>
  <cp:lastModifiedBy>Ryan Matt Sergent</cp:lastModifiedBy>
  <cp:revision>52</cp:revision>
  <dcterms:created xsi:type="dcterms:W3CDTF">2021-04-14T01:12:30Z</dcterms:created>
  <dcterms:modified xsi:type="dcterms:W3CDTF">2021-04-16T20:00:07Z</dcterms:modified>
</cp:coreProperties>
</file>