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.xml" ContentType="application/vnd.openxmlformats-officedocument.presentationml.tags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6" r:id="rId1"/>
    <p:sldMasterId id="2147483678" r:id="rId2"/>
  </p:sldMasterIdLst>
  <p:notesMasterIdLst>
    <p:notesMasterId r:id="rId32"/>
  </p:notesMasterIdLst>
  <p:handoutMasterIdLst>
    <p:handoutMasterId r:id="rId33"/>
  </p:handoutMasterIdLst>
  <p:sldIdLst>
    <p:sldId id="256" r:id="rId3"/>
    <p:sldId id="260" r:id="rId4"/>
    <p:sldId id="332" r:id="rId5"/>
    <p:sldId id="330" r:id="rId6"/>
    <p:sldId id="298" r:id="rId7"/>
    <p:sldId id="331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23" r:id="rId16"/>
    <p:sldId id="310" r:id="rId17"/>
    <p:sldId id="324" r:id="rId18"/>
    <p:sldId id="325" r:id="rId19"/>
    <p:sldId id="327" r:id="rId20"/>
    <p:sldId id="328" r:id="rId21"/>
    <p:sldId id="311" r:id="rId22"/>
    <p:sldId id="329" r:id="rId23"/>
    <p:sldId id="314" r:id="rId24"/>
    <p:sldId id="315" r:id="rId25"/>
    <p:sldId id="317" r:id="rId26"/>
    <p:sldId id="318" r:id="rId27"/>
    <p:sldId id="294" r:id="rId28"/>
    <p:sldId id="295" r:id="rId29"/>
    <p:sldId id="333" r:id="rId30"/>
    <p:sldId id="296" r:id="rId3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78" autoAdjust="0"/>
    <p:restoredTop sz="95256" autoAdjust="0"/>
  </p:normalViewPr>
  <p:slideViewPr>
    <p:cSldViewPr snapToGrid="0">
      <p:cViewPr varScale="1">
        <p:scale>
          <a:sx n="86" d="100"/>
          <a:sy n="86" d="100"/>
        </p:scale>
        <p:origin x="92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39515BE-4AA5-49A0-91E9-4CA9D2301F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415E19-FFCD-4F5E-ABE8-7DD4DED676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4C697-FED6-4E70-BD67-A766372CC660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49CEF-70B2-4455-BB05-7EFD3537A7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49C41-5AF8-4974-8B5A-3E317B2E99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2597F-BB84-4DFF-ABAF-590F780B0A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2614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5720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57687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2792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15562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128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56008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2941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1177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907082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55218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68489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476967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9667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62621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2098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7961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55069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w Image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685800" y="4425316"/>
            <a:ext cx="7772400" cy="124428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0066A1"/>
              </a:buClr>
              <a:buSzPct val="100000"/>
              <a:buFont typeface="Noto Sans Symbols"/>
              <a:buNone/>
              <a:defRPr sz="2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385FF-4B0D-4C0B-8509-EE7B217FD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Slide_OneColumnBullet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  <a:defRPr sz="3400" b="1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SzPct val="77777"/>
              <a:buNone/>
              <a:defRPr sz="1800"/>
            </a:lvl2pPr>
            <a:lvl3pPr lvl="2" indent="0">
              <a:spcBef>
                <a:spcPts val="0"/>
              </a:spcBef>
              <a:buSzPct val="77777"/>
              <a:buNone/>
              <a:defRPr sz="1800"/>
            </a:lvl3pPr>
            <a:lvl4pPr lvl="3" indent="0">
              <a:spcBef>
                <a:spcPts val="0"/>
              </a:spcBef>
              <a:buSzPct val="77777"/>
              <a:buNone/>
              <a:defRPr sz="1800"/>
            </a:lvl4pPr>
            <a:lvl5pPr lvl="4" indent="0">
              <a:spcBef>
                <a:spcPts val="0"/>
              </a:spcBef>
              <a:buSzPct val="77777"/>
              <a:buNone/>
              <a:defRPr sz="1800"/>
            </a:lvl5pPr>
            <a:lvl6pPr lvl="5" indent="0">
              <a:spcBef>
                <a:spcPts val="0"/>
              </a:spcBef>
              <a:buSzPct val="77777"/>
              <a:buNone/>
              <a:defRPr sz="1800"/>
            </a:lvl6pPr>
            <a:lvl7pPr lvl="6" indent="0">
              <a:spcBef>
                <a:spcPts val="0"/>
              </a:spcBef>
              <a:buSzPct val="77777"/>
              <a:buNone/>
              <a:defRPr sz="1800"/>
            </a:lvl7pPr>
            <a:lvl8pPr lvl="7" indent="0">
              <a:spcBef>
                <a:spcPts val="0"/>
              </a:spcBef>
              <a:buSzPct val="77777"/>
              <a:buNone/>
              <a:defRPr sz="1800"/>
            </a:lvl8pPr>
            <a:lvl9pPr lvl="8" indent="0">
              <a:spcBef>
                <a:spcPts val="0"/>
              </a:spcBef>
              <a:buSzPct val="77777"/>
              <a:buNone/>
              <a:defRPr sz="1800"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396815" y="1199109"/>
            <a:ext cx="8419381" cy="422657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buClr>
                <a:srgbClr val="7F7F7F"/>
              </a:buClr>
              <a:buSzPct val="100000"/>
              <a:buFont typeface="Arial"/>
              <a:buNone/>
              <a:defRPr sz="24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396815" y="1825625"/>
            <a:ext cx="841938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buClr>
                <a:srgbClr val="0066A1"/>
              </a:buClr>
              <a:buSzPct val="60000"/>
              <a:buFont typeface="Merriweather Sans"/>
              <a:buChar char="▶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800100" marR="0" lvl="1" indent="-228600" algn="l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257300" marR="0" lvl="2" indent="-241300" algn="l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57350" marR="0" lvl="3" indent="-196850" algn="l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114550" marR="0" lvl="4" indent="-196850" algn="l" rtl="0">
              <a:lnSpc>
                <a:spcPct val="90000"/>
              </a:lnSpc>
              <a:spcBef>
                <a:spcPts val="500"/>
              </a:spcBef>
              <a:buClr>
                <a:srgbClr val="0066A1"/>
              </a:buClr>
              <a:buSzPct val="100000"/>
              <a:buFont typeface="Noto Sans Symbols"/>
              <a:buChar char="▪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143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750" y="-13772"/>
            <a:ext cx="9144002" cy="6854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Shape 5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3750" y="5021485"/>
            <a:ext cx="9143998" cy="1841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Shape 5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-3750" y="-13775"/>
            <a:ext cx="9144000" cy="92741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941775"/>
            <a:ext cx="9144220" cy="92272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385257" y="619452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 sz="1200" b="0" i="0" u="none" strike="noStrike" cap="none">
                <a:solidFill>
                  <a:srgbClr val="0066A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" sz="1200" b="0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-9950"/>
            <a:ext cx="9143998" cy="92272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aconda.com/" TargetMode="External"/><Relationship Id="rId2" Type="http://schemas.openxmlformats.org/officeDocument/2006/relationships/hyperlink" Target="http://www.cs.wm.edu/~qyang/hmog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s.waikato.ac.nz/ml/weka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ctrTitle"/>
          </p:nvPr>
        </p:nvSpPr>
        <p:spPr>
          <a:xfrm>
            <a:off x="252248" y="594636"/>
            <a:ext cx="7409793" cy="155057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9400" algn="ctr"/>
            <a:r>
              <a:rPr lang="en-US" sz="3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Continuous Authentication of Smartphone Users using Machine Learning</a:t>
            </a:r>
            <a:br>
              <a:rPr lang="en-IN" sz="31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</a:br>
            <a:br>
              <a:rPr lang="en-US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sz="3100" i="0" u="none" strike="noStrike" cap="none" dirty="0">
              <a:solidFill>
                <a:srgbClr val="0066A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Calibri"/>
            </a:endParaRPr>
          </a:p>
        </p:txBody>
      </p:sp>
      <p:sp>
        <p:nvSpPr>
          <p:cNvPr id="6" name="Shape 155">
            <a:extLst>
              <a:ext uri="{FF2B5EF4-FFF2-40B4-BE49-F238E27FC236}">
                <a16:creationId xmlns:a16="http://schemas.microsoft.com/office/drawing/2014/main" id="{813625CB-4FE7-4062-9AC0-8A4C56CC548E}"/>
              </a:ext>
            </a:extLst>
          </p:cNvPr>
          <p:cNvSpPr txBox="1">
            <a:spLocks/>
          </p:cNvSpPr>
          <p:nvPr/>
        </p:nvSpPr>
        <p:spPr>
          <a:xfrm>
            <a:off x="1355833" y="2418478"/>
            <a:ext cx="5202621" cy="126429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Noto Sans Symbols"/>
              <a:buNone/>
              <a:defRPr sz="28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66A1"/>
              </a:buClr>
              <a:buSzPct val="100000"/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177800" algn="ctr">
              <a:spcBef>
                <a:spcPts val="600"/>
              </a:spcBef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Suhana Ambol and Sherif Rashad</a:t>
            </a:r>
          </a:p>
          <a:p>
            <a:pPr indent="-177800" algn="ctr">
              <a:spcBef>
                <a:spcPts val="600"/>
              </a:spcBef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 of Engineering and Computer Science</a:t>
            </a:r>
          </a:p>
          <a:p>
            <a:pPr indent="-177800" algn="ctr">
              <a:spcBef>
                <a:spcPts val="600"/>
              </a:spcBef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Morehead State University</a:t>
            </a:r>
          </a:p>
          <a:p>
            <a:pPr indent="-177800" algn="ctr">
              <a:spcBef>
                <a:spcPts val="600"/>
              </a:spcBef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Morehead, KY, USA</a:t>
            </a:r>
          </a:p>
        </p:txBody>
      </p:sp>
      <p:pic>
        <p:nvPicPr>
          <p:cNvPr id="1026" name="Picture 2" descr="https://libapps.s3.amazonaws.com/accounts/84497/images/M_Logo_Transparent_bg.PNG">
            <a:extLst>
              <a:ext uri="{FF2B5EF4-FFF2-40B4-BE49-F238E27FC236}">
                <a16:creationId xmlns:a16="http://schemas.microsoft.com/office/drawing/2014/main" id="{A071ACB5-3E60-44F0-A3E3-65EB0661C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837" y="4601008"/>
            <a:ext cx="1546271" cy="109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183"/>
    </mc:Choice>
    <mc:Fallback xmlns="">
      <p:transition spd="slow" advTm="2318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Methodology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086928"/>
            <a:ext cx="8419381" cy="262322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1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research uses accelerometer, gyroscope, and magnetometer readings to capture sensitive hand movements, orientation, and grasp patterns that appear when a user access applications or types on the phone while walking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274320">
              <a:lnSpc>
                <a:spcPct val="100000"/>
              </a:lnSpc>
              <a:spcBef>
                <a:spcPts val="0"/>
              </a:spcBef>
              <a:buSzPct val="60000"/>
              <a:buFont typeface="Merriweather Sans"/>
              <a:buChar char="▶"/>
            </a:pPr>
            <a:r>
              <a:rPr lang="en-US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This user authentication system includes 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four</a:t>
            </a:r>
            <a:r>
              <a:rPr lang="en-US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main steps:</a:t>
            </a:r>
            <a:r>
              <a:rPr lang="en-US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D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ata collection, data processing, applying machine learning algorithms, and user authentication.</a:t>
            </a:r>
            <a:endParaRPr lang="en-US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A32FD8-7087-4AEA-9359-8CC18654A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563" y="3505200"/>
            <a:ext cx="5012874" cy="30679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F05570-87D7-4A1C-8322-2E8F4F75FD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2600" y="3389568"/>
            <a:ext cx="2645229" cy="198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2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163"/>
    </mc:Choice>
    <mc:Fallback xmlns="">
      <p:transition spd="slow" advTm="44163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Dataset for Activity Recognition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086928"/>
            <a:ext cx="806687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 existing public dataset [1] [2] HMOG is used, described and released for physical activity recognition:</a:t>
            </a:r>
            <a:endParaRPr lang="en-US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13 users in different sessions performed the writing activity while walking.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Each participant was equipped with a smartphone and data was collected over multiple days where a user might have received a different device during each session.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The data was recorded at a rate of 100 HZ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from the smartphone inertial sensors to compute:</a:t>
            </a:r>
          </a:p>
          <a:p>
            <a:pPr lvl="2">
              <a:lnSpc>
                <a:spcPct val="100000"/>
              </a:lnSpc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Acceleration, rotation, and magnetic field strength respectively.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sensor’s data is measured along the x, y, and z axes.</a:t>
            </a:r>
          </a:p>
          <a:p>
            <a:pPr lvl="1">
              <a:lnSpc>
                <a:spcPct val="10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34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021"/>
    </mc:Choice>
    <mc:Fallback xmlns="">
      <p:transition spd="slow" advTm="5302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Preprocessing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endParaRPr lang="en-US" sz="36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086928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collected data needs to be processed and scaled for accuracy and better feature extraction.</a:t>
            </a: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this research, Anaconda [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] is used as a programming platform to:</a:t>
            </a:r>
          </a:p>
          <a:p>
            <a:pPr marL="811530" lvl="1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xtract data from a million datasets.</a:t>
            </a:r>
          </a:p>
          <a:p>
            <a:pPr marL="811530" lvl="1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reak those into smaller datasets.</a:t>
            </a:r>
          </a:p>
          <a:p>
            <a:pPr marL="811530" lvl="1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cale it for simplicity and accurate results.</a:t>
            </a:r>
          </a:p>
          <a:p>
            <a:pPr marL="468630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In this research, WEKA[4]  software is used to:</a:t>
            </a:r>
          </a:p>
          <a:p>
            <a:pPr marL="868680" lvl="1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isualize the data graphically.</a:t>
            </a:r>
          </a:p>
          <a:p>
            <a:pPr marL="868680" lvl="1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Associate the features.</a:t>
            </a:r>
            <a:endParaRPr lang="en-US" sz="20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868680" lvl="1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un various classifiers and identify users based on their activities.</a:t>
            </a:r>
            <a:endParaRPr lang="en-IN" sz="20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525780" indent="-3429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41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17"/>
    </mc:Choice>
    <mc:Fallback xmlns="">
      <p:transition spd="slow" advTm="4061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Preprocessing Contd.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265604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Firstly,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clean the data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check the given datasets for any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missing values or unscaled rows or columns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marL="18288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Secondly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divide the datasets into smaller files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using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anaconda, read CSV files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combine features taken from different users in different sessions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Thirdly,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process individual files on anaconda 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sz="24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combin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 them to generate a dataset file</a:t>
            </a:r>
            <a:r>
              <a:rPr lang="en-US" sz="24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for the corresponding users.</a:t>
            </a:r>
            <a:r>
              <a:rPr lang="en-US" sz="24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2400" dirty="0">
              <a:solidFill>
                <a:srgbClr val="C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0"/>
              </a:spcBef>
            </a:pPr>
            <a:endParaRPr lang="en-US" sz="2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8837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18"/>
    </mc:Choice>
    <mc:Fallback xmlns="">
      <p:transition spd="slow" advTm="30918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0188C-4E44-4950-B47B-580237A78C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x-none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Flowchart and </a:t>
            </a:r>
            <a:r>
              <a:rPr lang="en-US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</a:t>
            </a:r>
            <a:r>
              <a:rPr lang="x-none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roposed </a:t>
            </a:r>
            <a:r>
              <a:rPr lang="en-US" sz="2400" spc="-5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x-none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etup for </a:t>
            </a:r>
            <a:r>
              <a:rPr lang="en-US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</a:t>
            </a:r>
            <a:r>
              <a:rPr lang="x-none" sz="24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lassifiers</a:t>
            </a:r>
            <a:br>
              <a:rPr lang="en-IN" sz="18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</a:b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13844E-10EE-4163-A0EE-50E744E16AF6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96815" y="1086928"/>
            <a:ext cx="8419381" cy="4882551"/>
          </a:xfrm>
        </p:spPr>
        <p:txBody>
          <a:bodyPr/>
          <a:lstStyle/>
          <a:p>
            <a:pPr marL="76200" indent="0">
              <a:buNone/>
            </a:pP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Setup</a:t>
            </a:r>
            <a:endParaRPr lang="en-IN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9AC99E6-3E7C-4D3A-9E57-AADFD6759338}"/>
              </a:ext>
            </a:extLst>
          </p:cNvPr>
          <p:cNvGrpSpPr>
            <a:extLst>
              <a:ext uri="{F59B8463-F414-42e2-B3A4-FFEF48DC7170}">
                <a15:nonVisualGroupProps xmlns:a15="http://schemas.microsoft.com/office/drawing/2012/main" isLegacyGroup="0"/>
              </a:ext>
            </a:extLst>
          </p:cNvGrpSpPr>
          <p:nvPr/>
        </p:nvGrpSpPr>
        <p:grpSpPr>
          <a:xfrm>
            <a:off x="3566160" y="1239520"/>
            <a:ext cx="2209607" cy="5138131"/>
            <a:chOff x="0" y="0"/>
            <a:chExt cx="1521838" cy="3686243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92A19544-8DDF-455E-862D-3BC2C473D1A7}"/>
                </a:ext>
              </a:extLst>
            </p:cNvPr>
            <p:cNvSpPr/>
            <p:nvPr/>
          </p:nvSpPr>
          <p:spPr>
            <a:xfrm>
              <a:off x="48638" y="1225685"/>
              <a:ext cx="1473200" cy="33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Load ARFF in Weka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288E0AA-1F08-40D9-8079-14328FD06A38}"/>
                </a:ext>
              </a:extLst>
            </p:cNvPr>
            <p:cNvSpPr/>
            <p:nvPr/>
          </p:nvSpPr>
          <p:spPr>
            <a:xfrm>
              <a:off x="38911" y="535021"/>
              <a:ext cx="1473200" cy="4368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Data Preprocessing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283958C-CEC9-4747-8422-36C1F59F68B9}"/>
                </a:ext>
              </a:extLst>
            </p:cNvPr>
            <p:cNvSpPr/>
            <p:nvPr/>
          </p:nvSpPr>
          <p:spPr>
            <a:xfrm>
              <a:off x="38911" y="1692613"/>
              <a:ext cx="1473200" cy="43688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Apply classifiers on 66% training data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0D57ECC-02FE-4E41-9070-70ED28CCE825}"/>
                </a:ext>
              </a:extLst>
            </p:cNvPr>
            <p:cNvSpPr/>
            <p:nvPr/>
          </p:nvSpPr>
          <p:spPr>
            <a:xfrm>
              <a:off x="29183" y="2344366"/>
              <a:ext cx="1473200" cy="33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Classification Models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27380CA-1CEC-48AF-B3C8-2C6D35B7D656}"/>
                </a:ext>
              </a:extLst>
            </p:cNvPr>
            <p:cNvSpPr/>
            <p:nvPr/>
          </p:nvSpPr>
          <p:spPr>
            <a:xfrm>
              <a:off x="29183" y="2830749"/>
              <a:ext cx="1473200" cy="33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Performance Metrics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FA723CA-8B35-4931-8D82-D511B8B0178B}"/>
                </a:ext>
              </a:extLst>
            </p:cNvPr>
            <p:cNvSpPr/>
            <p:nvPr/>
          </p:nvSpPr>
          <p:spPr>
            <a:xfrm>
              <a:off x="29183" y="3356043"/>
              <a:ext cx="1473200" cy="33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Modeling Time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657FB80-A95E-454E-8CDB-55FD14BFCAA3}"/>
                </a:ext>
              </a:extLst>
            </p:cNvPr>
            <p:cNvCxnSpPr/>
            <p:nvPr/>
          </p:nvCxnSpPr>
          <p:spPr>
            <a:xfrm>
              <a:off x="689042" y="992221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C8F548E-1998-4046-8880-67565E99C791}"/>
                </a:ext>
              </a:extLst>
            </p:cNvPr>
            <p:cNvCxnSpPr/>
            <p:nvPr/>
          </p:nvCxnSpPr>
          <p:spPr>
            <a:xfrm>
              <a:off x="737681" y="1536970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84899E10-8E18-46BC-9019-50B846723D7E}"/>
                </a:ext>
              </a:extLst>
            </p:cNvPr>
            <p:cNvCxnSpPr/>
            <p:nvPr/>
          </p:nvCxnSpPr>
          <p:spPr>
            <a:xfrm>
              <a:off x="757136" y="2149813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0C70CAA5-0AA3-480B-BBDB-D26FD455237D}"/>
                </a:ext>
              </a:extLst>
            </p:cNvPr>
            <p:cNvCxnSpPr/>
            <p:nvPr/>
          </p:nvCxnSpPr>
          <p:spPr>
            <a:xfrm>
              <a:off x="737681" y="2694562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213D3D5-738C-4D4C-A5C3-1C148AA7F682}"/>
                </a:ext>
              </a:extLst>
            </p:cNvPr>
            <p:cNvCxnSpPr/>
            <p:nvPr/>
          </p:nvCxnSpPr>
          <p:spPr>
            <a:xfrm>
              <a:off x="737681" y="3161489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1F652A63-72AB-4BFC-980A-270AE0E9236D}"/>
                </a:ext>
              </a:extLst>
            </p:cNvPr>
            <p:cNvSpPr/>
            <p:nvPr/>
          </p:nvSpPr>
          <p:spPr>
            <a:xfrm>
              <a:off x="0" y="0"/>
              <a:ext cx="1473200" cy="330200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500" dirty="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Dataset</a:t>
              </a:r>
              <a:endParaRPr lang="en-IN" sz="15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4E6DAD7-8F9F-4B12-AE64-DBA7431DC362}"/>
                </a:ext>
              </a:extLst>
            </p:cNvPr>
            <p:cNvCxnSpPr/>
            <p:nvPr/>
          </p:nvCxnSpPr>
          <p:spPr>
            <a:xfrm>
              <a:off x="689042" y="350196"/>
              <a:ext cx="0" cy="1905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933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245"/>
    </mc:Choice>
    <mc:Fallback xmlns="">
      <p:transition spd="slow" advTm="4124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31198" y="1353312"/>
            <a:ext cx="8244706" cy="3538728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182880" indent="0">
              <a:lnSpc>
                <a:spcPct val="100000"/>
              </a:lnSpc>
              <a:spcBef>
                <a:spcPts val="3000"/>
              </a:spcBef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machine learning classifiers are applied for building a predictive user authentication method:</a:t>
            </a:r>
          </a:p>
          <a:p>
            <a:pPr lvl="1" indent="-27432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Naïve Bayes</a:t>
            </a:r>
          </a:p>
          <a:p>
            <a:pPr lvl="1" indent="-27432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</a:t>
            </a:r>
          </a:p>
          <a:p>
            <a:pPr lvl="1" indent="-27432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Forest</a:t>
            </a:r>
          </a:p>
          <a:p>
            <a:pPr marL="182880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88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23"/>
    </mc:Choice>
    <mc:Fallback xmlns="">
      <p:transition spd="slow" advTm="12823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E36C-773D-448A-92A5-074410DDFB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E0D4AA3-82F5-41F8-A937-C1357892D00E}"/>
                  </a:ext>
                </a:extLst>
              </p:cNvPr>
              <p:cNvSpPr>
                <a:spLocks noGrp="1"/>
              </p:cNvSpPr>
              <p:nvPr>
                <p:ph type="body" idx="2"/>
              </p:nvPr>
            </p:nvSpPr>
            <p:spPr>
              <a:xfrm>
                <a:off x="244415" y="1246505"/>
                <a:ext cx="8419381" cy="4143854"/>
              </a:xfrm>
            </p:spPr>
            <p:txBody>
              <a:bodyPr/>
              <a:lstStyle/>
              <a:p>
                <a:pPr marL="18288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r>
                  <a:rPr lang="en-US" i="1" u="sng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Naïve Bayes:</a:t>
                </a:r>
              </a:p>
              <a:p>
                <a:pPr marL="468630" indent="-285750">
                  <a:lnSpc>
                    <a:spcPct val="100000"/>
                  </a:lnSpc>
                  <a:spcBef>
                    <a:spcPts val="1200"/>
                  </a:spcBef>
                  <a:buFont typeface="Wingdings" panose="05000000000000000000" pitchFamily="2" charset="2"/>
                  <a:buChar char="§"/>
                </a:pPr>
                <a:r>
                  <a:rPr lang="en-US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This classifier uses a statistical approach to predict models</a:t>
                </a:r>
                <a:r>
                  <a:rPr lang="en-US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  <a:p>
                <a:pPr marL="468630" indent="-285750">
                  <a:lnSpc>
                    <a:spcPct val="100000"/>
                  </a:lnSpc>
                  <a:spcBef>
                    <a:spcPts val="1200"/>
                  </a:spcBef>
                  <a:buFont typeface="Wingdings" panose="05000000000000000000" pitchFamily="2" charset="2"/>
                  <a:buChar char="§"/>
                </a:pPr>
                <a:r>
                  <a:rPr lang="en-US" sz="2000" dirty="0"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he probability of one attribute is independent of the probability of the other attributes. </a:t>
                </a:r>
              </a:p>
              <a:p>
                <a:pPr marL="468630" indent="-285750">
                  <a:lnSpc>
                    <a:spcPct val="100000"/>
                  </a:lnSpc>
                  <a:spcBef>
                    <a:spcPts val="1200"/>
                  </a:spcBef>
                  <a:buFont typeface="Wingdings" panose="05000000000000000000" pitchFamily="2" charset="2"/>
                  <a:buChar char="§"/>
                </a:pPr>
                <a:r>
                  <a:rPr 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</a:rPr>
                  <a:t>The formula is given by</a:t>
                </a:r>
                <a:r>
                  <a:rPr lang="en-US" sz="2000" i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:</a:t>
                </a:r>
                <a:endParaRPr lang="en-IN" sz="2000" i="1" dirty="0">
                  <a:solidFill>
                    <a:srgbClr val="C00000"/>
                  </a:solidFill>
                  <a:latin typeface="Times New Roman" panose="02020603050405020304" pitchFamily="18" charset="0"/>
                  <a:ea typeface="SimSun" panose="02010600030101010101" pitchFamily="2" charset="-122"/>
                </a:endParaRPr>
              </a:p>
              <a:p>
                <a:pPr marL="18288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endParaRPr lang="en-US" sz="20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  <a:p>
                <a:pPr marL="0" indent="0" algn="ctr" fontAlgn="base">
                  <a:spcBef>
                    <a:spcPts val="0"/>
                  </a:spcBef>
                  <a:spcAft>
                    <a:spcPts val="1680"/>
                  </a:spcAft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sepChr m:val="∣"/>
                        <m:ctrlPr>
                          <a:rPr lang="en-I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=[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sepChr m:val="∣"/>
                        <m:ctrlPr>
                          <a:rPr lang="en-I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I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]/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 fontAlgn="base">
                  <a:spcBef>
                    <a:spcPts val="0"/>
                  </a:spcBef>
                  <a:spcAft>
                    <a:spcPts val="168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Here X represents the data sample with an unknown class label.</a:t>
                </a:r>
              </a:p>
              <a:p>
                <a:pPr marL="285750" indent="-285750" fontAlgn="base">
                  <a:spcBef>
                    <a:spcPts val="0"/>
                  </a:spcBef>
                  <a:spcAft>
                    <a:spcPts val="168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Let H be a hypothesis depicting the data sample X belongs to a specific class C.</a:t>
                </a:r>
              </a:p>
              <a:p>
                <a:pPr marL="285750" indent="-285750" fontAlgn="base">
                  <a:spcBef>
                    <a:spcPts val="0"/>
                  </a:spcBef>
                  <a:spcAft>
                    <a:spcPts val="1680"/>
                  </a:spcAft>
                  <a:buFont typeface="Wingdings" panose="05000000000000000000" pitchFamily="2" charset="2"/>
                  <a:buChar char="§"/>
                </a:pPr>
                <a:r>
                  <a:rPr lang="en-US" sz="1800" dirty="0"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The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aim is to determine </a:t>
                </a:r>
                <a14:m>
                  <m:oMath xmlns:m="http://schemas.openxmlformats.org/officeDocument/2006/math">
                    <m:r>
                      <a:rPr lang="en-US" sz="1800" i="1">
                        <a:effectLst/>
                        <a:latin typeface="Cambria Math" panose="020405030504060302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rPr>
                      <m:t>𝑃</m:t>
                    </m:r>
                    <m:d>
                      <m:dPr>
                        <m:ctrlPr>
                          <a:rPr lang="en-IN" sz="1600" i="1"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IN" sz="1600" i="1"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num>
                          <m:den>
                            <m:r>
                              <a:rPr lang="en-US" sz="1800" i="1">
                                <a:effectLst/>
                                <a:latin typeface="Cambria Math" panose="02040503050406030204" pitchFamily="18" charset="0"/>
                                <a:ea typeface="SimSun" panose="02010600030101010101" pitchFamily="2" charset="-122"/>
                                <a:cs typeface="Times New Roman" panose="02020603050405020304" pitchFamily="18" charset="0"/>
                              </a:rPr>
                              <m:t>𝑋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that represents confidence in hypothesis H given the condition X. 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IN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3E0D4AA3-82F5-41F8-A937-C1357892D0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"/>
              </p:nvPr>
            </p:nvSpPr>
            <p:spPr>
              <a:xfrm>
                <a:off x="244415" y="1246505"/>
                <a:ext cx="8419381" cy="4143854"/>
              </a:xfrm>
              <a:blipFill>
                <a:blip r:embed="rId4"/>
                <a:stretch>
                  <a:fillRect b="-1308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922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188"/>
    </mc:Choice>
    <mc:Fallback xmlns="">
      <p:transition spd="slow" advTm="29188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001F-DC49-4153-8719-72F9651276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13453B-73BD-409F-9A99-2501A38C2D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Naïve Bayes: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7BCA8-126E-4A4F-93BE-70B130CB18D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 in structure.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table in classifying training datasets of different sizes.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enerates moderate classification errors.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Faster at producing results.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Impractical when representing large datasets as it may lead to the inaccuracies in the assumption of attributes.</a:t>
            </a:r>
            <a:endParaRPr lang="en-IN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7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82"/>
    </mc:Choice>
    <mc:Fallback xmlns="">
      <p:transition spd="slow" advTm="2488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6E36C-773D-448A-92A5-074410DDFB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IN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0D4AA3-82F5-41F8-A937-C1357892D00E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44415" y="1246505"/>
            <a:ext cx="8419381" cy="4143854"/>
          </a:xfrm>
        </p:spPr>
        <p:txBody>
          <a:bodyPr/>
          <a:lstStyle/>
          <a:p>
            <a:pPr marL="18288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tree:</a:t>
            </a:r>
            <a:endParaRPr lang="en-IN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The main features of decision tree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Calculating 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missing values.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haping the decision trees.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D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ividing attribute value ranges into small increments.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The classifier creates a tree where every node represents a point where based on the input from the training dataset, a decision must be made.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The classifier begins with an unknown data point and moves down the tree.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It a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pplies various attributes until the leaf is reached where the class of the data point can be predicted.</a:t>
            </a:r>
            <a:endParaRPr lang="en-IN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7620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4541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302"/>
    </mc:Choice>
    <mc:Fallback xmlns="">
      <p:transition spd="slow" advTm="3330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001F-DC49-4153-8719-72F9651276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13453B-73BD-409F-9A99-2501A38C2D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Decision Tree: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7BCA8-126E-4A4F-93BE-70B130CB18D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P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rovides visualization.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enerates low classification errors.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The best attribute will be chosen to evaluate the results. </a:t>
            </a: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Dataset can result in nodes with zero values or null results.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Can generate unimportant nodes.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21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25"/>
    </mc:Choice>
    <mc:Fallback xmlns="">
      <p:transition spd="slow" advTm="2432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0" marR="0" lvl="0" indent="-19431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100000"/>
              <a:buFont typeface="Calibri"/>
              <a:buNone/>
            </a:pPr>
            <a:r>
              <a:rPr lang="en-US" sz="3600" b="1" i="0" u="none" strike="noStrike" cap="none" dirty="0">
                <a:solidFill>
                  <a:srgbClr val="0066A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Outline</a:t>
            </a:r>
            <a:endParaRPr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396814" y="1357073"/>
            <a:ext cx="841938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and Literature Review</a:t>
            </a:r>
          </a:p>
          <a:p>
            <a:pPr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Methodology</a:t>
            </a:r>
          </a:p>
          <a:p>
            <a:pPr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Algorithms</a:t>
            </a:r>
          </a:p>
          <a:p>
            <a:pPr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</a:p>
          <a:p>
            <a:pPr lvl="0" indent="-457200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</a:t>
            </a:r>
          </a:p>
          <a:p>
            <a:pPr marL="457200" marR="0" lvl="0" indent="-457200" algn="l" rtl="0">
              <a:lnSpc>
                <a:spcPct val="90000"/>
              </a:lnSpc>
              <a:spcBef>
                <a:spcPts val="0"/>
              </a:spcBef>
              <a:buClr>
                <a:srgbClr val="0066A1"/>
              </a:buClr>
              <a:buSzPct val="60000"/>
              <a:buFont typeface="Merriweather San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2"/>
    </mc:Choice>
    <mc:Fallback xmlns="">
      <p:transition spd="slow" advTm="1395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39292" y="1150936"/>
            <a:ext cx="4874104" cy="480937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18288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8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 Forest:</a:t>
            </a: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consists of a large number of individual decision trees that operate as an ensemble.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dirty="0">
                <a:solidFill>
                  <a:srgbClr val="222222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he number of trees and the number of features in each split is considered. </a:t>
            </a: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tree is trained on randomly selected attributes of a data set. </a:t>
            </a: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For each attribute value a branch is created.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algorithm is applied to each child node until all samples at one node are of same class.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>
              <a:lnSpc>
                <a:spcPct val="100000"/>
              </a:lnSpc>
              <a:spcBef>
                <a:spcPts val="1200"/>
              </a:spcBef>
            </a:pP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</a:rPr>
              <a:t>R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andom forest generates multiple trees and makes decision on the majority of votes by combining their outputs. 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36D2E7-1C46-4211-B974-C0D604256B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3816" y="1331020"/>
            <a:ext cx="3292098" cy="43186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FE0DD2-4618-4EDE-A363-E75D32F93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455" y="1065280"/>
            <a:ext cx="7525082" cy="11655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19777E-D574-4BA0-ABE6-5C4EC853F1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25" y="2214043"/>
            <a:ext cx="7570491" cy="1284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8C18F9-285D-4078-A09D-275CC8B489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2455" y="2061972"/>
            <a:ext cx="7185922" cy="1436461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DBE450E-F241-41B6-BF66-506574A86751}"/>
              </a:ext>
            </a:extLst>
          </p:cNvPr>
          <p:cNvSpPr/>
          <p:nvPr/>
        </p:nvSpPr>
        <p:spPr>
          <a:xfrm>
            <a:off x="5007006" y="2300689"/>
            <a:ext cx="422219" cy="280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E3FC25B-1D65-4D91-8E4F-E189A1A4A6C8}"/>
              </a:ext>
            </a:extLst>
          </p:cNvPr>
          <p:cNvSpPr/>
          <p:nvPr/>
        </p:nvSpPr>
        <p:spPr>
          <a:xfrm>
            <a:off x="4998148" y="4529424"/>
            <a:ext cx="422219" cy="280935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4309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021"/>
    </mc:Choice>
    <mc:Fallback xmlns="">
      <p:transition spd="slow" advTm="3502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F001F-DC49-4153-8719-72F9651276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 Classifiers</a:t>
            </a: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13453B-73BD-409F-9A99-2501A38C2DA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Random Forest: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C7BCA8-126E-4A4F-93BE-70B130CB18D6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Advantages: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 doesn’t require a set statistical assumption of the predictive model.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O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btains accurate and unbiased predictions.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Unlike decision trees, random forest generates multiple trees.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F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lexible in incorporating various attributes.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Disadvantages: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Requires much more computational power and resources.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The large number of trees may result in slow and ineffective real-time predictions.</a:t>
            </a:r>
            <a:endParaRPr lang="en-IN" sz="20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73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45"/>
    </mc:Choice>
    <mc:Fallback xmlns="">
      <p:transition spd="slow" advTm="30845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Metrics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2" name="Shape 182"/>
              <p:cNvSpPr txBox="1">
                <a:spLocks noGrp="1"/>
              </p:cNvSpPr>
              <p:nvPr>
                <p:ph type="body" idx="2"/>
              </p:nvPr>
            </p:nvSpPr>
            <p:spPr>
              <a:xfrm>
                <a:off x="259655" y="1218027"/>
                <a:ext cx="8419380" cy="48093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25" tIns="45700" rIns="91425" bIns="45700" anchor="t" anchorCtr="0">
                <a:noAutofit/>
              </a:bodyPr>
              <a:lstStyle/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Accuracy:</a:t>
                </a:r>
                <a:r>
                  <a:rPr lang="en-US" sz="1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roportion of total number of correct predictions to total number of predictions.</a:t>
                </a:r>
                <a:endParaRPr lang="en-US" sz="18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880" indent="0" algn="ctr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𝐴𝑐𝑐𝑢𝑟𝑎𝑐𝑦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𝑡𝑛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𝑡𝑛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𝑓𝑝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𝑓𝑛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Precision: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proportion of the predicted positive cases that are correct.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880" indent="0" algn="ctr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180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𝑒𝑐𝑒𝑠𝑠𝑖𝑜𝑛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𝑓𝑝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Recall:</a:t>
                </a:r>
                <a:r>
                  <a:rPr lang="en-US" sz="1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he proportion of actual positives that were correctly identified correctly.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880" indent="0" algn="ctr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800" i="1">
                        <a:latin typeface="Cambria Math" panose="02040503050406030204" pitchFamily="18" charset="0"/>
                      </a:rPr>
                      <m:t>𝑅𝑒𝑐𝑎𝑙𝑙</m:t>
                    </m:r>
                    <m:r>
                      <a:rPr lang="en-US" sz="18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𝑡𝑝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𝑓𝑛</m:t>
                        </m:r>
                      </m:den>
                    </m:f>
                  </m:oMath>
                </a14:m>
                <a:r>
                  <a:rPr lang="en-US" sz="1800" dirty="0"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ROC curve:</a:t>
                </a:r>
                <a:r>
                  <a:rPr lang="en-US" sz="1800" i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It</a:t>
                </a:r>
                <a:r>
                  <a:rPr lang="en-US" sz="18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is a plot of the true positive rate compared against the false positive rate and it is used to show the performance of classification models.</a:t>
                </a:r>
                <a:endParaRPr lang="en-US" sz="18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1800" i="1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F1-Score: </a:t>
                </a:r>
                <a:r>
                  <a:rPr lang="en-US" sz="18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Conveys the balance between the precision and the recall.	</a:t>
                </a:r>
                <a:r>
                  <a:rPr lang="en-US" sz="1800" b="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                                               			       </a:t>
                </a:r>
                <a:r>
                  <a:rPr lang="en-US" sz="1800" b="0" i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F1- Score </a:t>
                </a:r>
                <a:r>
                  <a:rPr lang="en-US" sz="1800" b="0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𝑡𝑝</m:t>
                        </m:r>
                      </m:num>
                      <m:den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𝑡𝑝</m:t>
                        </m:r>
                        <m:r>
                          <a:rPr lang="en-US" sz="18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𝑓𝑝</m:t>
                            </m:r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𝑓𝑛</m:t>
                            </m:r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1800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182880" indent="0">
                  <a:lnSpc>
                    <a:spcPct val="100000"/>
                  </a:lnSpc>
                  <a:spcBef>
                    <a:spcPts val="1200"/>
                  </a:spcBef>
                  <a:buNone/>
                </a:pP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indent="-274320">
                  <a:lnSpc>
                    <a:spcPct val="100000"/>
                  </a:lnSpc>
                  <a:spcBef>
                    <a:spcPts val="1200"/>
                  </a:spcBef>
                </a:pPr>
                <a:endParaRPr lang="en-US" sz="1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2" name="Shape 18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2"/>
              </p:nvPr>
            </p:nvSpPr>
            <p:spPr>
              <a:xfrm>
                <a:off x="259655" y="1218027"/>
                <a:ext cx="8419380" cy="4809376"/>
              </a:xfrm>
              <a:prstGeom prst="rect">
                <a:avLst/>
              </a:prstGeom>
              <a:blipFill>
                <a:blip r:embed="rId5"/>
                <a:stretch>
                  <a:fillRect t="-760" b="-3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030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81"/>
    </mc:Choice>
    <mc:Fallback xmlns="">
      <p:transition spd="slow" advTm="1258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72">
            <a:extLst>
              <a:ext uri="{FF2B5EF4-FFF2-40B4-BE49-F238E27FC236}">
                <a16:creationId xmlns:a16="http://schemas.microsoft.com/office/drawing/2014/main" id="{C846C22E-2D93-4B2A-9BE6-E0D61EE94F0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62309" y="380663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306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2" name="Shape 173">
            <a:extLst>
              <a:ext uri="{FF2B5EF4-FFF2-40B4-BE49-F238E27FC236}">
                <a16:creationId xmlns:a16="http://schemas.microsoft.com/office/drawing/2014/main" id="{1D7B086B-08AA-4AA7-A540-69F70470C3D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2309" y="765668"/>
            <a:ext cx="7562088" cy="30791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152400" algn="ctr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Performance results </a:t>
            </a: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  </a:t>
            </a: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ser </a:t>
            </a: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uthentication using different 	classifiers for the dataset consisting of 5 smartphone users</a:t>
            </a:r>
            <a:endParaRPr lang="en-US" sz="1800" b="1" u="none" strike="noStrike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  <a:p>
            <a:pPr lvl="0" indent="-152400">
              <a:spcBef>
                <a:spcPts val="0"/>
              </a:spcBef>
            </a:pPr>
            <a:endParaRPr lang="en-US" sz="2000" b="1" i="1" u="none" strike="noStrike" cap="none" dirty="0">
              <a:solidFill>
                <a:schemeClr val="tx1"/>
              </a:solidFill>
              <a:sym typeface="Calibri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F8ED34F-CC8F-43EA-80BB-439F47A0D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30455"/>
              </p:ext>
            </p:extLst>
          </p:nvPr>
        </p:nvGraphicFramePr>
        <p:xfrm>
          <a:off x="1597308" y="1552918"/>
          <a:ext cx="5949384" cy="21984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5894">
                  <a:extLst>
                    <a:ext uri="{9D8B030D-6E8A-4147-A177-3AD203B41FA5}">
                      <a16:colId xmlns:a16="http://schemas.microsoft.com/office/drawing/2014/main" val="1982260265"/>
                    </a:ext>
                  </a:extLst>
                </a:gridCol>
                <a:gridCol w="980524">
                  <a:extLst>
                    <a:ext uri="{9D8B030D-6E8A-4147-A177-3AD203B41FA5}">
                      <a16:colId xmlns:a16="http://schemas.microsoft.com/office/drawing/2014/main" val="1139954511"/>
                    </a:ext>
                  </a:extLst>
                </a:gridCol>
                <a:gridCol w="960418">
                  <a:extLst>
                    <a:ext uri="{9D8B030D-6E8A-4147-A177-3AD203B41FA5}">
                      <a16:colId xmlns:a16="http://schemas.microsoft.com/office/drawing/2014/main" val="3531170266"/>
                    </a:ext>
                  </a:extLst>
                </a:gridCol>
                <a:gridCol w="827947">
                  <a:extLst>
                    <a:ext uri="{9D8B030D-6E8A-4147-A177-3AD203B41FA5}">
                      <a16:colId xmlns:a16="http://schemas.microsoft.com/office/drawing/2014/main" val="1131095090"/>
                    </a:ext>
                  </a:extLst>
                </a:gridCol>
                <a:gridCol w="745152">
                  <a:extLst>
                    <a:ext uri="{9D8B030D-6E8A-4147-A177-3AD203B41FA5}">
                      <a16:colId xmlns:a16="http://schemas.microsoft.com/office/drawing/2014/main" val="1974605751"/>
                    </a:ext>
                  </a:extLst>
                </a:gridCol>
                <a:gridCol w="999449">
                  <a:extLst>
                    <a:ext uri="{9D8B030D-6E8A-4147-A177-3AD203B41FA5}">
                      <a16:colId xmlns:a16="http://schemas.microsoft.com/office/drawing/2014/main" val="977704580"/>
                    </a:ext>
                  </a:extLst>
                </a:gridCol>
              </a:tblGrid>
              <a:tr h="66372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Classifier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Precision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Recall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ROC-Area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f1-score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7504591"/>
                  </a:ext>
                </a:extLst>
              </a:tr>
              <a:tr h="507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Naïve Bayes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87.92%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88.5% 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87.9 %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98.8%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4027307"/>
                  </a:ext>
                </a:extLst>
              </a:tr>
              <a:tr h="507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 Tree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99.23%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99.2%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99.2%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99.2%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614129"/>
                  </a:ext>
                </a:extLst>
              </a:tr>
              <a:tr h="5075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 Forest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99.67%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3745080"/>
                  </a:ext>
                </a:extLst>
              </a:tr>
            </a:tbl>
          </a:graphicData>
        </a:graphic>
      </p:graphicFrame>
      <p:sp>
        <p:nvSpPr>
          <p:cNvPr id="6" name="Shape 173">
            <a:extLst>
              <a:ext uri="{FF2B5EF4-FFF2-40B4-BE49-F238E27FC236}">
                <a16:creationId xmlns:a16="http://schemas.microsoft.com/office/drawing/2014/main" id="{A44C5AA6-209B-41A2-BF13-F197AA6AB7D5}"/>
              </a:ext>
            </a:extLst>
          </p:cNvPr>
          <p:cNvSpPr txBox="1">
            <a:spLocks/>
          </p:cNvSpPr>
          <p:nvPr/>
        </p:nvSpPr>
        <p:spPr>
          <a:xfrm>
            <a:off x="362309" y="3782657"/>
            <a:ext cx="7562088" cy="30791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ct val="100000"/>
              <a:buFont typeface="Arial"/>
              <a:buNone/>
              <a:defRPr sz="2400" b="1" i="1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152400" algn="ctr">
              <a:spcBef>
                <a:spcPts val="0"/>
              </a:spcBef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Performance results of  user authentication using different 	classifiers for the dataset consisting of 8 smartphone users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52400">
              <a:spcBef>
                <a:spcPts val="0"/>
              </a:spcBef>
            </a:pPr>
            <a:endParaRPr lang="en-US" sz="20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71607E9-5CC6-48F1-8159-383CE1493F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780167"/>
              </p:ext>
            </p:extLst>
          </p:nvPr>
        </p:nvGraphicFramePr>
        <p:xfrm>
          <a:off x="1597307" y="4429758"/>
          <a:ext cx="5949386" cy="20475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6541">
                  <a:extLst>
                    <a:ext uri="{9D8B030D-6E8A-4147-A177-3AD203B41FA5}">
                      <a16:colId xmlns:a16="http://schemas.microsoft.com/office/drawing/2014/main" val="4007123722"/>
                    </a:ext>
                  </a:extLst>
                </a:gridCol>
                <a:gridCol w="980525">
                  <a:extLst>
                    <a:ext uri="{9D8B030D-6E8A-4147-A177-3AD203B41FA5}">
                      <a16:colId xmlns:a16="http://schemas.microsoft.com/office/drawing/2014/main" val="3297486795"/>
                    </a:ext>
                  </a:extLst>
                </a:gridCol>
                <a:gridCol w="960418">
                  <a:extLst>
                    <a:ext uri="{9D8B030D-6E8A-4147-A177-3AD203B41FA5}">
                      <a16:colId xmlns:a16="http://schemas.microsoft.com/office/drawing/2014/main" val="3431251030"/>
                    </a:ext>
                  </a:extLst>
                </a:gridCol>
                <a:gridCol w="829130">
                  <a:extLst>
                    <a:ext uri="{9D8B030D-6E8A-4147-A177-3AD203B41FA5}">
                      <a16:colId xmlns:a16="http://schemas.microsoft.com/office/drawing/2014/main" val="2310918112"/>
                    </a:ext>
                  </a:extLst>
                </a:gridCol>
                <a:gridCol w="728592">
                  <a:extLst>
                    <a:ext uri="{9D8B030D-6E8A-4147-A177-3AD203B41FA5}">
                      <a16:colId xmlns:a16="http://schemas.microsoft.com/office/drawing/2014/main" val="559636166"/>
                    </a:ext>
                  </a:extLst>
                </a:gridCol>
                <a:gridCol w="1004180">
                  <a:extLst>
                    <a:ext uri="{9D8B030D-6E8A-4147-A177-3AD203B41FA5}">
                      <a16:colId xmlns:a16="http://schemas.microsoft.com/office/drawing/2014/main" val="2463006237"/>
                    </a:ext>
                  </a:extLst>
                </a:gridCol>
              </a:tblGrid>
              <a:tr h="682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Classifier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Accuracy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Precision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Recall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ROC-Area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f1-score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8242521"/>
                  </a:ext>
                </a:extLst>
              </a:tr>
              <a:tr h="455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Naïve Bayes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86.58%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88.3% 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86.6 %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86.8%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77737577"/>
                  </a:ext>
                </a:extLst>
              </a:tr>
              <a:tr h="455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Decision Tree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99.41%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99.4%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99.4%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99.8%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99.4%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1731752"/>
                  </a:ext>
                </a:extLst>
              </a:tr>
              <a:tr h="4550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 Forest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99.74%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99.7%</a:t>
                      </a:r>
                      <a:endParaRPr lang="en-IN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44133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0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399"/>
    </mc:Choice>
    <mc:Fallback xmlns="">
      <p:transition spd="slow" advTm="41399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72">
            <a:extLst>
              <a:ext uri="{FF2B5EF4-FFF2-40B4-BE49-F238E27FC236}">
                <a16:creationId xmlns:a16="http://schemas.microsoft.com/office/drawing/2014/main" id="{C846C22E-2D93-4B2A-9BE6-E0D61EE94F0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62309" y="380663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endParaRPr lang="en-US" sz="306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9" name="Shape 173">
            <a:extLst>
              <a:ext uri="{FF2B5EF4-FFF2-40B4-BE49-F238E27FC236}">
                <a16:creationId xmlns:a16="http://schemas.microsoft.com/office/drawing/2014/main" id="{D0CB7504-44CA-9B46-849B-5D839F0AA4C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01752" y="865540"/>
            <a:ext cx="7936992" cy="30791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152400" algn="ctr">
              <a:lnSpc>
                <a:spcPct val="150000"/>
              </a:lnSpc>
              <a:spcBef>
                <a:spcPts val="0"/>
              </a:spcBef>
            </a:pP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omparison of the 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accuracy results of user authentication using different 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classifiers for the dataset consisting of </a:t>
            </a:r>
            <a:r>
              <a:rPr lang="en-US" sz="2000" spc="-5" dirty="0">
                <a:latin typeface="Times New Roman" panose="02020603050405020304" pitchFamily="18" charset="0"/>
                <a:ea typeface="SimSun" panose="02010600030101010101" pitchFamily="2" charset="-122"/>
              </a:rPr>
              <a:t>5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smartphone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users</a:t>
            </a:r>
            <a:endParaRPr lang="en-IN" sz="2000" spc="-5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indent="-152400" algn="ctr">
              <a:lnSpc>
                <a:spcPct val="150000"/>
              </a:lnSpc>
              <a:spcBef>
                <a:spcPts val="0"/>
              </a:spcBef>
            </a:pPr>
            <a:endParaRPr lang="en-IN" sz="2000" spc="-5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-152400">
              <a:spcBef>
                <a:spcPts val="0"/>
              </a:spcBef>
            </a:pPr>
            <a:endParaRPr lang="en-US" sz="2000" b="1" i="1" u="none" strike="noStrike" cap="none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767AF1-B348-4F50-8FAC-9722559A7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503" y="1939754"/>
            <a:ext cx="6472991" cy="3743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53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629"/>
    </mc:Choice>
    <mc:Fallback xmlns="">
      <p:transition spd="slow" advTm="20629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72">
            <a:extLst>
              <a:ext uri="{FF2B5EF4-FFF2-40B4-BE49-F238E27FC236}">
                <a16:creationId xmlns:a16="http://schemas.microsoft.com/office/drawing/2014/main" id="{C846C22E-2D93-4B2A-9BE6-E0D61EE94F0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62309" y="380663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06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9" name="Shape 173">
            <a:extLst>
              <a:ext uri="{FF2B5EF4-FFF2-40B4-BE49-F238E27FC236}">
                <a16:creationId xmlns:a16="http://schemas.microsoft.com/office/drawing/2014/main" id="{D0CB7504-44CA-9B46-849B-5D839F0AA4C6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01752" y="865540"/>
            <a:ext cx="7936992" cy="30791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152400" algn="ctr">
              <a:lnSpc>
                <a:spcPct val="150000"/>
              </a:lnSpc>
              <a:spcBef>
                <a:spcPts val="0"/>
              </a:spcBef>
            </a:pP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omparison of the 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accuracy results of user authentication using different 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classifiers for the dataset consisting of </a:t>
            </a:r>
            <a:r>
              <a:rPr lang="en-US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8 smartphone</a:t>
            </a:r>
            <a:r>
              <a:rPr lang="x-none" sz="2000" spc="-5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 users</a:t>
            </a:r>
            <a:endParaRPr lang="en-IN" sz="2000" spc="-5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lvl="0" indent="-152400">
              <a:spcBef>
                <a:spcPts val="0"/>
              </a:spcBef>
            </a:pPr>
            <a:endParaRPr lang="en-US" sz="2400" b="1" i="1" u="none" strike="noStrike" cap="none" dirty="0">
              <a:solidFill>
                <a:schemeClr val="tx1"/>
              </a:solidFill>
              <a:sym typeface="Calibri"/>
            </a:endParaRPr>
          </a:p>
          <a:p>
            <a:pPr lvl="0" indent="-152400" algn="ctr">
              <a:spcBef>
                <a:spcPts val="0"/>
              </a:spcBef>
            </a:pPr>
            <a:endParaRPr lang="en-US" sz="2000" b="1" i="1" u="none" strike="noStrike" cap="none" dirty="0">
              <a:solidFill>
                <a:schemeClr val="tx1"/>
              </a:solidFill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F3256-1E8E-4303-88D5-FB4B3E60F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008" y="2025570"/>
            <a:ext cx="6177984" cy="3530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03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74"/>
    </mc:Choice>
    <mc:Fallback xmlns="">
      <p:transition spd="slow" advTm="917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327804" y="1490370"/>
            <a:ext cx="8488392" cy="420483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This research proposes a novel framework for authenticating smartphone users using various machine learning classifiers. 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objective is to improve security without compromising on the user experience.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 is observed that random forest classifier provides the best performance for user authentication. 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results shows that the Naïve Bayes classifier results in the least accuracy. 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hape 172">
            <a:extLst>
              <a:ext uri="{FF2B5EF4-FFF2-40B4-BE49-F238E27FC236}">
                <a16:creationId xmlns:a16="http://schemas.microsoft.com/office/drawing/2014/main" id="{C846C22E-2D93-4B2A-9BE6-E0D61EE94F0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6815" y="575672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94048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20"/>
    </mc:Choice>
    <mc:Fallback xmlns="">
      <p:transition spd="slow" advTm="1402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362309" y="1326583"/>
            <a:ext cx="8488392" cy="420483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this proposed method, researchers are able to authenticate users with high accuracy </a:t>
            </a: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directly from physical activity recognition.</a:t>
            </a: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We are able to b</a:t>
            </a: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uild a faster and better machine-learning algorithm to detect any intruders. 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Future work includes:</a:t>
            </a:r>
          </a:p>
          <a:p>
            <a:pPr marL="628650" lvl="1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Currently, working on malware detection in android smartphones. The aim is to detect and classify 5 different classes of malwares namely adware, banking, SMS, riskware, </a:t>
            </a:r>
            <a:r>
              <a:rPr lang="en-US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and benign.</a:t>
            </a:r>
            <a:endParaRPr lang="en-US" dirty="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342900" lvl="1" indent="0" algn="just">
              <a:spcBef>
                <a:spcPts val="0"/>
              </a:spcBef>
              <a:buNone/>
            </a:pP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marL="628650" lvl="1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Exploring other machine learning algorithms including convolutional neural networks and artificial neural network.</a:t>
            </a:r>
            <a:endParaRPr lang="en-IN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en-IN" sz="1800" dirty="0"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Shape 172">
            <a:extLst>
              <a:ext uri="{FF2B5EF4-FFF2-40B4-BE49-F238E27FC236}">
                <a16:creationId xmlns:a16="http://schemas.microsoft.com/office/drawing/2014/main" id="{C846C22E-2D93-4B2A-9BE6-E0D61EE94F0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96815" y="575672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</a:t>
            </a:r>
          </a:p>
        </p:txBody>
      </p:sp>
    </p:spTree>
    <p:extLst>
      <p:ext uri="{BB962C8B-B14F-4D97-AF65-F5344CB8AC3E}">
        <p14:creationId xmlns:p14="http://schemas.microsoft.com/office/powerpoint/2010/main" val="404323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200"/>
    </mc:Choice>
    <mc:Fallback xmlns="">
      <p:transition spd="slow" advTm="362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DEC91-C1C2-4244-AEE2-DC63511FB3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IN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0496C3-1733-4517-A674-ECC53BDD05A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hlinkClick r:id="rId2"/>
              </a:rPr>
              <a:t>http://www.cs.wm.edu/~qyang/hmog.html</a:t>
            </a: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Z. Sitová,  J. Sedenka, Q. Yang, G. Peng, G. Zhou, P. Gasti, K.S. Balagani, "HMOG: New behavioral biometric features for continuous authentication of smartphone users," </a:t>
            </a:r>
            <a:r>
              <a:rPr lang="en-US" sz="18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IEEE Transactions on Information Forensics and Security,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vol. 11, no. 5, pp. 877-892, May 2016.</a:t>
            </a: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</a:t>
            </a:r>
          </a:p>
          <a:p>
            <a:pPr>
              <a:buFont typeface="+mj-lt"/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Anaconda. Accessed: Sept. 3, 2020. [Online]. Available: </a:t>
            </a: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hlinkClick r:id="rId3"/>
              </a:rPr>
              <a:t>www.anaconda.com</a:t>
            </a:r>
            <a:endParaRPr lang="en-IN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Weka. Accessed: Sept. 3, 2020. [Online]. Available: </a:t>
            </a:r>
            <a:r>
              <a:rPr lang="en-US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hlinkClick r:id="rId4"/>
              </a:rPr>
              <a:t>https://www.cs.waikato.ac.nz/ml/weka</a:t>
            </a:r>
            <a:endParaRPr lang="en-US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r>
              <a:rPr lang="en-IN" sz="1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S. Ambol and S. Rashad, "Continuous Authentication of Smartphone Users using Machine Learning," </a:t>
            </a:r>
            <a:r>
              <a:rPr lang="en-IN" sz="1800" b="0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2020 11th IEEE Annual Ubiquitous Computing, Electronics &amp; Mobile Communication Conference (UEMCON)</a:t>
            </a:r>
            <a:r>
              <a:rPr lang="en-IN" sz="1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New York, NY, USA, 2020, pp. 0056-0062, doi: 10.1109/UEMCON51285.2020.9298040.</a:t>
            </a:r>
            <a:endParaRPr lang="en-US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endParaRPr lang="en-IN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endParaRPr lang="en-US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endParaRPr lang="en-IN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endParaRPr lang="en-US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>
              <a:buFont typeface="+mj-lt"/>
              <a:buAutoNum type="arabicPeriod"/>
            </a:pPr>
            <a:endParaRPr lang="en-IN" sz="18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20045223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4CAEA21-67C9-4E51-B1B9-C7FB5A4C598B}"/>
              </a:ext>
            </a:extLst>
          </p:cNvPr>
          <p:cNvSpPr/>
          <p:nvPr/>
        </p:nvSpPr>
        <p:spPr>
          <a:xfrm>
            <a:off x="1859871" y="1580051"/>
            <a:ext cx="5260020" cy="2225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94310" algn="ctr">
              <a:lnSpc>
                <a:spcPct val="90000"/>
              </a:lnSpc>
              <a:buClr>
                <a:srgbClr val="0066A1"/>
              </a:buClr>
              <a:buSzPct val="100000"/>
            </a:pPr>
            <a:r>
              <a:rPr lang="en-US" sz="6000" b="1" dirty="0">
                <a:solidFill>
                  <a:srgbClr val="0066A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Thank You!</a:t>
            </a:r>
          </a:p>
          <a:p>
            <a:pPr indent="-194310" algn="ctr">
              <a:lnSpc>
                <a:spcPct val="90000"/>
              </a:lnSpc>
              <a:buClr>
                <a:srgbClr val="0066A1"/>
              </a:buClr>
              <a:buSzPct val="100000"/>
            </a:pPr>
            <a:endParaRPr lang="en-US" sz="5400" b="1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  <a:p>
            <a:pPr indent="-194310" algn="ctr">
              <a:lnSpc>
                <a:spcPct val="90000"/>
              </a:lnSpc>
              <a:buClr>
                <a:srgbClr val="0066A1"/>
              </a:buClr>
              <a:buSzPct val="100000"/>
            </a:pPr>
            <a:endParaRPr lang="en-US" sz="4000" b="1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874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2"/>
    </mc:Choice>
    <mc:Fallback xmlns="">
      <p:transition spd="slow" advTm="275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C9928-0D9A-4A10-A21C-011B8A218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 Applications in Everyday Life</a:t>
            </a: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I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B18BF0C-B06A-4134-B3CC-BA34430CD95C}"/>
              </a:ext>
            </a:extLst>
          </p:cNvPr>
          <p:cNvSpPr/>
          <p:nvPr/>
        </p:nvSpPr>
        <p:spPr>
          <a:xfrm>
            <a:off x="3364637" y="1464816"/>
            <a:ext cx="2237173" cy="621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99436B2-EDA8-4144-86BD-06829979F18E}"/>
              </a:ext>
            </a:extLst>
          </p:cNvPr>
          <p:cNvSpPr/>
          <p:nvPr/>
        </p:nvSpPr>
        <p:spPr>
          <a:xfrm>
            <a:off x="3364637" y="2447865"/>
            <a:ext cx="2237173" cy="621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0B65DF1-3C87-4C4A-8537-0C3301099946}"/>
              </a:ext>
            </a:extLst>
          </p:cNvPr>
          <p:cNvSpPr/>
          <p:nvPr/>
        </p:nvSpPr>
        <p:spPr>
          <a:xfrm>
            <a:off x="3363157" y="5414944"/>
            <a:ext cx="2237173" cy="621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24883326-454E-40F1-AA24-E5C458E67556}"/>
              </a:ext>
            </a:extLst>
          </p:cNvPr>
          <p:cNvSpPr/>
          <p:nvPr/>
        </p:nvSpPr>
        <p:spPr>
          <a:xfrm>
            <a:off x="3364637" y="4421972"/>
            <a:ext cx="2237173" cy="621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19E1E371-49ED-4A22-9EF4-ABD4DA46D213}"/>
              </a:ext>
            </a:extLst>
          </p:cNvPr>
          <p:cNvSpPr/>
          <p:nvPr/>
        </p:nvSpPr>
        <p:spPr>
          <a:xfrm>
            <a:off x="3364637" y="3429000"/>
            <a:ext cx="2237173" cy="6214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b="1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227E174-F115-40E8-B804-96EA5672AB26}"/>
              </a:ext>
            </a:extLst>
          </p:cNvPr>
          <p:cNvSpPr txBox="1"/>
          <p:nvPr/>
        </p:nvSpPr>
        <p:spPr>
          <a:xfrm>
            <a:off x="3554026" y="1603072"/>
            <a:ext cx="1855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Online Transactions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DFFC40-05F4-4BBC-BF7B-6F531A71D188}"/>
              </a:ext>
            </a:extLst>
          </p:cNvPr>
          <p:cNvSpPr txBox="1"/>
          <p:nvPr/>
        </p:nvSpPr>
        <p:spPr>
          <a:xfrm>
            <a:off x="3952043" y="2592858"/>
            <a:ext cx="2432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Navigation</a:t>
            </a:r>
            <a:endParaRPr lang="en-IN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A8A590-56A0-4348-BD6F-2BC0DF4D491D}"/>
              </a:ext>
            </a:extLst>
          </p:cNvPr>
          <p:cNvSpPr txBox="1"/>
          <p:nvPr/>
        </p:nvSpPr>
        <p:spPr>
          <a:xfrm>
            <a:off x="3554026" y="5562675"/>
            <a:ext cx="2432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Search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3C897F-02BE-43F6-9A82-B6F177593ED8}"/>
              </a:ext>
            </a:extLst>
          </p:cNvPr>
          <p:cNvSpPr txBox="1"/>
          <p:nvPr/>
        </p:nvSpPr>
        <p:spPr>
          <a:xfrm>
            <a:off x="3685712" y="4440303"/>
            <a:ext cx="24324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Voice and text Communication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287D122-D483-479A-AD75-977806ECC53B}"/>
              </a:ext>
            </a:extLst>
          </p:cNvPr>
          <p:cNvSpPr txBox="1"/>
          <p:nvPr/>
        </p:nvSpPr>
        <p:spPr>
          <a:xfrm>
            <a:off x="3511116" y="3564365"/>
            <a:ext cx="2432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Accessing Applications</a:t>
            </a:r>
            <a:endParaRPr lang="en-I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786097C1-F5EA-4A21-800A-DBAC2B7BB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968" y="2604532"/>
            <a:ext cx="1121761" cy="2005758"/>
          </a:xfrm>
          <a:prstGeom prst="rect">
            <a:avLst/>
          </a:prstGeom>
        </p:spPr>
      </p:pic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EC69A36-B8EC-425B-801C-0F598E028E21}"/>
              </a:ext>
            </a:extLst>
          </p:cNvPr>
          <p:cNvCxnSpPr/>
          <p:nvPr/>
        </p:nvCxnSpPr>
        <p:spPr>
          <a:xfrm flipV="1">
            <a:off x="2086252" y="1855433"/>
            <a:ext cx="763480" cy="6569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DA5DB20-EFA8-4071-BE6E-58C067901A6F}"/>
              </a:ext>
            </a:extLst>
          </p:cNvPr>
          <p:cNvCxnSpPr/>
          <p:nvPr/>
        </p:nvCxnSpPr>
        <p:spPr>
          <a:xfrm>
            <a:off x="2086252" y="2962190"/>
            <a:ext cx="108603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B28D8FB0-6FFE-4B66-99B9-ACB18BBB1566}"/>
              </a:ext>
            </a:extLst>
          </p:cNvPr>
          <p:cNvCxnSpPr/>
          <p:nvPr/>
        </p:nvCxnSpPr>
        <p:spPr>
          <a:xfrm>
            <a:off x="2166151" y="3902919"/>
            <a:ext cx="104756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74D8973-39A1-46EB-BA82-7B88A7691EEA}"/>
              </a:ext>
            </a:extLst>
          </p:cNvPr>
          <p:cNvCxnSpPr/>
          <p:nvPr/>
        </p:nvCxnSpPr>
        <p:spPr>
          <a:xfrm>
            <a:off x="2201662" y="4421972"/>
            <a:ext cx="970624" cy="4607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34F0908-4736-44DB-82A8-DB801C2083BE}"/>
              </a:ext>
            </a:extLst>
          </p:cNvPr>
          <p:cNvCxnSpPr/>
          <p:nvPr/>
        </p:nvCxnSpPr>
        <p:spPr>
          <a:xfrm>
            <a:off x="2006353" y="4837453"/>
            <a:ext cx="1165933" cy="888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AE6FECA0-F71F-4A60-9DF8-BE86A9DA40F3}"/>
              </a:ext>
            </a:extLst>
          </p:cNvPr>
          <p:cNvSpPr/>
          <p:nvPr/>
        </p:nvSpPr>
        <p:spPr>
          <a:xfrm>
            <a:off x="88777" y="4649393"/>
            <a:ext cx="30829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Access to information in just one click</a:t>
            </a:r>
          </a:p>
        </p:txBody>
      </p:sp>
    </p:spTree>
    <p:extLst>
      <p:ext uri="{BB962C8B-B14F-4D97-AF65-F5344CB8AC3E}">
        <p14:creationId xmlns:p14="http://schemas.microsoft.com/office/powerpoint/2010/main" val="1096938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F652B-3929-497D-8BC6-545F5DE6FA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Threats to Smartphone Security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47A618-17CC-4FDF-BD77-2A2BBDFFD8A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96815" y="1433739"/>
            <a:ext cx="8419381" cy="4143854"/>
          </a:xfrm>
        </p:spPr>
        <p:txBody>
          <a:bodyPr anchor="ctr"/>
          <a:lstStyle/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N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ew mobile malwares disguise themselves as normal and useful apps, but perform malicious activities in the background.</a:t>
            </a:r>
          </a:p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This 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threatens user privacy and confidentiality of data.</a:t>
            </a:r>
          </a:p>
          <a:p>
            <a:r>
              <a:rPr lang="en-US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 intruder can guess a password in a random or systematic way.</a:t>
            </a:r>
            <a:endParaRPr lang="en-US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SimSun" panose="02010600030101010101" pitchFamily="2" charset="-122"/>
              </a:rPr>
              <a:t>T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hese malicious apps can: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teal one’s login credentials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H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ack bank accounts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teal contacts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ea typeface="SimSun" panose="02010600030101010101" pitchFamily="2" charset="-122"/>
              </a:rPr>
              <a:t>S</a:t>
            </a:r>
            <a:r>
              <a:rPr lang="en-US" sz="20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ubscribe users to costly premium services  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8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147500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46"/>
    </mc:Choice>
    <mc:Fallback xmlns="">
      <p:transition spd="slow" advTm="4254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 Security Methods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endParaRPr lang="en-US" sz="36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086928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457200" lvl="1" indent="-274320">
              <a:lnSpc>
                <a:spcPct val="100000"/>
              </a:lnSpc>
              <a:spcBef>
                <a:spcPts val="0"/>
              </a:spcBef>
              <a:buSzPct val="60000"/>
              <a:buFont typeface="Merriweather Sans"/>
              <a:buChar char="▶"/>
            </a:pPr>
            <a:r>
              <a:rPr lang="en-US" altLang="en-U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Smartphone security methods:</a:t>
            </a:r>
            <a:endParaRPr lang="en-US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Personal Identification Number (PIN) or graphical password.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Pattern lock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Fingerprint scans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 recognition</a:t>
            </a:r>
          </a:p>
          <a:p>
            <a:pPr marL="457200" lvl="1" indent="-274320">
              <a:lnSpc>
                <a:spcPct val="100000"/>
              </a:lnSpc>
              <a:spcBef>
                <a:spcPts val="0"/>
              </a:spcBef>
              <a:buSzPct val="60000"/>
              <a:buFont typeface="Merriweather Sans"/>
              <a:buChar char="▶"/>
            </a:pPr>
            <a:r>
              <a:rPr lang="en-US" altLang="en-US" sz="20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drawbacks of these methods:</a:t>
            </a:r>
            <a:endParaRPr lang="en-US" sz="2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PINs and passwords are susceptible to guessing or side channel attack. 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Pattern lock is subjected to smudge attacks.  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Fingerprint scan is subject to spoofing and requires an additional hardware.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 recognition is affected by factors such as light, other people in the background, or different user poses.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sz="18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407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739"/>
    </mc:Choice>
    <mc:Fallback xmlns="">
      <p:transition spd="slow" advTm="5973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4D007-36AB-4C2E-A01F-4AB67B94D0C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Smartphone Authentication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334AA0-174A-49A9-96A1-FE28CC083EF2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64653" y="1161764"/>
            <a:ext cx="8419381" cy="4143854"/>
          </a:xfrm>
        </p:spPr>
        <p:txBody>
          <a:bodyPr/>
          <a:lstStyle/>
          <a:p>
            <a:pPr marL="76200" indent="0">
              <a:buNone/>
            </a:pP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Most authentication methods are well suited for one-time authentication such as logging in the cell phone using PINs or using username/password combination to access websites. </a:t>
            </a: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This process is called static authentication.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However, 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 only authenticates user at the start and any change of the user in the mid-way is unnoticeable.  </a:t>
            </a: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SimSun" panose="02010600030101010101" pitchFamily="2" charset="-122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 requires the user to deal actively with smartphone. </a:t>
            </a:r>
          </a:p>
          <a:p>
            <a:pPr marL="76200" indent="0">
              <a:buNone/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76200" indent="0">
              <a:buNone/>
            </a:pP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To deal with this issue, </a:t>
            </a:r>
            <a:r>
              <a:rPr lang="en-US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continuous authentication is applied which will regularly and unnoticeably address the challenges of verifying users via behavioral features.</a:t>
            </a:r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N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95403C-7BEC-4F27-A1D7-369F48D27942}"/>
              </a:ext>
            </a:extLst>
          </p:cNvPr>
          <p:cNvSpPr/>
          <p:nvPr/>
        </p:nvSpPr>
        <p:spPr>
          <a:xfrm>
            <a:off x="1655440" y="3908368"/>
            <a:ext cx="790601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500" b="0" cap="none" spc="0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15ED1F2-B4E0-4174-89FA-22DB175E7016}"/>
              </a:ext>
            </a:extLst>
          </p:cNvPr>
          <p:cNvCxnSpPr/>
          <p:nvPr/>
        </p:nvCxnSpPr>
        <p:spPr>
          <a:xfrm>
            <a:off x="2698812" y="4145872"/>
            <a:ext cx="6036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E1CD2B3-5F3F-408F-99A3-58263784F3C6}"/>
              </a:ext>
            </a:extLst>
          </p:cNvPr>
          <p:cNvSpPr/>
          <p:nvPr/>
        </p:nvSpPr>
        <p:spPr>
          <a:xfrm>
            <a:off x="3701987" y="3908367"/>
            <a:ext cx="1544715" cy="7078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056D4F3-F26C-437E-B2E7-A414BA6AF419}"/>
              </a:ext>
            </a:extLst>
          </p:cNvPr>
          <p:cNvSpPr txBox="1"/>
          <p:nvPr/>
        </p:nvSpPr>
        <p:spPr>
          <a:xfrm>
            <a:off x="3765211" y="3877590"/>
            <a:ext cx="13496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Static Authentication One-time login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D266BA-69DE-4C3C-A687-76E2CDB938EE}"/>
              </a:ext>
            </a:extLst>
          </p:cNvPr>
          <p:cNvCxnSpPr/>
          <p:nvPr/>
        </p:nvCxnSpPr>
        <p:spPr>
          <a:xfrm>
            <a:off x="5514513" y="4154750"/>
            <a:ext cx="60368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7F70092-FE00-43EB-8ECF-5D77B16CBBEA}"/>
              </a:ext>
            </a:extLst>
          </p:cNvPr>
          <p:cNvSpPr/>
          <p:nvPr/>
        </p:nvSpPr>
        <p:spPr>
          <a:xfrm>
            <a:off x="6386005" y="3892982"/>
            <a:ext cx="1631818" cy="7078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Easily susceptible to intrusion threat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40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892"/>
    </mc:Choice>
    <mc:Fallback xmlns="">
      <p:transition spd="slow" advTm="43892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Authentication</a:t>
            </a:r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endParaRPr lang="en-US" sz="3600" b="1" i="0" u="none" strike="noStrike" cap="none" dirty="0">
              <a:solidFill>
                <a:srgbClr val="0066A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214230" y="1269808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50000"/>
              </a:lnSpc>
              <a:spcBef>
                <a:spcPts val="600"/>
              </a:spcBef>
            </a:pPr>
            <a:r>
              <a:rPr lang="en-US" sz="17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Continuous authentication </a:t>
            </a:r>
            <a:r>
              <a:rPr lang="en-US" sz="1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verifies a user’s identity on an ongoing, real-time basis as they carry out everyday tasks.</a:t>
            </a:r>
          </a:p>
          <a:p>
            <a:pPr indent="-274320">
              <a:lnSpc>
                <a:spcPct val="150000"/>
              </a:lnSpc>
              <a:spcBef>
                <a:spcPts val="600"/>
              </a:spcBef>
            </a:pPr>
            <a:r>
              <a:rPr lang="en-US" sz="1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It unobtrusively monitors if the current user is the same as the one who performed initial login.</a:t>
            </a:r>
          </a:p>
          <a:p>
            <a:pPr marL="182880" indent="0">
              <a:lnSpc>
                <a:spcPct val="150000"/>
              </a:lnSpc>
              <a:spcBef>
                <a:spcPts val="600"/>
              </a:spcBef>
              <a:buNone/>
            </a:pPr>
            <a:endParaRPr lang="en-US" sz="18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lvl="1" indent="-274320">
              <a:lnSpc>
                <a:spcPct val="150000"/>
              </a:lnSpc>
              <a:spcBef>
                <a:spcPts val="600"/>
              </a:spcBef>
              <a:buSzPct val="60000"/>
              <a:buFont typeface="Merriweather Sans"/>
              <a:buChar char="▶"/>
            </a:pPr>
            <a:endParaRPr lang="en-US" sz="17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457200" lvl="1" indent="-274320">
              <a:lnSpc>
                <a:spcPct val="150000"/>
              </a:lnSpc>
              <a:spcBef>
                <a:spcPts val="600"/>
              </a:spcBef>
              <a:buSzPct val="60000"/>
              <a:buFont typeface="Merriweather Sans"/>
              <a:buChar char="▶"/>
            </a:pPr>
            <a:r>
              <a:rPr lang="en-US" sz="1700" dirty="0">
                <a:latin typeface="Times New Roman" panose="02020603050405020304" pitchFamily="18" charset="0"/>
                <a:ea typeface="SimSun" panose="02010600030101010101" pitchFamily="2" charset="-122"/>
              </a:rPr>
              <a:t>C</a:t>
            </a:r>
            <a:r>
              <a:rPr lang="en-US" sz="1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ontinuous authentication addresses the challenge of smartphone user security  by frequently authenticating the user via behavior-based anomaly features such as:</a:t>
            </a:r>
          </a:p>
          <a:p>
            <a:pPr marL="982980" lvl="2" indent="-342900">
              <a:lnSpc>
                <a:spcPct val="150000"/>
              </a:lnSpc>
              <a:spcBef>
                <a:spcPts val="600"/>
              </a:spcBef>
              <a:buSzPct val="60000"/>
            </a:pPr>
            <a:r>
              <a:rPr lang="en-US" sz="1700" dirty="0">
                <a:latin typeface="Times New Roman" panose="02020603050405020304" pitchFamily="18" charset="0"/>
                <a:ea typeface="SimSun" panose="02010600030101010101" pitchFamily="2" charset="-122"/>
              </a:rPr>
              <a:t>H</a:t>
            </a:r>
            <a:r>
              <a:rPr lang="en-US" sz="1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and movement</a:t>
            </a:r>
          </a:p>
          <a:p>
            <a:pPr marL="982980" lvl="2" indent="-342900">
              <a:lnSpc>
                <a:spcPct val="150000"/>
              </a:lnSpc>
              <a:spcBef>
                <a:spcPts val="600"/>
              </a:spcBef>
              <a:buSzPct val="60000"/>
            </a:pPr>
            <a:r>
              <a:rPr lang="en-US" sz="1700" dirty="0">
                <a:latin typeface="Times New Roman" panose="02020603050405020304" pitchFamily="18" charset="0"/>
                <a:ea typeface="SimSun" panose="02010600030101010101" pitchFamily="2" charset="-122"/>
              </a:rPr>
              <a:t>G</a:t>
            </a:r>
            <a:r>
              <a:rPr lang="en-US" sz="1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rasp</a:t>
            </a:r>
            <a:endParaRPr lang="en-US" sz="1700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982980" lvl="2" indent="-342900">
              <a:lnSpc>
                <a:spcPct val="150000"/>
              </a:lnSpc>
              <a:spcBef>
                <a:spcPts val="600"/>
              </a:spcBef>
              <a:buSzPct val="60000"/>
            </a:pPr>
            <a:r>
              <a:rPr lang="en-US" sz="1700" dirty="0">
                <a:latin typeface="Times New Roman" panose="02020603050405020304" pitchFamily="18" charset="0"/>
                <a:ea typeface="SimSun" panose="02010600030101010101" pitchFamily="2" charset="-122"/>
              </a:rPr>
              <a:t>O</a:t>
            </a:r>
            <a:r>
              <a:rPr lang="en-US" sz="1700" dirty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rientation</a:t>
            </a:r>
          </a:p>
          <a:p>
            <a:pPr marL="457200" lvl="1" indent="-274320">
              <a:lnSpc>
                <a:spcPct val="150000"/>
              </a:lnSpc>
              <a:spcBef>
                <a:spcPts val="600"/>
              </a:spcBef>
              <a:buSzPct val="60000"/>
              <a:buFont typeface="Merriweather Sans"/>
              <a:buChar char="▶"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274320">
              <a:lnSpc>
                <a:spcPct val="150000"/>
              </a:lnSpc>
              <a:spcBef>
                <a:spcPts val="600"/>
              </a:spcBef>
              <a:buSzPct val="60000"/>
              <a:buFont typeface="Merriweather Sans"/>
              <a:buChar char="▶"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274320">
              <a:lnSpc>
                <a:spcPct val="100000"/>
              </a:lnSpc>
              <a:spcBef>
                <a:spcPts val="0"/>
              </a:spcBef>
              <a:buSzPct val="60000"/>
              <a:buFont typeface="Merriweather Sans"/>
              <a:buChar char="▶"/>
            </a:pPr>
            <a:endParaRPr lang="en-US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EA97A98-9824-4DC6-B589-139218DBDE70}"/>
              </a:ext>
            </a:extLst>
          </p:cNvPr>
          <p:cNvSpPr/>
          <p:nvPr/>
        </p:nvSpPr>
        <p:spPr>
          <a:xfrm>
            <a:off x="396815" y="3143241"/>
            <a:ext cx="790601" cy="4770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500" b="0" cap="none" spc="0" dirty="0">
                <a:ln w="0"/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User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E0FE99-5B0A-440B-96E6-72573BA02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685" y="3341735"/>
            <a:ext cx="768163" cy="237765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4CC331E-26A2-4770-8795-125E1C3BA24D}"/>
              </a:ext>
            </a:extLst>
          </p:cNvPr>
          <p:cNvSpPr/>
          <p:nvPr/>
        </p:nvSpPr>
        <p:spPr>
          <a:xfrm>
            <a:off x="1961531" y="3143242"/>
            <a:ext cx="1474127" cy="5853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 authentication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9E8D4E7-4D55-4F7F-A188-0C2F4A1CEEF2}"/>
              </a:ext>
            </a:extLst>
          </p:cNvPr>
          <p:cNvSpPr/>
          <p:nvPr/>
        </p:nvSpPr>
        <p:spPr>
          <a:xfrm>
            <a:off x="4441081" y="3143241"/>
            <a:ext cx="1631818" cy="70787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15A46D0-8876-46AB-97A4-0300CB5EB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4458" y="3358868"/>
            <a:ext cx="768163" cy="2377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AE69AF-0D5B-4353-A9CA-4AD87FC7B204}"/>
              </a:ext>
            </a:extLst>
          </p:cNvPr>
          <p:cNvSpPr txBox="1"/>
          <p:nvPr/>
        </p:nvSpPr>
        <p:spPr>
          <a:xfrm>
            <a:off x="4528185" y="3104765"/>
            <a:ext cx="15447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Identifies users on a real-time basis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8F590E-F8E9-455C-929E-3AB58E84E3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1699" y="3371474"/>
            <a:ext cx="768163" cy="237765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3017D51-1542-4C60-B784-B9AA7001F458}"/>
              </a:ext>
            </a:extLst>
          </p:cNvPr>
          <p:cNvSpPr/>
          <p:nvPr/>
        </p:nvSpPr>
        <p:spPr>
          <a:xfrm>
            <a:off x="7009980" y="3167927"/>
            <a:ext cx="1474127" cy="58538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Prevents intrusion threat</a:t>
            </a:r>
            <a:endParaRPr lang="en-IN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904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183"/>
    </mc:Choice>
    <mc:Fallback xmlns="">
      <p:transition spd="slow" advTm="4218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b="1" i="0" u="none" strike="noStrike" cap="none" dirty="0">
                <a:solidFill>
                  <a:srgbClr val="0066A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Behavioral Biometric Features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83750" y="1357073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>
              <a:lnSpc>
                <a:spcPct val="100000"/>
              </a:lnSpc>
              <a:spcBef>
                <a:spcPts val="0"/>
              </a:spcBef>
            </a:pPr>
            <a:r>
              <a:rPr lang="en-US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Behavioral biometric features: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Pattern of behavior that is specific to the user.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 movement and waving patterns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Keystroke dynamics 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Gait patterns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Voice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 profiling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recognition</a:t>
            </a:r>
          </a:p>
          <a:p>
            <a:pPr marL="571500" lvl="1" indent="0">
              <a:lnSpc>
                <a:spcPct val="100000"/>
              </a:lnSpc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00000"/>
              </a:lnSpc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>
              <a:lnSpc>
                <a:spcPct val="100000"/>
              </a:lnSpc>
              <a:spcBef>
                <a:spcPts val="0"/>
              </a:spcBef>
            </a:pPr>
            <a:endParaRPr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05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37"/>
    </mc:Choice>
    <mc:Fallback xmlns="">
      <p:transition spd="slow" advTm="2783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ctrTitle"/>
          </p:nvPr>
        </p:nvSpPr>
        <p:spPr>
          <a:xfrm>
            <a:off x="396815" y="565421"/>
            <a:ext cx="8419381" cy="52150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lvl="0" indent="-194310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Behavioral Biometric Authentication</a:t>
            </a:r>
            <a:endParaRPr lang="en-US" sz="3600" b="1" i="0" u="none" strike="noStrike" cap="none" dirty="0">
              <a:solidFill>
                <a:srgbClr val="0066A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body" idx="2"/>
          </p:nvPr>
        </p:nvSpPr>
        <p:spPr>
          <a:xfrm>
            <a:off x="173240" y="1357073"/>
            <a:ext cx="8001461" cy="4143854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r>
              <a:rPr lang="en-US" sz="18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Behavioral biometric 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authentication method provides a mechanism to unobtrusively authenticate </a:t>
            </a:r>
            <a:r>
              <a:rPr lang="en-US" sz="180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18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without their knowledge.</a:t>
            </a:r>
          </a:p>
          <a:p>
            <a:pPr marL="18288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physical activity recognition for authentication of smartphone users is a well-suited biometric source as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enables context-aware applications and behavior.</a:t>
            </a: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present a user authentication method with high accuracy where users perform activities such as writing and walking. </a:t>
            </a: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The research contributes to analyze the smartphone users based on their behavioral traits in a faster, better, and efficient way.</a:t>
            </a:r>
            <a:endParaRPr lang="en-US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74320" algn="just">
              <a:lnSpc>
                <a:spcPct val="100000"/>
              </a:lnSpc>
              <a:spcBef>
                <a:spcPts val="0"/>
              </a:spcBef>
            </a:pPr>
            <a:endParaRPr lang="en-US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 algn="just">
              <a:lnSpc>
                <a:spcPct val="100000"/>
              </a:lnSpc>
              <a:spcBef>
                <a:spcPts val="0"/>
              </a:spcBef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 algn="just">
              <a:lnSpc>
                <a:spcPct val="100000"/>
              </a:lnSpc>
              <a:spcBef>
                <a:spcPts val="0"/>
              </a:spcBef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457200" algn="just">
              <a:lnSpc>
                <a:spcPct val="100000"/>
              </a:lnSpc>
              <a:spcBef>
                <a:spcPts val="0"/>
              </a:spcBef>
            </a:pPr>
            <a:endParaRPr sz="1800" b="0" i="0" u="none" strike="noStrike" cap="none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369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941"/>
    </mc:Choice>
    <mc:Fallback xmlns="">
      <p:transition spd="slow" advTm="52941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heme/theme1.xml><?xml version="1.0" encoding="utf-8"?>
<a:theme xmlns:a="http://schemas.openxmlformats.org/drawingml/2006/main" name="Title Slides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5303</TotalTime>
  <Words>1974</Words>
  <Application>Microsoft Office PowerPoint</Application>
  <PresentationFormat>On-screen Show (4:3)</PresentationFormat>
  <Paragraphs>284</Paragraphs>
  <Slides>29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 Math</vt:lpstr>
      <vt:lpstr>Merriweather Sans</vt:lpstr>
      <vt:lpstr>Noto Sans Symbols</vt:lpstr>
      <vt:lpstr>Times New Roman</vt:lpstr>
      <vt:lpstr>Wingdings</vt:lpstr>
      <vt:lpstr>Title Slides</vt:lpstr>
      <vt:lpstr>Content Slides</vt:lpstr>
      <vt:lpstr>Continuous Authentication of Smartphone Users using Machine Learning  </vt:lpstr>
      <vt:lpstr>Outline</vt:lpstr>
      <vt:lpstr>Smartphone Applications in Everyday Life     </vt:lpstr>
      <vt:lpstr>Threats to Smartphone Security</vt:lpstr>
      <vt:lpstr>Smartphone Security Methods   </vt:lpstr>
      <vt:lpstr>Smartphone Authentication</vt:lpstr>
      <vt:lpstr>Continuous Authentication   </vt:lpstr>
      <vt:lpstr>Behavioral Biometric Features</vt:lpstr>
      <vt:lpstr>Behavioral Biometric Authentication</vt:lpstr>
      <vt:lpstr>Proposed Methodology</vt:lpstr>
      <vt:lpstr>Dataset for Activity Recognition  </vt:lpstr>
      <vt:lpstr>Data Preprocessing   </vt:lpstr>
      <vt:lpstr>Data Preprocessing Contd.</vt:lpstr>
      <vt:lpstr>Flowchart and Proposed Setup for Classifiers </vt:lpstr>
      <vt:lpstr>Machine Learning Classifiers</vt:lpstr>
      <vt:lpstr>Machine Learning Classifiers</vt:lpstr>
      <vt:lpstr>Machine Learning Classifiers</vt:lpstr>
      <vt:lpstr>Machine Learning Classifiers</vt:lpstr>
      <vt:lpstr>Machine Learning Classifiers</vt:lpstr>
      <vt:lpstr>Machine Learning Classifiers</vt:lpstr>
      <vt:lpstr>Machine Learning Classifiers</vt:lpstr>
      <vt:lpstr>Performance Metrics</vt:lpstr>
      <vt:lpstr>Experimental Results</vt:lpstr>
      <vt:lpstr>Experimental Results</vt:lpstr>
      <vt:lpstr>Experimental Results    </vt:lpstr>
      <vt:lpstr>Conclusion and Future Work</vt:lpstr>
      <vt:lpstr>Conclusion and Future Work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Comparing ANN, SVM, and HMM based Machine Learning Methods for American Sign Language Recognition using Wearable Motion Sensors</dc:title>
  <dc:creator>Sherif</dc:creator>
  <cp:lastModifiedBy>raja babu</cp:lastModifiedBy>
  <cp:revision>276</cp:revision>
  <dcterms:modified xsi:type="dcterms:W3CDTF">2021-04-19T16:55:30Z</dcterms:modified>
</cp:coreProperties>
</file>