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3BD6672-042F-4CCE-A800-619B52211316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37" autoAdjust="0"/>
    <p:restoredTop sz="94660"/>
  </p:normalViewPr>
  <p:slideViewPr>
    <p:cSldViewPr snapToGrid="0">
      <p:cViewPr varScale="1">
        <p:scale>
          <a:sx n="41" d="100"/>
          <a:sy n="41" d="100"/>
        </p:scale>
        <p:origin x="8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garvin947@gmail.com" userId="9f64a210e09ac7fa" providerId="LiveId" clId="{6803911A-D79A-4BF6-B6F4-A1DED610173D}"/>
    <pc:docChg chg="custSel modSld addSection delSection">
      <pc:chgData name="egarvin947@gmail.com" userId="9f64a210e09ac7fa" providerId="LiveId" clId="{6803911A-D79A-4BF6-B6F4-A1DED610173D}" dt="2021-04-19T19:52:14.441" v="870" actId="20577"/>
      <pc:docMkLst>
        <pc:docMk/>
      </pc:docMkLst>
      <pc:sldChg chg="modSp mod">
        <pc:chgData name="egarvin947@gmail.com" userId="9f64a210e09ac7fa" providerId="LiveId" clId="{6803911A-D79A-4BF6-B6F4-A1DED610173D}" dt="2021-04-19T19:52:14.441" v="870" actId="20577"/>
        <pc:sldMkLst>
          <pc:docMk/>
          <pc:sldMk cId="1463853924" sldId="262"/>
        </pc:sldMkLst>
        <pc:spChg chg="mod">
          <ac:chgData name="egarvin947@gmail.com" userId="9f64a210e09ac7fa" providerId="LiveId" clId="{6803911A-D79A-4BF6-B6F4-A1DED610173D}" dt="2021-04-19T19:47:24.415" v="101" actId="20577"/>
          <ac:spMkLst>
            <pc:docMk/>
            <pc:sldMk cId="1463853924" sldId="262"/>
            <ac:spMk id="2" creationId="{F3C789EC-6560-4C9D-8E8B-57B2C2CCE39F}"/>
          </ac:spMkLst>
        </pc:spChg>
        <pc:spChg chg="mod">
          <ac:chgData name="egarvin947@gmail.com" userId="9f64a210e09ac7fa" providerId="LiveId" clId="{6803911A-D79A-4BF6-B6F4-A1DED610173D}" dt="2021-04-19T19:52:14.441" v="870" actId="20577"/>
          <ac:spMkLst>
            <pc:docMk/>
            <pc:sldMk cId="1463853924" sldId="262"/>
            <ac:spMk id="3" creationId="{F5F63E7B-37C6-4CC0-9EB7-08730F0105C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F0554876-D3D3-4ECA-BBF8-2DE24F113570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19AC5D98-C764-42D3-9386-34ACC5FA19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987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54876-D3D3-4ECA-BBF8-2DE24F113570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C5D98-C764-42D3-9386-34ACC5FA19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241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54876-D3D3-4ECA-BBF8-2DE24F113570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C5D98-C764-42D3-9386-34ACC5FA19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54876-D3D3-4ECA-BBF8-2DE24F113570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C5D98-C764-42D3-9386-34ACC5FA19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271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54876-D3D3-4ECA-BBF8-2DE24F113570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C5D98-C764-42D3-9386-34ACC5FA19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313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54876-D3D3-4ECA-BBF8-2DE24F113570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C5D98-C764-42D3-9386-34ACC5FA19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274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54876-D3D3-4ECA-BBF8-2DE24F113570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C5D98-C764-42D3-9386-34ACC5FA19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49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54876-D3D3-4ECA-BBF8-2DE24F113570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C5D98-C764-42D3-9386-34ACC5FA19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157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54876-D3D3-4ECA-BBF8-2DE24F113570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C5D98-C764-42D3-9386-34ACC5FA19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137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54876-D3D3-4ECA-BBF8-2DE24F113570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19AC5D98-C764-42D3-9386-34ACC5FA19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374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F0554876-D3D3-4ECA-BBF8-2DE24F113570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19AC5D98-C764-42D3-9386-34ACC5FA19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3301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F0554876-D3D3-4ECA-BBF8-2DE24F113570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19AC5D98-C764-42D3-9386-34ACC5FA19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235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9FA9A-68DC-404A-9A7E-EAB0964D55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/>
              <a:t>An Overview of the Qualified Immunity Doctrine and Its Application in Kentucky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F1E478-FD78-49D6-B162-6CD45B54BBD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Ethan Garvin</a:t>
            </a:r>
          </a:p>
        </p:txBody>
      </p:sp>
    </p:spTree>
    <p:extLst>
      <p:ext uri="{BB962C8B-B14F-4D97-AF65-F5344CB8AC3E}">
        <p14:creationId xmlns:p14="http://schemas.microsoft.com/office/powerpoint/2010/main" val="21712633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60AB5-3FF3-4C23-8100-740ECF91D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464642-BAD9-44C3-9F77-37D043AB56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Qualified immunity needs to be reexamined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Makes it hard to hold officers accountable for their actions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Adds an extra element that plaintiffs must show in order to sue police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New York City just ended qualified immunity, so people are taking notice and working to change it</a:t>
            </a:r>
          </a:p>
        </p:txBody>
      </p:sp>
    </p:spTree>
    <p:extLst>
      <p:ext uri="{BB962C8B-B14F-4D97-AF65-F5344CB8AC3E}">
        <p14:creationId xmlns:p14="http://schemas.microsoft.com/office/powerpoint/2010/main" val="969286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C1C13-AA05-4ABF-849B-C2E292295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Qualified Immunity?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93C708-E98A-407F-B6A9-C1C4C5F15A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Government employees are generally shielded from civil lawsuits because of the doctrine of sovereign immunity.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However, when sued in individual capacity, officials can get qualified immunity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Three requirements: discretionary act, good faith, and within scope of authority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Applies to both negligence actions and intentional torts</a:t>
            </a:r>
          </a:p>
        </p:txBody>
      </p:sp>
    </p:spTree>
    <p:extLst>
      <p:ext uri="{BB962C8B-B14F-4D97-AF65-F5344CB8AC3E}">
        <p14:creationId xmlns:p14="http://schemas.microsoft.com/office/powerpoint/2010/main" val="1373227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081B3D-BB76-4CEB-8581-DCA234BA2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Discretionary vs. Ministerial 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ECB273-3CCE-4AE8-A9CA-32C8F365CC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Act must be discretionary for official to get qualified immunity, not ministerial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Ministerial acts are ones that are governed by specific rules, common law, etc.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Discretionary acts are those that require official to use reason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Just because there is discretion involved does not make it discretionary</a:t>
            </a:r>
          </a:p>
        </p:txBody>
      </p:sp>
    </p:spTree>
    <p:extLst>
      <p:ext uri="{BB962C8B-B14F-4D97-AF65-F5344CB8AC3E}">
        <p14:creationId xmlns:p14="http://schemas.microsoft.com/office/powerpoint/2010/main" val="4185358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3D585-55E8-4E3C-BE27-D50E3DA8C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Good Faith v. Bad Faith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39B948-1805-4951-8FF2-0FB63FE972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One of the qualifications for qualified immunity is good faith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Objective and subjective aspects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Kentucky has a definition of bad faith- violation of constitutional, statutory, or other right that someone in the official’s position should have known about or when there are malicious or willful intentions to hurt someone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Plaintiff must prove that the act was not in good faith</a:t>
            </a:r>
          </a:p>
        </p:txBody>
      </p:sp>
    </p:spTree>
    <p:extLst>
      <p:ext uri="{BB962C8B-B14F-4D97-AF65-F5344CB8AC3E}">
        <p14:creationId xmlns:p14="http://schemas.microsoft.com/office/powerpoint/2010/main" val="1705112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3ED41-A381-48FD-A2DD-DFFFD05EE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Gaither v. Justice and Public Safety Cabinet</a:t>
            </a:r>
            <a:r>
              <a:rPr lang="en-US" dirty="0"/>
              <a:t>, 447 S.W.3d 628 (Ky. 2014)</a:t>
            </a:r>
            <a:endParaRPr lang="en-US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4186AB-AEF0-4204-B130-A20D2CE8BB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 17-year-old was given opportunity to be a drug informant to get punishment for an assault lessened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He had to testify at grand juries where the officers in charge took no precautions in hiding his identity at the courthouse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In one instance, a grand juror knew the suspect and told him about Gaither being an informant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Even after Gaither testified against the drug dealer, the officers made him go to another deal with him. 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Gaither was then kidnapped, tortured, and killed while the officers refused to intervene or call for help.</a:t>
            </a:r>
          </a:p>
        </p:txBody>
      </p:sp>
    </p:spTree>
    <p:extLst>
      <p:ext uri="{BB962C8B-B14F-4D97-AF65-F5344CB8AC3E}">
        <p14:creationId xmlns:p14="http://schemas.microsoft.com/office/powerpoint/2010/main" val="679472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B8054A-C6BC-496E-B022-81D38791AF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Gaither </a:t>
            </a:r>
            <a:r>
              <a:rPr lang="en-US" dirty="0"/>
              <a:t>Continued</a:t>
            </a:r>
            <a:endParaRPr lang="en-US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6CD89B-FDCE-455B-B7B3-1546526D89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In order to determine if the officers had qualified immunity, the Kentucky Supreme Court looked at whether the officers’ acts were discretionary or ministerial.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They said that the decision not to conceal Gaither’s identity while testifying was a discretionary act.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They also said that the decision not to call for help was discretionary because there is no “prescribed absolute, certain, and imperative course of action” in that case.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However, the Court stated that using Gaither for another drug deal  after he was found out was a breach of a ministerial duty, so the officers were not entitled to qualified immunity for that action.</a:t>
            </a:r>
          </a:p>
        </p:txBody>
      </p:sp>
    </p:spTree>
    <p:extLst>
      <p:ext uri="{BB962C8B-B14F-4D97-AF65-F5344CB8AC3E}">
        <p14:creationId xmlns:p14="http://schemas.microsoft.com/office/powerpoint/2010/main" val="10213306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789EC-6560-4C9D-8E8B-57B2C2CCE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Reich v. City of Elizabeth, Kentucky</a:t>
            </a:r>
            <a:r>
              <a:rPr lang="en-US" dirty="0"/>
              <a:t>, 945 F.3d 968 (6</a:t>
            </a:r>
            <a:r>
              <a:rPr lang="en-US" baseline="30000" dirty="0"/>
              <a:t>th</a:t>
            </a:r>
            <a:r>
              <a:rPr lang="en-US" dirty="0"/>
              <a:t> Cir. 2019)</a:t>
            </a:r>
            <a:endParaRPr lang="en-US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F63E7B-37C6-4CC0-9EB7-08730F0105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 man who had schizophrenia was being taken to a mental health facility by his fiancée when he exited the car and went into a neighborhood.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Police officers showed up and the man was wielding a knife, and when they told him to drop it, he refused.  They then shot him three times, killing him.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Court said that deciding how much force to use was a discretionary act, so the Plaintiff had to show bad faith.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Court found no violation of a law or a right, nor did they find that the officers acted with malice or a corrupt motive, so the officers were given qualified immunity.</a:t>
            </a:r>
          </a:p>
        </p:txBody>
      </p:sp>
    </p:spTree>
    <p:extLst>
      <p:ext uri="{BB962C8B-B14F-4D97-AF65-F5344CB8AC3E}">
        <p14:creationId xmlns:p14="http://schemas.microsoft.com/office/powerpoint/2010/main" val="1463853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8D9D9A-EFCC-475F-8BBD-74C9CE95A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Williams v. Sandel</a:t>
            </a:r>
            <a:r>
              <a:rPr lang="en-US" dirty="0"/>
              <a:t>, 433 </a:t>
            </a:r>
            <a:r>
              <a:rPr lang="en-US" dirty="0" err="1"/>
              <a:t>Fed.Appx</a:t>
            </a:r>
            <a:r>
              <a:rPr lang="en-US" dirty="0"/>
              <a:t>. 353 (6</a:t>
            </a:r>
            <a:r>
              <a:rPr lang="en-US" baseline="30000" dirty="0"/>
              <a:t>th</a:t>
            </a:r>
            <a:r>
              <a:rPr lang="en-US" dirty="0"/>
              <a:t> Cir. 2011)</a:t>
            </a:r>
            <a:endParaRPr lang="en-US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B45002-BF6A-4BC0-946D-97C2A1F8DD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Williams, an African-American man, took ecstasy on the road and then had to pull over, where he then took his clothes off.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police showed up (one of whom was listening to a radio program with “racial undertones”) to subdue Williams. 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Williams did not get into a prone position when asked, so the officers Tased him and beat him until he did.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Williams also claimed that one of the officers asked, “Does anyone have a rope?”</a:t>
            </a:r>
          </a:p>
        </p:txBody>
      </p:sp>
    </p:spTree>
    <p:extLst>
      <p:ext uri="{BB962C8B-B14F-4D97-AF65-F5344CB8AC3E}">
        <p14:creationId xmlns:p14="http://schemas.microsoft.com/office/powerpoint/2010/main" val="31183462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BBC138-DC35-43CF-ACA3-3A5E0DCBF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Williams</a:t>
            </a:r>
            <a:r>
              <a:rPr lang="en-US" dirty="0"/>
              <a:t> Continued</a:t>
            </a:r>
            <a:endParaRPr lang="en-US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80EA17-5081-4D2B-940D-B30E3FA878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To be able to sue the officers, Williams had to show that the officers acted in bad faith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Court said that the racially charged radio program did not show anything about the officers’ motives, so that did not show bad faith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Finally, the Court stated “…even assuming Fultz made the rope comment, we find that the comment is insufficient as a matter of law to defeat the presumption that Fultz acted in good faith…”</a:t>
            </a:r>
          </a:p>
        </p:txBody>
      </p:sp>
    </p:spTree>
    <p:extLst>
      <p:ext uri="{BB962C8B-B14F-4D97-AF65-F5344CB8AC3E}">
        <p14:creationId xmlns:p14="http://schemas.microsoft.com/office/powerpoint/2010/main" val="5859116"/>
      </p:ext>
    </p:extLst>
  </p:cSld>
  <p:clrMapOvr>
    <a:masterClrMapping/>
  </p:clrMapOvr>
</p:sld>
</file>

<file path=ppt/theme/theme1.xml><?xml version="1.0" encoding="utf-8"?>
<a:theme xmlns:a="http://schemas.openxmlformats.org/drawingml/2006/main" name="Metropolitan">
  <a:themeElements>
    <a:clrScheme name="Metropolitan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TM03457491[[fn=Metropolitan]]</Template>
  <TotalTime>7866</TotalTime>
  <Words>814</Words>
  <Application>Microsoft Office PowerPoint</Application>
  <PresentationFormat>Widescreen</PresentationFormat>
  <Paragraphs>47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 Light</vt:lpstr>
      <vt:lpstr>Metropolitan</vt:lpstr>
      <vt:lpstr>An Overview of the Qualified Immunity Doctrine and Its Application in Kentucky</vt:lpstr>
      <vt:lpstr>What is Qualified Immunity?</vt:lpstr>
      <vt:lpstr>Discretionary vs. Ministerial Acts</vt:lpstr>
      <vt:lpstr>Good Faith v. Bad Faith</vt:lpstr>
      <vt:lpstr>Gaither v. Justice and Public Safety Cabinet, 447 S.W.3d 628 (Ky. 2014)</vt:lpstr>
      <vt:lpstr>Gaither Continued</vt:lpstr>
      <vt:lpstr>Reich v. City of Elizabeth, Kentucky, 945 F.3d 968 (6th Cir. 2019)</vt:lpstr>
      <vt:lpstr>Williams v. Sandel, 433 Fed.Appx. 353 (6th Cir. 2011)</vt:lpstr>
      <vt:lpstr>Williams Continued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Overview of the Qualified Immunity Doctrine and Its Application in Kentucky</dc:title>
  <dc:creator>egarvin947@gmail.com</dc:creator>
  <cp:lastModifiedBy>egarvin947@gmail.com</cp:lastModifiedBy>
  <cp:revision>10</cp:revision>
  <dcterms:created xsi:type="dcterms:W3CDTF">2021-04-14T08:45:42Z</dcterms:created>
  <dcterms:modified xsi:type="dcterms:W3CDTF">2021-04-19T19:52:25Z</dcterms:modified>
</cp:coreProperties>
</file>