
<file path=[Content_Types].xml><?xml version="1.0" encoding="utf-8"?>
<Types xmlns="http://schemas.openxmlformats.org/package/2006/content-types">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8"/>
  </p:notesMasterIdLst>
  <p:sldIdLst>
    <p:sldId id="256" r:id="rId2"/>
    <p:sldId id="257" r:id="rId3"/>
    <p:sldId id="258" r:id="rId4"/>
    <p:sldId id="259" r:id="rId5"/>
    <p:sldId id="260" r:id="rId6"/>
    <p:sldId id="261" r:id="rId7"/>
  </p:sldIdLst>
  <p:sldSz cx="9144000" cy="5143500" type="screen16x9"/>
  <p:notesSz cx="6858000" cy="9144000"/>
  <p:embeddedFontLst>
    <p:embeddedFont>
      <p:font typeface="Open Sans" panose="020B0306030504020204" pitchFamily="34" charset="0"/>
      <p:regular r:id="rId9"/>
      <p:bold r:id="rId9"/>
      <p:italic r:id="rId9"/>
      <p:boldItalic r:id="rId9"/>
    </p:embeddedFont>
    <p:embeddedFont>
      <p:font typeface="PT Sans Narrow" panose="020B0506020203020204" pitchFamily="34" charset="77"/>
      <p:regular r:id="rId9"/>
      <p:bold r:id="rId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54459"/>
  </p:normalViewPr>
  <p:slideViewPr>
    <p:cSldViewPr snapToGrid="0">
      <p:cViewPr varScale="1">
        <p:scale>
          <a:sx n="74" d="100"/>
          <a:sy n="74" d="100"/>
        </p:scale>
        <p:origin x="2720" y="168"/>
      </p:cViewPr>
      <p:guideLst>
        <p:guide orient="horz" pos="1620"/>
        <p:guide pos="2880"/>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NUL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b="0" i="0" u="none" strike="noStrike" cap="none" dirty="0">
                <a:solidFill>
                  <a:srgbClr val="000000"/>
                </a:solidFill>
                <a:effectLst/>
                <a:latin typeface="Arial"/>
                <a:ea typeface="Arial"/>
                <a:cs typeface="Arial"/>
                <a:sym typeface="Arial"/>
              </a:rPr>
              <a:t>My name is Chisom Iloegbunam. I work in the </a:t>
            </a:r>
            <a:r>
              <a:rPr lang="en-US" sz="1100" b="0" i="0" u="none" strike="noStrike" cap="none" dirty="0" err="1">
                <a:solidFill>
                  <a:srgbClr val="000000"/>
                </a:solidFill>
                <a:effectLst/>
                <a:latin typeface="Arial"/>
                <a:ea typeface="Arial"/>
                <a:cs typeface="Arial"/>
                <a:sym typeface="Arial"/>
              </a:rPr>
              <a:t>Mefford</a:t>
            </a:r>
            <a:r>
              <a:rPr lang="en-US" sz="1100" b="0" i="0" u="none" strike="noStrike" cap="none" dirty="0">
                <a:solidFill>
                  <a:srgbClr val="000000"/>
                </a:solidFill>
                <a:effectLst/>
                <a:latin typeface="Arial"/>
                <a:ea typeface="Arial"/>
                <a:cs typeface="Arial"/>
                <a:sym typeface="Arial"/>
              </a:rPr>
              <a:t> lab where we are interested in chromosome structure. To answer our research question, we are genetically engineering eukaryotes with circularized chromosomes</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cc72e17dbc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cc72e17dbc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rtl="0">
              <a:buNone/>
            </a:pPr>
            <a:r>
              <a:rPr lang="en-US" sz="1100" b="0" i="0" u="none" strike="noStrike" cap="none" dirty="0">
                <a:solidFill>
                  <a:srgbClr val="000000"/>
                </a:solidFill>
                <a:effectLst/>
                <a:latin typeface="Arial"/>
                <a:ea typeface="Arial"/>
                <a:cs typeface="Arial"/>
                <a:sym typeface="Arial"/>
              </a:rPr>
              <a:t>Our approach is to create DNA cassettes with selectable markers that we integrate into each arm of a single chromosome. After successful integration, the DNA cassettes can recombine to circularize the chromosome. For my project, I focused on yeast chromosome VIII.</a:t>
            </a:r>
            <a:endParaRPr lang="en-US" b="0" dirty="0">
              <a:effectLst/>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cc72e17dbc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cc72e17dbc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b="0" i="0" u="none" strike="noStrike" cap="none" dirty="0">
                <a:solidFill>
                  <a:srgbClr val="000000"/>
                </a:solidFill>
                <a:effectLst/>
                <a:latin typeface="Arial"/>
                <a:ea typeface="Arial"/>
                <a:cs typeface="Arial"/>
                <a:sym typeface="Arial"/>
              </a:rPr>
              <a:t>So far, I have successfully generated the DNA cassettes for both the left and right arms of Ch. 8. I created these using a PCR amplification strategy and verified they are the expected sizes by DNA gel electrophoresis.</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cc72e17dbc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cc72e17dbc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b="0" i="0" u="none" strike="noStrike" cap="none" dirty="0">
                <a:solidFill>
                  <a:srgbClr val="000000"/>
                </a:solidFill>
                <a:effectLst/>
                <a:latin typeface="Arial"/>
                <a:ea typeface="Arial"/>
                <a:cs typeface="Arial"/>
                <a:sym typeface="Arial"/>
              </a:rPr>
              <a:t>Next, I transformed each of the purified DNA cassettes into yeast cells and selected for integration into either the left or right arm using selective media. While the right arm transformation failed to yield colonies, I obtained 16 candidate colonies with possible integration into the left arm.</a:t>
            </a: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cc72e17dbc_0_2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cc72e17dbc_0_2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b="0" i="0" u="none" strike="noStrike" cap="none" dirty="0">
                <a:solidFill>
                  <a:srgbClr val="000000"/>
                </a:solidFill>
                <a:effectLst/>
                <a:latin typeface="Arial"/>
                <a:ea typeface="Arial"/>
                <a:cs typeface="Arial"/>
                <a:sym typeface="Arial"/>
              </a:rPr>
              <a:t>To confirm the DNA cassette is integrated in the left arm of Ch. 8 as expected, I isolated genomic DNA from the 16 candidate colonies and am performing a PCR across the integration junction. A positive control PCR confirms I have isolated genomic DNA from all candidates; however, I have yet to detect a PCR product confirming integration. I am currently troubleshooting these PCR reactions as well as obtaining additional candidate colonies</a:t>
            </a: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cc72e17dbc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cc72e17dbc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rtl="0">
              <a:buNone/>
            </a:pPr>
            <a:r>
              <a:rPr lang="en-US" sz="1100" b="0" i="0" u="none" strike="noStrike" cap="none" dirty="0">
                <a:solidFill>
                  <a:srgbClr val="000000"/>
                </a:solidFill>
                <a:effectLst/>
                <a:latin typeface="Arial"/>
                <a:ea typeface="Arial"/>
                <a:cs typeface="Arial"/>
                <a:sym typeface="Arial"/>
              </a:rPr>
              <a:t>If I am able to confirm integration into the left arm, I will transform those yeast with the right arm DNA cassette to create a double integrant, which we can then attempt to circularize. The long-term goal of this project is to create a strain of yeast with all 16 chromosomes circularized and test their viability, hopefully answering our question of why they evolved to be linear.</a:t>
            </a:r>
            <a:endParaRPr lang="en-US" b="0" dirty="0">
              <a:effectLs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cxnSp>
        <p:nvCxnSpPr>
          <p:cNvPr id="10" name="Google Shape;10;p2"/>
          <p:cNvCxnSpPr/>
          <p:nvPr/>
        </p:nvCxnSpPr>
        <p:spPr>
          <a:xfrm>
            <a:off x="7007735" y="3176888"/>
            <a:ext cx="562200" cy="0"/>
          </a:xfrm>
          <a:prstGeom prst="straightConnector1">
            <a:avLst/>
          </a:prstGeom>
          <a:noFill/>
          <a:ln w="76200" cap="flat" cmpd="sng">
            <a:solidFill>
              <a:schemeClr val="lt2"/>
            </a:solidFill>
            <a:prstDash val="solid"/>
            <a:round/>
            <a:headEnd type="none" w="sm" len="sm"/>
            <a:tailEnd type="none" w="sm" len="sm"/>
          </a:ln>
        </p:spPr>
      </p:cxnSp>
      <p:cxnSp>
        <p:nvCxnSpPr>
          <p:cNvPr id="11" name="Google Shape;11;p2"/>
          <p:cNvCxnSpPr/>
          <p:nvPr/>
        </p:nvCxnSpPr>
        <p:spPr>
          <a:xfrm>
            <a:off x="1575035" y="3158252"/>
            <a:ext cx="562200" cy="0"/>
          </a:xfrm>
          <a:prstGeom prst="straightConnector1">
            <a:avLst/>
          </a:prstGeom>
          <a:noFill/>
          <a:ln w="76200" cap="flat" cmpd="sng">
            <a:solidFill>
              <a:schemeClr val="lt2"/>
            </a:solidFill>
            <a:prstDash val="solid"/>
            <a:round/>
            <a:headEnd type="none" w="sm" len="sm"/>
            <a:tailEnd type="none" w="sm" len="sm"/>
          </a:ln>
        </p:spPr>
      </p:cxnSp>
      <p:grpSp>
        <p:nvGrpSpPr>
          <p:cNvPr id="12" name="Google Shape;12;p2"/>
          <p:cNvGrpSpPr/>
          <p:nvPr/>
        </p:nvGrpSpPr>
        <p:grpSpPr>
          <a:xfrm>
            <a:off x="1004144" y="1022025"/>
            <a:ext cx="7136668" cy="152400"/>
            <a:chOff x="1346429" y="1011300"/>
            <a:chExt cx="6452100" cy="152400"/>
          </a:xfrm>
        </p:grpSpPr>
        <p:cxnSp>
          <p:nvCxnSpPr>
            <p:cNvPr id="13" name="Google Shape;13;p2"/>
            <p:cNvCxnSpPr/>
            <p:nvPr/>
          </p:nvCxnSpPr>
          <p:spPr>
            <a:xfrm rot="10800000">
              <a:off x="1346429" y="1011300"/>
              <a:ext cx="6452100" cy="0"/>
            </a:xfrm>
            <a:prstGeom prst="straightConnector1">
              <a:avLst/>
            </a:prstGeom>
            <a:noFill/>
            <a:ln w="76200" cap="flat" cmpd="sng">
              <a:solidFill>
                <a:schemeClr val="accent3"/>
              </a:solidFill>
              <a:prstDash val="solid"/>
              <a:round/>
              <a:headEnd type="none" w="sm" len="sm"/>
              <a:tailEnd type="none" w="sm" len="sm"/>
            </a:ln>
          </p:spPr>
        </p:cxnSp>
        <p:cxnSp>
          <p:nvCxnSpPr>
            <p:cNvPr id="14" name="Google Shape;14;p2"/>
            <p:cNvCxnSpPr/>
            <p:nvPr/>
          </p:nvCxnSpPr>
          <p:spPr>
            <a:xfrm rot="10800000">
              <a:off x="1346429" y="1163700"/>
              <a:ext cx="6452100" cy="0"/>
            </a:xfrm>
            <a:prstGeom prst="straightConnector1">
              <a:avLst/>
            </a:prstGeom>
            <a:noFill/>
            <a:ln w="9525" cap="flat" cmpd="sng">
              <a:solidFill>
                <a:schemeClr val="accent3"/>
              </a:solidFill>
              <a:prstDash val="solid"/>
              <a:round/>
              <a:headEnd type="none" w="sm" len="sm"/>
              <a:tailEnd type="none" w="sm" len="sm"/>
            </a:ln>
          </p:spPr>
        </p:cxnSp>
      </p:grpSp>
      <p:grpSp>
        <p:nvGrpSpPr>
          <p:cNvPr id="15" name="Google Shape;15;p2"/>
          <p:cNvGrpSpPr/>
          <p:nvPr/>
        </p:nvGrpSpPr>
        <p:grpSpPr>
          <a:xfrm>
            <a:off x="1004151" y="3969100"/>
            <a:ext cx="7136668" cy="152400"/>
            <a:chOff x="1346435" y="3969088"/>
            <a:chExt cx="6452100" cy="152400"/>
          </a:xfrm>
        </p:grpSpPr>
        <p:cxnSp>
          <p:nvCxnSpPr>
            <p:cNvPr id="16" name="Google Shape;16;p2"/>
            <p:cNvCxnSpPr/>
            <p:nvPr/>
          </p:nvCxnSpPr>
          <p:spPr>
            <a:xfrm>
              <a:off x="1346435" y="4121488"/>
              <a:ext cx="6452100" cy="0"/>
            </a:xfrm>
            <a:prstGeom prst="straightConnector1">
              <a:avLst/>
            </a:prstGeom>
            <a:noFill/>
            <a:ln w="76200" cap="flat" cmpd="sng">
              <a:solidFill>
                <a:schemeClr val="accent3"/>
              </a:solidFill>
              <a:prstDash val="solid"/>
              <a:round/>
              <a:headEnd type="none" w="sm" len="sm"/>
              <a:tailEnd type="none" w="sm" len="sm"/>
            </a:ln>
          </p:spPr>
        </p:cxnSp>
        <p:cxnSp>
          <p:nvCxnSpPr>
            <p:cNvPr id="17" name="Google Shape;17;p2"/>
            <p:cNvCxnSpPr/>
            <p:nvPr/>
          </p:nvCxnSpPr>
          <p:spPr>
            <a:xfrm>
              <a:off x="1346435" y="3969088"/>
              <a:ext cx="6452100" cy="0"/>
            </a:xfrm>
            <a:prstGeom prst="straightConnector1">
              <a:avLst/>
            </a:prstGeom>
            <a:noFill/>
            <a:ln w="9525" cap="flat" cmpd="sng">
              <a:solidFill>
                <a:schemeClr val="accent3"/>
              </a:solidFill>
              <a:prstDash val="solid"/>
              <a:round/>
              <a:headEnd type="none" w="sm" len="sm"/>
              <a:tailEnd type="none" w="sm" len="sm"/>
            </a:ln>
          </p:spPr>
        </p:cxnSp>
      </p:grpSp>
      <p:sp>
        <p:nvSpPr>
          <p:cNvPr id="18" name="Google Shape;18;p2"/>
          <p:cNvSpPr txBox="1">
            <a:spLocks noGrp="1"/>
          </p:cNvSpPr>
          <p:nvPr>
            <p:ph type="ctrTitle"/>
          </p:nvPr>
        </p:nvSpPr>
        <p:spPr>
          <a:xfrm>
            <a:off x="1004150" y="1751764"/>
            <a:ext cx="7136700" cy="1022400"/>
          </a:xfrm>
          <a:prstGeom prst="rect">
            <a:avLst/>
          </a:prstGeom>
        </p:spPr>
        <p:txBody>
          <a:bodyPr spcFirstLastPara="1" wrap="square" lIns="91425" tIns="91425" rIns="91425" bIns="91425" anchor="b" anchorCtr="0">
            <a:normAutofit/>
          </a:bodyPr>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a:endParaRPr/>
          </a:p>
        </p:txBody>
      </p:sp>
      <p:sp>
        <p:nvSpPr>
          <p:cNvPr id="19" name="Google Shape;19;p2"/>
          <p:cNvSpPr txBox="1">
            <a:spLocks noGrp="1"/>
          </p:cNvSpPr>
          <p:nvPr>
            <p:ph type="subTitle" idx="1"/>
          </p:nvPr>
        </p:nvSpPr>
        <p:spPr>
          <a:xfrm>
            <a:off x="2137225" y="2850039"/>
            <a:ext cx="48705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a:p>
        </p:txBody>
      </p:sp>
      <p:sp>
        <p:nvSpPr>
          <p:cNvPr id="20" name="Google Shape;20;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5"/>
        <p:cNvGrpSpPr/>
        <p:nvPr/>
      </p:nvGrpSpPr>
      <p:grpSpPr>
        <a:xfrm>
          <a:off x="0" y="0"/>
          <a:ext cx="0" cy="0"/>
          <a:chOff x="0" y="0"/>
          <a:chExt cx="0" cy="0"/>
        </a:xfrm>
      </p:grpSpPr>
      <p:sp>
        <p:nvSpPr>
          <p:cNvPr id="56" name="Google Shape;56;p11"/>
          <p:cNvSpPr/>
          <p:nvPr/>
        </p:nvSpPr>
        <p:spPr>
          <a:xfrm>
            <a:off x="-75" y="5045700"/>
            <a:ext cx="9144000" cy="9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11"/>
          <p:cNvSpPr txBox="1">
            <a:spLocks noGrp="1"/>
          </p:cNvSpPr>
          <p:nvPr>
            <p:ph type="title" hasCustomPrompt="1"/>
          </p:nvPr>
        </p:nvSpPr>
        <p:spPr>
          <a:xfrm>
            <a:off x="311700" y="1304850"/>
            <a:ext cx="8520600" cy="1538400"/>
          </a:xfrm>
          <a:prstGeom prst="rect">
            <a:avLst/>
          </a:prstGeom>
        </p:spPr>
        <p:txBody>
          <a:bodyPr spcFirstLastPara="1" wrap="square" lIns="91425" tIns="91425" rIns="91425" bIns="91425" anchor="ctr" anchorCtr="0">
            <a:normAutofit/>
          </a:bodyPr>
          <a:lstStyle>
            <a:lvl1pPr lvl="0" algn="ctr">
              <a:spcBef>
                <a:spcPts val="0"/>
              </a:spcBef>
              <a:spcAft>
                <a:spcPts val="0"/>
              </a:spcAft>
              <a:buClr>
                <a:schemeClr val="accent3"/>
              </a:buClr>
              <a:buSzPts val="13000"/>
              <a:buNone/>
              <a:defRPr sz="13000">
                <a:solidFill>
                  <a:schemeClr val="accent3"/>
                </a:solidFill>
              </a:defRPr>
            </a:lvl1pPr>
            <a:lvl2pPr lvl="1" algn="ctr">
              <a:spcBef>
                <a:spcPts val="0"/>
              </a:spcBef>
              <a:spcAft>
                <a:spcPts val="0"/>
              </a:spcAft>
              <a:buClr>
                <a:schemeClr val="accent3"/>
              </a:buClr>
              <a:buSzPts val="13000"/>
              <a:buNone/>
              <a:defRPr sz="13000">
                <a:solidFill>
                  <a:schemeClr val="accent3"/>
                </a:solidFill>
              </a:defRPr>
            </a:lvl2pPr>
            <a:lvl3pPr lvl="2" algn="ctr">
              <a:spcBef>
                <a:spcPts val="0"/>
              </a:spcBef>
              <a:spcAft>
                <a:spcPts val="0"/>
              </a:spcAft>
              <a:buClr>
                <a:schemeClr val="accent3"/>
              </a:buClr>
              <a:buSzPts val="13000"/>
              <a:buNone/>
              <a:defRPr sz="13000">
                <a:solidFill>
                  <a:schemeClr val="accent3"/>
                </a:solidFill>
              </a:defRPr>
            </a:lvl3pPr>
            <a:lvl4pPr lvl="3" algn="ctr">
              <a:spcBef>
                <a:spcPts val="0"/>
              </a:spcBef>
              <a:spcAft>
                <a:spcPts val="0"/>
              </a:spcAft>
              <a:buClr>
                <a:schemeClr val="accent3"/>
              </a:buClr>
              <a:buSzPts val="13000"/>
              <a:buNone/>
              <a:defRPr sz="13000">
                <a:solidFill>
                  <a:schemeClr val="accent3"/>
                </a:solidFill>
              </a:defRPr>
            </a:lvl4pPr>
            <a:lvl5pPr lvl="4" algn="ctr">
              <a:spcBef>
                <a:spcPts val="0"/>
              </a:spcBef>
              <a:spcAft>
                <a:spcPts val="0"/>
              </a:spcAft>
              <a:buClr>
                <a:schemeClr val="accent3"/>
              </a:buClr>
              <a:buSzPts val="13000"/>
              <a:buNone/>
              <a:defRPr sz="13000">
                <a:solidFill>
                  <a:schemeClr val="accent3"/>
                </a:solidFill>
              </a:defRPr>
            </a:lvl5pPr>
            <a:lvl6pPr lvl="5" algn="ctr">
              <a:spcBef>
                <a:spcPts val="0"/>
              </a:spcBef>
              <a:spcAft>
                <a:spcPts val="0"/>
              </a:spcAft>
              <a:buClr>
                <a:schemeClr val="accent3"/>
              </a:buClr>
              <a:buSzPts val="13000"/>
              <a:buNone/>
              <a:defRPr sz="13000">
                <a:solidFill>
                  <a:schemeClr val="accent3"/>
                </a:solidFill>
              </a:defRPr>
            </a:lvl6pPr>
            <a:lvl7pPr lvl="6" algn="ctr">
              <a:spcBef>
                <a:spcPts val="0"/>
              </a:spcBef>
              <a:spcAft>
                <a:spcPts val="0"/>
              </a:spcAft>
              <a:buClr>
                <a:schemeClr val="accent3"/>
              </a:buClr>
              <a:buSzPts val="13000"/>
              <a:buNone/>
              <a:defRPr sz="13000">
                <a:solidFill>
                  <a:schemeClr val="accent3"/>
                </a:solidFill>
              </a:defRPr>
            </a:lvl7pPr>
            <a:lvl8pPr lvl="7" algn="ctr">
              <a:spcBef>
                <a:spcPts val="0"/>
              </a:spcBef>
              <a:spcAft>
                <a:spcPts val="0"/>
              </a:spcAft>
              <a:buClr>
                <a:schemeClr val="accent3"/>
              </a:buClr>
              <a:buSzPts val="13000"/>
              <a:buNone/>
              <a:defRPr sz="13000">
                <a:solidFill>
                  <a:schemeClr val="accent3"/>
                </a:solidFill>
              </a:defRPr>
            </a:lvl8pPr>
            <a:lvl9pPr lvl="8" algn="ctr">
              <a:spcBef>
                <a:spcPts val="0"/>
              </a:spcBef>
              <a:spcAft>
                <a:spcPts val="0"/>
              </a:spcAft>
              <a:buClr>
                <a:schemeClr val="accent3"/>
              </a:buClr>
              <a:buSzPts val="13000"/>
              <a:buNone/>
              <a:defRPr sz="13000">
                <a:solidFill>
                  <a:schemeClr val="accent3"/>
                </a:solidFill>
              </a:defRPr>
            </a:lvl9pPr>
          </a:lstStyle>
          <a:p>
            <a:r>
              <a:t>xx%</a:t>
            </a:r>
          </a:p>
        </p:txBody>
      </p:sp>
      <p:sp>
        <p:nvSpPr>
          <p:cNvPr id="58" name="Google Shape;58;p11"/>
          <p:cNvSpPr txBox="1">
            <a:spLocks noGrp="1"/>
          </p:cNvSpPr>
          <p:nvPr>
            <p:ph type="body" idx="1"/>
          </p:nvPr>
        </p:nvSpPr>
        <p:spPr>
          <a:xfrm>
            <a:off x="311700" y="2995650"/>
            <a:ext cx="8520600" cy="10716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59" name="Google Shape;59;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ustom layout 1">
  <p:cSld name="AUTOLAYOUT_1">
    <p:spTree>
      <p:nvGrpSpPr>
        <p:cNvPr id="1" name="Shape 62"/>
        <p:cNvGrpSpPr/>
        <p:nvPr/>
      </p:nvGrpSpPr>
      <p:grpSpPr>
        <a:xfrm>
          <a:off x="0" y="0"/>
          <a:ext cx="0" cy="0"/>
          <a:chOff x="0" y="0"/>
          <a:chExt cx="0" cy="0"/>
        </a:xfrm>
      </p:grpSpPr>
      <p:sp>
        <p:nvSpPr>
          <p:cNvPr id="63" name="Google Shape;63;p13"/>
          <p:cNvSpPr/>
          <p:nvPr/>
        </p:nvSpPr>
        <p:spPr>
          <a:xfrm>
            <a:off x="0" y="0"/>
            <a:ext cx="9144000" cy="5143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13"/>
          <p:cNvSpPr txBox="1">
            <a:spLocks noGrp="1"/>
          </p:cNvSpPr>
          <p:nvPr>
            <p:ph type="ctrTitle"/>
          </p:nvPr>
        </p:nvSpPr>
        <p:spPr>
          <a:xfrm>
            <a:off x="1375600" y="939000"/>
            <a:ext cx="6369600" cy="2545800"/>
          </a:xfrm>
          <a:prstGeom prst="rect">
            <a:avLst/>
          </a:prstGeom>
          <a:noFill/>
        </p:spPr>
        <p:txBody>
          <a:bodyPr spcFirstLastPara="1" wrap="square" lIns="91425" tIns="91425" rIns="91425" bIns="91425" anchor="ctr" anchorCtr="0">
            <a:normAutofit/>
          </a:bodyPr>
          <a:lstStyle>
            <a:lvl1pPr lvl="0" algn="ctr" rtl="0">
              <a:lnSpc>
                <a:spcPct val="100000"/>
              </a:lnSpc>
              <a:spcBef>
                <a:spcPts val="0"/>
              </a:spcBef>
              <a:spcAft>
                <a:spcPts val="0"/>
              </a:spcAft>
              <a:buClr>
                <a:srgbClr val="FFFFFF"/>
              </a:buClr>
              <a:buSzPts val="4000"/>
              <a:buNone/>
              <a:defRPr sz="4000">
                <a:solidFill>
                  <a:srgbClr val="FFFFFF"/>
                </a:solidFill>
              </a:defRPr>
            </a:lvl1pPr>
            <a:lvl2pPr lvl="1" algn="ctr" rtl="0">
              <a:lnSpc>
                <a:spcPct val="100000"/>
              </a:lnSpc>
              <a:spcBef>
                <a:spcPts val="0"/>
              </a:spcBef>
              <a:spcAft>
                <a:spcPts val="0"/>
              </a:spcAft>
              <a:buClr>
                <a:srgbClr val="FFFFFF"/>
              </a:buClr>
              <a:buSzPts val="4000"/>
              <a:buNone/>
              <a:defRPr sz="4000">
                <a:solidFill>
                  <a:srgbClr val="FFFFFF"/>
                </a:solidFill>
              </a:defRPr>
            </a:lvl2pPr>
            <a:lvl3pPr lvl="2" algn="ctr" rtl="0">
              <a:lnSpc>
                <a:spcPct val="100000"/>
              </a:lnSpc>
              <a:spcBef>
                <a:spcPts val="0"/>
              </a:spcBef>
              <a:spcAft>
                <a:spcPts val="0"/>
              </a:spcAft>
              <a:buClr>
                <a:srgbClr val="FFFFFF"/>
              </a:buClr>
              <a:buSzPts val="4000"/>
              <a:buNone/>
              <a:defRPr sz="4000">
                <a:solidFill>
                  <a:srgbClr val="FFFFFF"/>
                </a:solidFill>
              </a:defRPr>
            </a:lvl3pPr>
            <a:lvl4pPr lvl="3" algn="ctr" rtl="0">
              <a:lnSpc>
                <a:spcPct val="100000"/>
              </a:lnSpc>
              <a:spcBef>
                <a:spcPts val="0"/>
              </a:spcBef>
              <a:spcAft>
                <a:spcPts val="0"/>
              </a:spcAft>
              <a:buClr>
                <a:srgbClr val="FFFFFF"/>
              </a:buClr>
              <a:buSzPts val="4000"/>
              <a:buNone/>
              <a:defRPr sz="4000">
                <a:solidFill>
                  <a:srgbClr val="FFFFFF"/>
                </a:solidFill>
              </a:defRPr>
            </a:lvl4pPr>
            <a:lvl5pPr lvl="4" algn="ctr" rtl="0">
              <a:lnSpc>
                <a:spcPct val="100000"/>
              </a:lnSpc>
              <a:spcBef>
                <a:spcPts val="0"/>
              </a:spcBef>
              <a:spcAft>
                <a:spcPts val="0"/>
              </a:spcAft>
              <a:buClr>
                <a:srgbClr val="FFFFFF"/>
              </a:buClr>
              <a:buSzPts val="4000"/>
              <a:buNone/>
              <a:defRPr sz="4000">
                <a:solidFill>
                  <a:srgbClr val="FFFFFF"/>
                </a:solidFill>
              </a:defRPr>
            </a:lvl5pPr>
            <a:lvl6pPr lvl="5" algn="ctr" rtl="0">
              <a:lnSpc>
                <a:spcPct val="100000"/>
              </a:lnSpc>
              <a:spcBef>
                <a:spcPts val="0"/>
              </a:spcBef>
              <a:spcAft>
                <a:spcPts val="0"/>
              </a:spcAft>
              <a:buClr>
                <a:srgbClr val="FFFFFF"/>
              </a:buClr>
              <a:buSzPts val="4000"/>
              <a:buNone/>
              <a:defRPr sz="4000">
                <a:solidFill>
                  <a:srgbClr val="FFFFFF"/>
                </a:solidFill>
              </a:defRPr>
            </a:lvl6pPr>
            <a:lvl7pPr lvl="6" algn="ctr" rtl="0">
              <a:lnSpc>
                <a:spcPct val="100000"/>
              </a:lnSpc>
              <a:spcBef>
                <a:spcPts val="0"/>
              </a:spcBef>
              <a:spcAft>
                <a:spcPts val="0"/>
              </a:spcAft>
              <a:buClr>
                <a:srgbClr val="FFFFFF"/>
              </a:buClr>
              <a:buSzPts val="4000"/>
              <a:buNone/>
              <a:defRPr sz="4000">
                <a:solidFill>
                  <a:srgbClr val="FFFFFF"/>
                </a:solidFill>
              </a:defRPr>
            </a:lvl7pPr>
            <a:lvl8pPr lvl="7" algn="ctr" rtl="0">
              <a:lnSpc>
                <a:spcPct val="100000"/>
              </a:lnSpc>
              <a:spcBef>
                <a:spcPts val="0"/>
              </a:spcBef>
              <a:spcAft>
                <a:spcPts val="0"/>
              </a:spcAft>
              <a:buClr>
                <a:srgbClr val="FFFFFF"/>
              </a:buClr>
              <a:buSzPts val="4000"/>
              <a:buNone/>
              <a:defRPr sz="4000">
                <a:solidFill>
                  <a:srgbClr val="FFFFFF"/>
                </a:solidFill>
              </a:defRPr>
            </a:lvl8pPr>
            <a:lvl9pPr lvl="8" algn="ctr" rtl="0">
              <a:lnSpc>
                <a:spcPct val="100000"/>
              </a:lnSpc>
              <a:spcBef>
                <a:spcPts val="0"/>
              </a:spcBef>
              <a:spcAft>
                <a:spcPts val="0"/>
              </a:spcAft>
              <a:buClr>
                <a:srgbClr val="FFFFFF"/>
              </a:buClr>
              <a:buSzPts val="4000"/>
              <a:buNone/>
              <a:defRPr sz="4000">
                <a:solidFill>
                  <a:srgbClr val="FFFFFF"/>
                </a:solidFill>
              </a:defRPr>
            </a:lvl9pPr>
          </a:lstStyle>
          <a:p>
            <a:endParaRPr/>
          </a:p>
        </p:txBody>
      </p:sp>
      <p:sp>
        <p:nvSpPr>
          <p:cNvPr id="65" name="Google Shape;65;p13"/>
          <p:cNvSpPr txBox="1">
            <a:spLocks noGrp="1"/>
          </p:cNvSpPr>
          <p:nvPr>
            <p:ph type="subTitle" idx="1"/>
          </p:nvPr>
        </p:nvSpPr>
        <p:spPr>
          <a:xfrm>
            <a:off x="1387200" y="3637200"/>
            <a:ext cx="6369600" cy="567300"/>
          </a:xfrm>
          <a:prstGeom prst="rect">
            <a:avLst/>
          </a:prstGeom>
          <a:noFill/>
        </p:spPr>
        <p:txBody>
          <a:bodyPr spcFirstLastPara="1" wrap="square" lIns="91425" tIns="91425" rIns="91425" bIns="91425" anchor="t" anchorCtr="0">
            <a:normAutofit/>
          </a:bodyPr>
          <a:lstStyle>
            <a:lvl1pPr lvl="0" algn="ctr" rtl="0">
              <a:lnSpc>
                <a:spcPct val="100000"/>
              </a:lnSpc>
              <a:spcBef>
                <a:spcPts val="0"/>
              </a:spcBef>
              <a:spcAft>
                <a:spcPts val="0"/>
              </a:spcAft>
              <a:buClr>
                <a:srgbClr val="FFFFFF"/>
              </a:buClr>
              <a:buSzPts val="1400"/>
              <a:buNone/>
              <a:defRPr sz="1400">
                <a:solidFill>
                  <a:srgbClr val="FFFFFF"/>
                </a:solidFill>
              </a:defRPr>
            </a:lvl1pPr>
            <a:lvl2pPr lvl="1" algn="ctr" rtl="0">
              <a:lnSpc>
                <a:spcPct val="100000"/>
              </a:lnSpc>
              <a:spcBef>
                <a:spcPts val="0"/>
              </a:spcBef>
              <a:spcAft>
                <a:spcPts val="0"/>
              </a:spcAft>
              <a:buClr>
                <a:srgbClr val="FFFFFF"/>
              </a:buClr>
              <a:buSzPts val="1400"/>
              <a:buNone/>
              <a:defRPr sz="1400">
                <a:solidFill>
                  <a:srgbClr val="FFFFFF"/>
                </a:solidFill>
              </a:defRPr>
            </a:lvl2pPr>
            <a:lvl3pPr lvl="2" algn="ctr" rtl="0">
              <a:lnSpc>
                <a:spcPct val="100000"/>
              </a:lnSpc>
              <a:spcBef>
                <a:spcPts val="0"/>
              </a:spcBef>
              <a:spcAft>
                <a:spcPts val="0"/>
              </a:spcAft>
              <a:buClr>
                <a:srgbClr val="FFFFFF"/>
              </a:buClr>
              <a:buSzPts val="1400"/>
              <a:buNone/>
              <a:defRPr sz="1400">
                <a:solidFill>
                  <a:srgbClr val="FFFFFF"/>
                </a:solidFill>
              </a:defRPr>
            </a:lvl3pPr>
            <a:lvl4pPr lvl="3" algn="ctr" rtl="0">
              <a:lnSpc>
                <a:spcPct val="100000"/>
              </a:lnSpc>
              <a:spcBef>
                <a:spcPts val="0"/>
              </a:spcBef>
              <a:spcAft>
                <a:spcPts val="0"/>
              </a:spcAft>
              <a:buClr>
                <a:srgbClr val="FFFFFF"/>
              </a:buClr>
              <a:buSzPts val="1400"/>
              <a:buNone/>
              <a:defRPr sz="1400">
                <a:solidFill>
                  <a:srgbClr val="FFFFFF"/>
                </a:solidFill>
              </a:defRPr>
            </a:lvl4pPr>
            <a:lvl5pPr lvl="4" algn="ctr" rtl="0">
              <a:lnSpc>
                <a:spcPct val="100000"/>
              </a:lnSpc>
              <a:spcBef>
                <a:spcPts val="0"/>
              </a:spcBef>
              <a:spcAft>
                <a:spcPts val="0"/>
              </a:spcAft>
              <a:buClr>
                <a:srgbClr val="FFFFFF"/>
              </a:buClr>
              <a:buSzPts val="1400"/>
              <a:buNone/>
              <a:defRPr sz="1400">
                <a:solidFill>
                  <a:srgbClr val="FFFFFF"/>
                </a:solidFill>
              </a:defRPr>
            </a:lvl5pPr>
            <a:lvl6pPr lvl="5" algn="ctr" rtl="0">
              <a:lnSpc>
                <a:spcPct val="100000"/>
              </a:lnSpc>
              <a:spcBef>
                <a:spcPts val="0"/>
              </a:spcBef>
              <a:spcAft>
                <a:spcPts val="0"/>
              </a:spcAft>
              <a:buClr>
                <a:srgbClr val="FFFFFF"/>
              </a:buClr>
              <a:buSzPts val="1400"/>
              <a:buNone/>
              <a:defRPr sz="1400">
                <a:solidFill>
                  <a:srgbClr val="FFFFFF"/>
                </a:solidFill>
              </a:defRPr>
            </a:lvl6pPr>
            <a:lvl7pPr lvl="6" algn="ctr" rtl="0">
              <a:lnSpc>
                <a:spcPct val="100000"/>
              </a:lnSpc>
              <a:spcBef>
                <a:spcPts val="0"/>
              </a:spcBef>
              <a:spcAft>
                <a:spcPts val="0"/>
              </a:spcAft>
              <a:buClr>
                <a:srgbClr val="FFFFFF"/>
              </a:buClr>
              <a:buSzPts val="1400"/>
              <a:buNone/>
              <a:defRPr sz="1400">
                <a:solidFill>
                  <a:srgbClr val="FFFFFF"/>
                </a:solidFill>
              </a:defRPr>
            </a:lvl7pPr>
            <a:lvl8pPr lvl="7" algn="ctr" rtl="0">
              <a:lnSpc>
                <a:spcPct val="100000"/>
              </a:lnSpc>
              <a:spcBef>
                <a:spcPts val="0"/>
              </a:spcBef>
              <a:spcAft>
                <a:spcPts val="0"/>
              </a:spcAft>
              <a:buClr>
                <a:srgbClr val="FFFFFF"/>
              </a:buClr>
              <a:buSzPts val="1400"/>
              <a:buNone/>
              <a:defRPr sz="1400">
                <a:solidFill>
                  <a:srgbClr val="FFFFFF"/>
                </a:solidFill>
              </a:defRPr>
            </a:lvl8pPr>
            <a:lvl9pPr lvl="8" algn="ctr" rtl="0">
              <a:lnSpc>
                <a:spcPct val="100000"/>
              </a:lnSpc>
              <a:spcBef>
                <a:spcPts val="0"/>
              </a:spcBef>
              <a:spcAft>
                <a:spcPts val="0"/>
              </a:spcAft>
              <a:buClr>
                <a:srgbClr val="FFFFFF"/>
              </a:buClr>
              <a:buSzPts val="1400"/>
              <a:buNone/>
              <a:defRPr sz="1400">
                <a:solidFill>
                  <a:srgbClr val="FFFFFF"/>
                </a:solidFill>
              </a:defRPr>
            </a:lvl9pPr>
          </a:lstStyle>
          <a:p>
            <a:endParaRPr/>
          </a:p>
        </p:txBody>
      </p:sp>
      <p:sp>
        <p:nvSpPr>
          <p:cNvPr id="66" name="Google Shape;66;p13"/>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rmAutofit/>
          </a:bodyPr>
          <a:lstStyle>
            <a:lvl1pPr lvl="0" algn="r" rtl="0">
              <a:lnSpc>
                <a:spcPct val="100000"/>
              </a:lnSpc>
              <a:spcAft>
                <a:spcPts val="0"/>
              </a:spcAft>
              <a:buNone/>
              <a:defRPr sz="1000">
                <a:solidFill>
                  <a:srgbClr val="FFFFFF"/>
                </a:solidFill>
              </a:defRPr>
            </a:lvl1pPr>
            <a:lvl2pPr lvl="1" algn="r" rtl="0">
              <a:lnSpc>
                <a:spcPct val="100000"/>
              </a:lnSpc>
              <a:spcAft>
                <a:spcPts val="0"/>
              </a:spcAft>
              <a:buNone/>
              <a:defRPr sz="1000">
                <a:solidFill>
                  <a:srgbClr val="FFFFFF"/>
                </a:solidFill>
              </a:defRPr>
            </a:lvl2pPr>
            <a:lvl3pPr lvl="2" algn="r" rtl="0">
              <a:lnSpc>
                <a:spcPct val="100000"/>
              </a:lnSpc>
              <a:spcAft>
                <a:spcPts val="0"/>
              </a:spcAft>
              <a:buNone/>
              <a:defRPr sz="1000">
                <a:solidFill>
                  <a:srgbClr val="FFFFFF"/>
                </a:solidFill>
              </a:defRPr>
            </a:lvl3pPr>
            <a:lvl4pPr lvl="3" algn="r" rtl="0">
              <a:lnSpc>
                <a:spcPct val="100000"/>
              </a:lnSpc>
              <a:spcAft>
                <a:spcPts val="0"/>
              </a:spcAft>
              <a:buNone/>
              <a:defRPr sz="1000">
                <a:solidFill>
                  <a:srgbClr val="FFFFFF"/>
                </a:solidFill>
              </a:defRPr>
            </a:lvl4pPr>
            <a:lvl5pPr lvl="4" algn="r" rtl="0">
              <a:lnSpc>
                <a:spcPct val="100000"/>
              </a:lnSpc>
              <a:spcAft>
                <a:spcPts val="0"/>
              </a:spcAft>
              <a:buNone/>
              <a:defRPr sz="1000">
                <a:solidFill>
                  <a:srgbClr val="FFFFFF"/>
                </a:solidFill>
              </a:defRPr>
            </a:lvl5pPr>
            <a:lvl6pPr lvl="5" algn="r" rtl="0">
              <a:lnSpc>
                <a:spcPct val="100000"/>
              </a:lnSpc>
              <a:spcAft>
                <a:spcPts val="0"/>
              </a:spcAft>
              <a:buNone/>
              <a:defRPr sz="1000">
                <a:solidFill>
                  <a:srgbClr val="FFFFFF"/>
                </a:solidFill>
              </a:defRPr>
            </a:lvl6pPr>
            <a:lvl7pPr lvl="6" algn="r" rtl="0">
              <a:lnSpc>
                <a:spcPct val="100000"/>
              </a:lnSpc>
              <a:spcAft>
                <a:spcPts val="0"/>
              </a:spcAft>
              <a:buNone/>
              <a:defRPr sz="1000">
                <a:solidFill>
                  <a:srgbClr val="FFFFFF"/>
                </a:solidFill>
              </a:defRPr>
            </a:lvl7pPr>
            <a:lvl8pPr lvl="7" algn="r" rtl="0">
              <a:lnSpc>
                <a:spcPct val="100000"/>
              </a:lnSpc>
              <a:spcAft>
                <a:spcPts val="0"/>
              </a:spcAft>
              <a:buNone/>
              <a:defRPr sz="1000">
                <a:solidFill>
                  <a:srgbClr val="FFFFFF"/>
                </a:solidFill>
              </a:defRPr>
            </a:lvl8pPr>
            <a:lvl9pPr lvl="8" algn="r" rtl="0">
              <a:lnSpc>
                <a:spcPct val="100000"/>
              </a:lnSpc>
              <a:spcAft>
                <a:spcPts val="0"/>
              </a:spcAft>
              <a:buNone/>
              <a:defRPr sz="1000">
                <a:solidFill>
                  <a:srgbClr val="FFFFFF"/>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
        <p:cNvGrpSpPr/>
        <p:nvPr/>
      </p:nvGrpSpPr>
      <p:grpSpPr>
        <a:xfrm>
          <a:off x="0" y="0"/>
          <a:ext cx="0" cy="0"/>
          <a:chOff x="0" y="0"/>
          <a:chExt cx="0" cy="0"/>
        </a:xfrm>
      </p:grpSpPr>
      <p:sp>
        <p:nvSpPr>
          <p:cNvPr id="22" name="Google Shape;22;p3"/>
          <p:cNvSpPr/>
          <p:nvPr/>
        </p:nvSpPr>
        <p:spPr>
          <a:xfrm>
            <a:off x="-50" y="2571900"/>
            <a:ext cx="9144000" cy="25716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3"/>
          <p:cNvSpPr txBox="1">
            <a:spLocks noGrp="1"/>
          </p:cNvSpPr>
          <p:nvPr>
            <p:ph type="title"/>
          </p:nvPr>
        </p:nvSpPr>
        <p:spPr>
          <a:xfrm>
            <a:off x="311700" y="814800"/>
            <a:ext cx="8571300" cy="9420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a:endParaRPr/>
          </a:p>
        </p:txBody>
      </p:sp>
      <p:sp>
        <p:nvSpPr>
          <p:cNvPr id="24" name="Google Shape;24;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5"/>
        <p:cNvGrpSpPr/>
        <p:nvPr/>
      </p:nvGrpSpPr>
      <p:grpSpPr>
        <a:xfrm>
          <a:off x="0" y="0"/>
          <a:ext cx="0" cy="0"/>
          <a:chOff x="0" y="0"/>
          <a:chExt cx="0" cy="0"/>
        </a:xfrm>
      </p:grpSpPr>
      <p:sp>
        <p:nvSpPr>
          <p:cNvPr id="26" name="Google Shape;26;p4"/>
          <p:cNvSpPr/>
          <p:nvPr/>
        </p:nvSpPr>
        <p:spPr>
          <a:xfrm>
            <a:off x="-75" y="5045700"/>
            <a:ext cx="9144000" cy="978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4"/>
          <p:cNvSpPr txBox="1">
            <a:spLocks noGrp="1"/>
          </p:cNvSpPr>
          <p:nvPr>
            <p:ph type="title"/>
          </p:nvPr>
        </p:nvSpPr>
        <p:spPr>
          <a:xfrm>
            <a:off x="311700" y="445025"/>
            <a:ext cx="8520600" cy="707400"/>
          </a:xfrm>
          <a:prstGeom prst="rect">
            <a:avLst/>
          </a:prstGeom>
        </p:spPr>
        <p:txBody>
          <a:bodyPr spcFirstLastPara="1" wrap="square" lIns="91425" tIns="91425" rIns="91425" bIns="91425" anchor="t" anchorCtr="0">
            <a:norm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28" name="Google Shape;28;p4"/>
          <p:cNvSpPr txBox="1">
            <a:spLocks noGrp="1"/>
          </p:cNvSpPr>
          <p:nvPr>
            <p:ph type="body" idx="1"/>
          </p:nvPr>
        </p:nvSpPr>
        <p:spPr>
          <a:xfrm>
            <a:off x="311700" y="1266325"/>
            <a:ext cx="8520600" cy="33027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29" name="Google Shape;2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0"/>
        <p:cNvGrpSpPr/>
        <p:nvPr/>
      </p:nvGrpSpPr>
      <p:grpSpPr>
        <a:xfrm>
          <a:off x="0" y="0"/>
          <a:ext cx="0" cy="0"/>
          <a:chOff x="0" y="0"/>
          <a:chExt cx="0" cy="0"/>
        </a:xfrm>
      </p:grpSpPr>
      <p:sp>
        <p:nvSpPr>
          <p:cNvPr id="31" name="Google Shape;31;p5"/>
          <p:cNvSpPr txBox="1">
            <a:spLocks noGrp="1"/>
          </p:cNvSpPr>
          <p:nvPr>
            <p:ph type="title"/>
          </p:nvPr>
        </p:nvSpPr>
        <p:spPr>
          <a:xfrm>
            <a:off x="311700" y="445025"/>
            <a:ext cx="8520600" cy="707400"/>
          </a:xfrm>
          <a:prstGeom prst="rect">
            <a:avLst/>
          </a:prstGeom>
        </p:spPr>
        <p:txBody>
          <a:bodyPr spcFirstLastPara="1" wrap="square" lIns="91425" tIns="91425" rIns="91425" bIns="91425" anchor="t" anchorCtr="0">
            <a:norm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32" name="Google Shape;32;p5"/>
          <p:cNvSpPr txBox="1">
            <a:spLocks noGrp="1"/>
          </p:cNvSpPr>
          <p:nvPr>
            <p:ph type="body" idx="1"/>
          </p:nvPr>
        </p:nvSpPr>
        <p:spPr>
          <a:xfrm>
            <a:off x="311700" y="1266175"/>
            <a:ext cx="3999900" cy="33027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3" name="Google Shape;33;p5"/>
          <p:cNvSpPr txBox="1">
            <a:spLocks noGrp="1"/>
          </p:cNvSpPr>
          <p:nvPr>
            <p:ph type="body" idx="2"/>
          </p:nvPr>
        </p:nvSpPr>
        <p:spPr>
          <a:xfrm>
            <a:off x="4832400" y="1266175"/>
            <a:ext cx="3999900" cy="33027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4" name="Google Shape;3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5"/>
        <p:cNvGrpSpPr/>
        <p:nvPr/>
      </p:nvGrpSpPr>
      <p:grpSpPr>
        <a:xfrm>
          <a:off x="0" y="0"/>
          <a:ext cx="0" cy="0"/>
          <a:chOff x="0" y="0"/>
          <a:chExt cx="0" cy="0"/>
        </a:xfrm>
      </p:grpSpPr>
      <p:sp>
        <p:nvSpPr>
          <p:cNvPr id="36" name="Google Shape;36;p6"/>
          <p:cNvSpPr txBox="1">
            <a:spLocks noGrp="1"/>
          </p:cNvSpPr>
          <p:nvPr>
            <p:ph type="title"/>
          </p:nvPr>
        </p:nvSpPr>
        <p:spPr>
          <a:xfrm>
            <a:off x="311700" y="445025"/>
            <a:ext cx="8520600" cy="707400"/>
          </a:xfrm>
          <a:prstGeom prst="rect">
            <a:avLst/>
          </a:prstGeom>
        </p:spPr>
        <p:txBody>
          <a:bodyPr spcFirstLastPara="1" wrap="square" lIns="91425" tIns="91425" rIns="91425" bIns="91425" anchor="t" anchorCtr="0">
            <a:norm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37" name="Google Shape;3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8"/>
        <p:cNvGrpSpPr/>
        <p:nvPr/>
      </p:nvGrpSpPr>
      <p:grpSpPr>
        <a:xfrm>
          <a:off x="0" y="0"/>
          <a:ext cx="0" cy="0"/>
          <a:chOff x="0" y="0"/>
          <a:chExt cx="0" cy="0"/>
        </a:xfrm>
      </p:grpSpPr>
      <p:sp>
        <p:nvSpPr>
          <p:cNvPr id="39" name="Google Shape;3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0" name="Google Shape;4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1" name="Google Shape;4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6"/>
        </a:solidFill>
        <a:effectLst/>
      </p:bgPr>
    </p:bg>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490250" y="526350"/>
            <a:ext cx="5613600" cy="4090800"/>
          </a:xfrm>
          <a:prstGeom prst="rect">
            <a:avLst/>
          </a:prstGeom>
        </p:spPr>
        <p:txBody>
          <a:bodyPr spcFirstLastPara="1" wrap="square" lIns="91425" tIns="91425" rIns="91425" bIns="91425" anchor="ctr" anchorCtr="0">
            <a:normAutofit/>
          </a:bodyPr>
          <a:lstStyle>
            <a:lvl1pPr lvl="0">
              <a:spcBef>
                <a:spcPts val="0"/>
              </a:spcBef>
              <a:spcAft>
                <a:spcPts val="0"/>
              </a:spcAft>
              <a:buClr>
                <a:schemeClr val="dk2"/>
              </a:buClr>
              <a:buSzPts val="5400"/>
              <a:buNone/>
              <a:defRPr sz="5400" b="0">
                <a:solidFill>
                  <a:schemeClr val="dk2"/>
                </a:solidFill>
              </a:defRPr>
            </a:lvl1pPr>
            <a:lvl2pPr lvl="1">
              <a:spcBef>
                <a:spcPts val="0"/>
              </a:spcBef>
              <a:spcAft>
                <a:spcPts val="0"/>
              </a:spcAft>
              <a:buClr>
                <a:schemeClr val="dk2"/>
              </a:buClr>
              <a:buSzPts val="5400"/>
              <a:buNone/>
              <a:defRPr sz="5400" b="0">
                <a:solidFill>
                  <a:schemeClr val="dk2"/>
                </a:solidFill>
              </a:defRPr>
            </a:lvl2pPr>
            <a:lvl3pPr lvl="2">
              <a:spcBef>
                <a:spcPts val="0"/>
              </a:spcBef>
              <a:spcAft>
                <a:spcPts val="0"/>
              </a:spcAft>
              <a:buClr>
                <a:schemeClr val="dk2"/>
              </a:buClr>
              <a:buSzPts val="5400"/>
              <a:buNone/>
              <a:defRPr sz="5400" b="0">
                <a:solidFill>
                  <a:schemeClr val="dk2"/>
                </a:solidFill>
              </a:defRPr>
            </a:lvl3pPr>
            <a:lvl4pPr lvl="3">
              <a:spcBef>
                <a:spcPts val="0"/>
              </a:spcBef>
              <a:spcAft>
                <a:spcPts val="0"/>
              </a:spcAft>
              <a:buClr>
                <a:schemeClr val="dk2"/>
              </a:buClr>
              <a:buSzPts val="5400"/>
              <a:buNone/>
              <a:defRPr sz="5400" b="0">
                <a:solidFill>
                  <a:schemeClr val="dk2"/>
                </a:solidFill>
              </a:defRPr>
            </a:lvl4pPr>
            <a:lvl5pPr lvl="4">
              <a:spcBef>
                <a:spcPts val="0"/>
              </a:spcBef>
              <a:spcAft>
                <a:spcPts val="0"/>
              </a:spcAft>
              <a:buClr>
                <a:schemeClr val="dk2"/>
              </a:buClr>
              <a:buSzPts val="5400"/>
              <a:buNone/>
              <a:defRPr sz="5400" b="0">
                <a:solidFill>
                  <a:schemeClr val="dk2"/>
                </a:solidFill>
              </a:defRPr>
            </a:lvl5pPr>
            <a:lvl6pPr lvl="5">
              <a:spcBef>
                <a:spcPts val="0"/>
              </a:spcBef>
              <a:spcAft>
                <a:spcPts val="0"/>
              </a:spcAft>
              <a:buClr>
                <a:schemeClr val="dk2"/>
              </a:buClr>
              <a:buSzPts val="5400"/>
              <a:buNone/>
              <a:defRPr sz="5400" b="0">
                <a:solidFill>
                  <a:schemeClr val="dk2"/>
                </a:solidFill>
              </a:defRPr>
            </a:lvl6pPr>
            <a:lvl7pPr lvl="6">
              <a:spcBef>
                <a:spcPts val="0"/>
              </a:spcBef>
              <a:spcAft>
                <a:spcPts val="0"/>
              </a:spcAft>
              <a:buClr>
                <a:schemeClr val="dk2"/>
              </a:buClr>
              <a:buSzPts val="5400"/>
              <a:buNone/>
              <a:defRPr sz="5400" b="0">
                <a:solidFill>
                  <a:schemeClr val="dk2"/>
                </a:solidFill>
              </a:defRPr>
            </a:lvl7pPr>
            <a:lvl8pPr lvl="7">
              <a:spcBef>
                <a:spcPts val="0"/>
              </a:spcBef>
              <a:spcAft>
                <a:spcPts val="0"/>
              </a:spcAft>
              <a:buClr>
                <a:schemeClr val="dk2"/>
              </a:buClr>
              <a:buSzPts val="5400"/>
              <a:buNone/>
              <a:defRPr sz="5400" b="0">
                <a:solidFill>
                  <a:schemeClr val="dk2"/>
                </a:solidFill>
              </a:defRPr>
            </a:lvl8pPr>
            <a:lvl9pPr lvl="8">
              <a:spcBef>
                <a:spcPts val="0"/>
              </a:spcBef>
              <a:spcAft>
                <a:spcPts val="0"/>
              </a:spcAft>
              <a:buClr>
                <a:schemeClr val="dk2"/>
              </a:buClr>
              <a:buSzPts val="5400"/>
              <a:buNone/>
              <a:defRPr sz="5400" b="0">
                <a:solidFill>
                  <a:schemeClr val="dk2"/>
                </a:solidFill>
              </a:defRPr>
            </a:lvl9pPr>
          </a:lstStyle>
          <a:p>
            <a:endParaRPr/>
          </a:p>
        </p:txBody>
      </p:sp>
      <p:sp>
        <p:nvSpPr>
          <p:cNvPr id="44" name="Google Shape;4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5"/>
        <p:cNvGrpSpPr/>
        <p:nvPr/>
      </p:nvGrpSpPr>
      <p:grpSpPr>
        <a:xfrm>
          <a:off x="0" y="0"/>
          <a:ext cx="0" cy="0"/>
          <a:chOff x="0" y="0"/>
          <a:chExt cx="0" cy="0"/>
        </a:xfrm>
      </p:grpSpPr>
      <p:sp>
        <p:nvSpPr>
          <p:cNvPr id="46" name="Google Shape;46;p9"/>
          <p:cNvSpPr/>
          <p:nvPr/>
        </p:nvSpPr>
        <p:spPr>
          <a:xfrm>
            <a:off x="4572000" y="0"/>
            <a:ext cx="4572000" cy="51435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 name="Google Shape;47;p9"/>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48" name="Google Shape;48;p9"/>
          <p:cNvSpPr txBox="1">
            <a:spLocks noGrp="1"/>
          </p:cNvSpPr>
          <p:nvPr>
            <p:ph type="title"/>
          </p:nvPr>
        </p:nvSpPr>
        <p:spPr>
          <a:xfrm>
            <a:off x="265500" y="1039675"/>
            <a:ext cx="4045200" cy="16758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49" name="Google Shape;49;p9"/>
          <p:cNvSpPr txBox="1">
            <a:spLocks noGrp="1"/>
          </p:cNvSpPr>
          <p:nvPr>
            <p:ph type="subTitle" idx="1"/>
          </p:nvPr>
        </p:nvSpPr>
        <p:spPr>
          <a:xfrm>
            <a:off x="265500" y="27268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0" name="Google Shape;50;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0"/>
              </a:spcBef>
              <a:spcAft>
                <a:spcPts val="0"/>
              </a:spcAft>
              <a:buClr>
                <a:schemeClr val="lt1"/>
              </a:buClr>
              <a:buSzPts val="1400"/>
              <a:buChar char="○"/>
              <a:defRPr>
                <a:solidFill>
                  <a:schemeClr val="lt1"/>
                </a:solidFill>
              </a:defRPr>
            </a:lvl2pPr>
            <a:lvl3pPr marL="1371600" lvl="2" indent="-317500">
              <a:spcBef>
                <a:spcPts val="0"/>
              </a:spcBef>
              <a:spcAft>
                <a:spcPts val="0"/>
              </a:spcAft>
              <a:buClr>
                <a:schemeClr val="lt1"/>
              </a:buClr>
              <a:buSzPts val="1400"/>
              <a:buChar char="■"/>
              <a:defRPr>
                <a:solidFill>
                  <a:schemeClr val="lt1"/>
                </a:solidFill>
              </a:defRPr>
            </a:lvl3pPr>
            <a:lvl4pPr marL="1828800" lvl="3" indent="-317500">
              <a:spcBef>
                <a:spcPts val="0"/>
              </a:spcBef>
              <a:spcAft>
                <a:spcPts val="0"/>
              </a:spcAft>
              <a:buClr>
                <a:schemeClr val="lt1"/>
              </a:buClr>
              <a:buSzPts val="1400"/>
              <a:buChar char="●"/>
              <a:defRPr>
                <a:solidFill>
                  <a:schemeClr val="lt1"/>
                </a:solidFill>
              </a:defRPr>
            </a:lvl4pPr>
            <a:lvl5pPr marL="2286000" lvl="4" indent="-317500">
              <a:spcBef>
                <a:spcPts val="0"/>
              </a:spcBef>
              <a:spcAft>
                <a:spcPts val="0"/>
              </a:spcAft>
              <a:buClr>
                <a:schemeClr val="lt1"/>
              </a:buClr>
              <a:buSzPts val="1400"/>
              <a:buChar char="○"/>
              <a:defRPr>
                <a:solidFill>
                  <a:schemeClr val="lt1"/>
                </a:solidFill>
              </a:defRPr>
            </a:lvl5pPr>
            <a:lvl6pPr marL="2743200" lvl="5" indent="-317500">
              <a:spcBef>
                <a:spcPts val="0"/>
              </a:spcBef>
              <a:spcAft>
                <a:spcPts val="0"/>
              </a:spcAft>
              <a:buClr>
                <a:schemeClr val="lt1"/>
              </a:buClr>
              <a:buSzPts val="1400"/>
              <a:buChar char="■"/>
              <a:defRPr>
                <a:solidFill>
                  <a:schemeClr val="lt1"/>
                </a:solidFill>
              </a:defRPr>
            </a:lvl6pPr>
            <a:lvl7pPr marL="3200400" lvl="6" indent="-317500">
              <a:spcBef>
                <a:spcPts val="0"/>
              </a:spcBef>
              <a:spcAft>
                <a:spcPts val="0"/>
              </a:spcAft>
              <a:buClr>
                <a:schemeClr val="lt1"/>
              </a:buClr>
              <a:buSzPts val="1400"/>
              <a:buChar char="●"/>
              <a:defRPr>
                <a:solidFill>
                  <a:schemeClr val="lt1"/>
                </a:solidFill>
              </a:defRPr>
            </a:lvl7pPr>
            <a:lvl8pPr marL="3657600" lvl="7" indent="-317500">
              <a:spcBef>
                <a:spcPts val="0"/>
              </a:spcBef>
              <a:spcAft>
                <a:spcPts val="0"/>
              </a:spcAft>
              <a:buClr>
                <a:schemeClr val="lt1"/>
              </a:buClr>
              <a:buSzPts val="1400"/>
              <a:buChar char="○"/>
              <a:defRPr>
                <a:solidFill>
                  <a:schemeClr val="lt1"/>
                </a:solidFill>
              </a:defRPr>
            </a:lvl8pPr>
            <a:lvl9pPr marL="4114800" lvl="8" indent="-317500">
              <a:spcBef>
                <a:spcPts val="0"/>
              </a:spcBef>
              <a:spcAft>
                <a:spcPts val="0"/>
              </a:spcAft>
              <a:buClr>
                <a:schemeClr val="lt1"/>
              </a:buClr>
              <a:buSzPts val="1400"/>
              <a:buChar char="■"/>
              <a:defRPr>
                <a:solidFill>
                  <a:schemeClr val="lt1"/>
                </a:solidFill>
              </a:defRPr>
            </a:lvl9pPr>
          </a:lstStyle>
          <a:p>
            <a:endParaRPr/>
          </a:p>
        </p:txBody>
      </p:sp>
      <p:sp>
        <p:nvSpPr>
          <p:cNvPr id="51" name="Google Shape;51;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2"/>
        <p:cNvGrpSpPr/>
        <p:nvPr/>
      </p:nvGrpSpPr>
      <p:grpSpPr>
        <a:xfrm>
          <a:off x="0" y="0"/>
          <a:ext cx="0" cy="0"/>
          <a:chOff x="0" y="0"/>
          <a:chExt cx="0" cy="0"/>
        </a:xfrm>
      </p:grpSpPr>
      <p:sp>
        <p:nvSpPr>
          <p:cNvPr id="53" name="Google Shape;53;p10"/>
          <p:cNvSpPr txBox="1">
            <a:spLocks noGrp="1"/>
          </p:cNvSpPr>
          <p:nvPr>
            <p:ph type="body" idx="1"/>
          </p:nvPr>
        </p:nvSpPr>
        <p:spPr>
          <a:xfrm>
            <a:off x="311700" y="4230725"/>
            <a:ext cx="5998800" cy="5988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2400"/>
              <a:buFont typeface="PT Sans Narrow"/>
              <a:buNone/>
              <a:defRPr sz="2400">
                <a:latin typeface="PT Sans Narrow"/>
                <a:ea typeface="PT Sans Narrow"/>
                <a:cs typeface="PT Sans Narrow"/>
                <a:sym typeface="PT Sans Narrow"/>
              </a:defRPr>
            </a:lvl1pPr>
          </a:lstStyle>
          <a:p>
            <a:endParaRPr/>
          </a:p>
        </p:txBody>
      </p:sp>
      <p:sp>
        <p:nvSpPr>
          <p:cNvPr id="54" name="Google Shape;54;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tropic">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7074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1pPr>
            <a:lvl2pPr lvl="1">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9pPr>
          </a:lstStyle>
          <a:p>
            <a:endParaRPr/>
          </a:p>
        </p:txBody>
      </p:sp>
      <p:sp>
        <p:nvSpPr>
          <p:cNvPr id="7" name="Google Shape;7;p1"/>
          <p:cNvSpPr txBox="1">
            <a:spLocks noGrp="1"/>
          </p:cNvSpPr>
          <p:nvPr>
            <p:ph type="body" idx="1"/>
          </p:nvPr>
        </p:nvSpPr>
        <p:spPr>
          <a:xfrm>
            <a:off x="311700" y="1266325"/>
            <a:ext cx="8520600" cy="33027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latin typeface="Open Sans"/>
                <a:ea typeface="Open Sans"/>
                <a:cs typeface="Open Sans"/>
                <a:sym typeface="Open Sans"/>
              </a:defRPr>
            </a:lvl1pPr>
            <a:lvl2pPr lvl="1" algn="r">
              <a:buNone/>
              <a:defRPr sz="1000">
                <a:solidFill>
                  <a:schemeClr val="dk2"/>
                </a:solidFill>
                <a:latin typeface="Open Sans"/>
                <a:ea typeface="Open Sans"/>
                <a:cs typeface="Open Sans"/>
                <a:sym typeface="Open Sans"/>
              </a:defRPr>
            </a:lvl2pPr>
            <a:lvl3pPr lvl="2" algn="r">
              <a:buNone/>
              <a:defRPr sz="1000">
                <a:solidFill>
                  <a:schemeClr val="dk2"/>
                </a:solidFill>
                <a:latin typeface="Open Sans"/>
                <a:ea typeface="Open Sans"/>
                <a:cs typeface="Open Sans"/>
                <a:sym typeface="Open Sans"/>
              </a:defRPr>
            </a:lvl3pPr>
            <a:lvl4pPr lvl="3" algn="r">
              <a:buNone/>
              <a:defRPr sz="1000">
                <a:solidFill>
                  <a:schemeClr val="dk2"/>
                </a:solidFill>
                <a:latin typeface="Open Sans"/>
                <a:ea typeface="Open Sans"/>
                <a:cs typeface="Open Sans"/>
                <a:sym typeface="Open Sans"/>
              </a:defRPr>
            </a:lvl4pPr>
            <a:lvl5pPr lvl="4" algn="r">
              <a:buNone/>
              <a:defRPr sz="1000">
                <a:solidFill>
                  <a:schemeClr val="dk2"/>
                </a:solidFill>
                <a:latin typeface="Open Sans"/>
                <a:ea typeface="Open Sans"/>
                <a:cs typeface="Open Sans"/>
                <a:sym typeface="Open Sans"/>
              </a:defRPr>
            </a:lvl5pPr>
            <a:lvl6pPr lvl="5" algn="r">
              <a:buNone/>
              <a:defRPr sz="1000">
                <a:solidFill>
                  <a:schemeClr val="dk2"/>
                </a:solidFill>
                <a:latin typeface="Open Sans"/>
                <a:ea typeface="Open Sans"/>
                <a:cs typeface="Open Sans"/>
                <a:sym typeface="Open Sans"/>
              </a:defRPr>
            </a:lvl6pPr>
            <a:lvl7pPr lvl="6" algn="r">
              <a:buNone/>
              <a:defRPr sz="1000">
                <a:solidFill>
                  <a:schemeClr val="dk2"/>
                </a:solidFill>
                <a:latin typeface="Open Sans"/>
                <a:ea typeface="Open Sans"/>
                <a:cs typeface="Open Sans"/>
                <a:sym typeface="Open Sans"/>
              </a:defRPr>
            </a:lvl7pPr>
            <a:lvl8pPr lvl="7" algn="r">
              <a:buNone/>
              <a:defRPr sz="1000">
                <a:solidFill>
                  <a:schemeClr val="dk2"/>
                </a:solidFill>
                <a:latin typeface="Open Sans"/>
                <a:ea typeface="Open Sans"/>
                <a:cs typeface="Open Sans"/>
                <a:sym typeface="Open Sans"/>
              </a:defRPr>
            </a:lvl8pPr>
            <a:lvl9pPr lvl="8" algn="r">
              <a:buNone/>
              <a:defRPr sz="1000">
                <a:solidFill>
                  <a:schemeClr val="dk2"/>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notesSlide" Target="../notesSlides/notesSlide2.xml"/><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13.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2.png"/><Relationship Id="rId4" Type="http://schemas.openxmlformats.org/officeDocument/2006/relationships/notesSlide" Target="../notesSlides/notesSlide3.xml"/><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2.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pic>
        <p:nvPicPr>
          <p:cNvPr id="71" name="Google Shape;71;p14"/>
          <p:cNvPicPr preferRelativeResize="0"/>
          <p:nvPr/>
        </p:nvPicPr>
        <p:blipFill rotWithShape="1">
          <a:blip r:embed="rId5">
            <a:alphaModFix amt="50000"/>
          </a:blip>
          <a:srcRect t="17323" b="17329"/>
          <a:stretch/>
        </p:blipFill>
        <p:spPr>
          <a:xfrm>
            <a:off x="0" y="0"/>
            <a:ext cx="9144004" cy="5143497"/>
          </a:xfrm>
          <a:prstGeom prst="rect">
            <a:avLst/>
          </a:prstGeom>
          <a:noFill/>
          <a:ln>
            <a:noFill/>
          </a:ln>
        </p:spPr>
      </p:pic>
      <p:sp>
        <p:nvSpPr>
          <p:cNvPr id="72" name="Google Shape;72;p14"/>
          <p:cNvSpPr txBox="1">
            <a:spLocks noGrp="1"/>
          </p:cNvSpPr>
          <p:nvPr>
            <p:ph type="ctrTitle"/>
          </p:nvPr>
        </p:nvSpPr>
        <p:spPr>
          <a:xfrm>
            <a:off x="1375600" y="939000"/>
            <a:ext cx="6369600" cy="2545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900" dirty="0">
                <a:latin typeface="+mj-lt"/>
                <a:ea typeface="Arial"/>
                <a:cs typeface="Arial"/>
                <a:sym typeface="Arial"/>
              </a:rPr>
              <a:t>“The </a:t>
            </a:r>
            <a:r>
              <a:rPr lang="en" sz="3900" dirty="0" err="1">
                <a:latin typeface="+mj-lt"/>
                <a:ea typeface="Arial"/>
                <a:cs typeface="Arial"/>
                <a:sym typeface="Arial"/>
              </a:rPr>
              <a:t>NeverEnding</a:t>
            </a:r>
            <a:r>
              <a:rPr lang="en" sz="3900" dirty="0">
                <a:latin typeface="+mj-lt"/>
                <a:ea typeface="Arial"/>
                <a:cs typeface="Arial"/>
                <a:sym typeface="Arial"/>
              </a:rPr>
              <a:t> Story:” Circularizing Ch. VIII in Saccharomyces cerevisiae</a:t>
            </a:r>
            <a:endParaRPr sz="3900" dirty="0">
              <a:latin typeface="+mj-lt"/>
              <a:ea typeface="Arial"/>
              <a:cs typeface="Arial"/>
              <a:sym typeface="Arial"/>
            </a:endParaRPr>
          </a:p>
        </p:txBody>
      </p:sp>
      <p:sp>
        <p:nvSpPr>
          <p:cNvPr id="73" name="Google Shape;73;p14"/>
          <p:cNvSpPr txBox="1">
            <a:spLocks noGrp="1"/>
          </p:cNvSpPr>
          <p:nvPr>
            <p:ph type="subTitle" idx="1"/>
          </p:nvPr>
        </p:nvSpPr>
        <p:spPr>
          <a:xfrm>
            <a:off x="1387200" y="3637200"/>
            <a:ext cx="6369600" cy="5673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sz="1700" dirty="0">
                <a:latin typeface="+mj-lt"/>
                <a:ea typeface="Arial"/>
                <a:cs typeface="Arial"/>
                <a:sym typeface="Arial"/>
              </a:rPr>
              <a:t>Presented By: Chisom Iloegbunam</a:t>
            </a:r>
            <a:endParaRPr sz="1700" dirty="0">
              <a:latin typeface="+mj-lt"/>
              <a:ea typeface="Arial"/>
              <a:cs typeface="Arial"/>
              <a:sym typeface="Arial"/>
            </a:endParaRPr>
          </a:p>
        </p:txBody>
      </p:sp>
      <p:pic>
        <p:nvPicPr>
          <p:cNvPr id="6" name="Audio 5">
            <a:hlinkClick r:id="" action="ppaction://media"/>
            <a:extLst>
              <a:ext uri="{FF2B5EF4-FFF2-40B4-BE49-F238E27FC236}">
                <a16:creationId xmlns:a16="http://schemas.microsoft.com/office/drawing/2014/main" id="{45B2BC6E-DBC2-9241-AA6A-94545FCC75F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2735"/>
    </mc:Choice>
    <mc:Fallback>
      <p:transition spd="slow" advTm="127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pic>
        <p:nvPicPr>
          <p:cNvPr id="78" name="Google Shape;78;p15"/>
          <p:cNvPicPr preferRelativeResize="0"/>
          <p:nvPr/>
        </p:nvPicPr>
        <p:blipFill rotWithShape="1">
          <a:blip r:embed="rId5">
            <a:alphaModFix/>
          </a:blip>
          <a:srcRect t="14110" b="27265"/>
          <a:stretch/>
        </p:blipFill>
        <p:spPr>
          <a:xfrm>
            <a:off x="142875" y="260625"/>
            <a:ext cx="676275" cy="485775"/>
          </a:xfrm>
          <a:prstGeom prst="rect">
            <a:avLst/>
          </a:prstGeom>
          <a:noFill/>
          <a:ln>
            <a:noFill/>
          </a:ln>
        </p:spPr>
      </p:pic>
      <p:sp>
        <p:nvSpPr>
          <p:cNvPr id="79" name="Google Shape;79;p15"/>
          <p:cNvSpPr txBox="1"/>
          <p:nvPr/>
        </p:nvSpPr>
        <p:spPr>
          <a:xfrm>
            <a:off x="869325" y="303400"/>
            <a:ext cx="20244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dirty="0"/>
              <a:t>= left arm cassette</a:t>
            </a:r>
            <a:endParaRPr dirty="0"/>
          </a:p>
        </p:txBody>
      </p:sp>
      <p:pic>
        <p:nvPicPr>
          <p:cNvPr id="80" name="Google Shape;80;p15"/>
          <p:cNvPicPr preferRelativeResize="0"/>
          <p:nvPr/>
        </p:nvPicPr>
        <p:blipFill>
          <a:blip r:embed="rId6">
            <a:alphaModFix/>
          </a:blip>
          <a:stretch>
            <a:fillRect/>
          </a:stretch>
        </p:blipFill>
        <p:spPr>
          <a:xfrm>
            <a:off x="142875" y="981075"/>
            <a:ext cx="676275" cy="485775"/>
          </a:xfrm>
          <a:prstGeom prst="rect">
            <a:avLst/>
          </a:prstGeom>
          <a:noFill/>
          <a:ln>
            <a:noFill/>
          </a:ln>
        </p:spPr>
      </p:pic>
      <p:sp>
        <p:nvSpPr>
          <p:cNvPr id="81" name="Google Shape;81;p15"/>
          <p:cNvSpPr txBox="1"/>
          <p:nvPr/>
        </p:nvSpPr>
        <p:spPr>
          <a:xfrm>
            <a:off x="869325" y="1023875"/>
            <a:ext cx="18384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dirty="0"/>
              <a:t>= right arm cassette</a:t>
            </a:r>
            <a:endParaRPr dirty="0"/>
          </a:p>
        </p:txBody>
      </p:sp>
      <p:pic>
        <p:nvPicPr>
          <p:cNvPr id="82" name="Google Shape;82;p15"/>
          <p:cNvPicPr preferRelativeResize="0"/>
          <p:nvPr/>
        </p:nvPicPr>
        <p:blipFill>
          <a:blip r:embed="rId7">
            <a:alphaModFix/>
          </a:blip>
          <a:stretch>
            <a:fillRect/>
          </a:stretch>
        </p:blipFill>
        <p:spPr>
          <a:xfrm>
            <a:off x="142875" y="1810625"/>
            <a:ext cx="133350" cy="466725"/>
          </a:xfrm>
          <a:prstGeom prst="rect">
            <a:avLst/>
          </a:prstGeom>
          <a:noFill/>
          <a:ln>
            <a:noFill/>
          </a:ln>
        </p:spPr>
      </p:pic>
      <p:sp>
        <p:nvSpPr>
          <p:cNvPr id="83" name="Google Shape;83;p15"/>
          <p:cNvSpPr txBox="1"/>
          <p:nvPr/>
        </p:nvSpPr>
        <p:spPr>
          <a:xfrm>
            <a:off x="285750" y="1835638"/>
            <a:ext cx="30000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dirty="0"/>
              <a:t>= overlapping homology</a:t>
            </a:r>
            <a:endParaRPr dirty="0"/>
          </a:p>
        </p:txBody>
      </p:sp>
      <p:pic>
        <p:nvPicPr>
          <p:cNvPr id="84" name="Google Shape;84;p15"/>
          <p:cNvPicPr preferRelativeResize="0"/>
          <p:nvPr/>
        </p:nvPicPr>
        <p:blipFill rotWithShape="1">
          <a:blip r:embed="rId8">
            <a:alphaModFix/>
          </a:blip>
          <a:srcRect l="2723"/>
          <a:stretch/>
        </p:blipFill>
        <p:spPr>
          <a:xfrm>
            <a:off x="2737413" y="212475"/>
            <a:ext cx="4154651" cy="400050"/>
          </a:xfrm>
          <a:prstGeom prst="rect">
            <a:avLst/>
          </a:prstGeom>
          <a:noFill/>
          <a:ln>
            <a:noFill/>
          </a:ln>
        </p:spPr>
      </p:pic>
      <p:pic>
        <p:nvPicPr>
          <p:cNvPr id="85" name="Google Shape;85;p15"/>
          <p:cNvPicPr preferRelativeResize="0"/>
          <p:nvPr/>
        </p:nvPicPr>
        <p:blipFill rotWithShape="1">
          <a:blip r:embed="rId9">
            <a:alphaModFix/>
          </a:blip>
          <a:srcRect b="20540"/>
          <a:stretch/>
        </p:blipFill>
        <p:spPr>
          <a:xfrm>
            <a:off x="4602688" y="746400"/>
            <a:ext cx="335875" cy="431100"/>
          </a:xfrm>
          <a:prstGeom prst="rect">
            <a:avLst/>
          </a:prstGeom>
          <a:noFill/>
          <a:ln>
            <a:noFill/>
          </a:ln>
        </p:spPr>
      </p:pic>
      <p:sp>
        <p:nvSpPr>
          <p:cNvPr id="86" name="Google Shape;86;p15"/>
          <p:cNvSpPr txBox="1"/>
          <p:nvPr/>
        </p:nvSpPr>
        <p:spPr>
          <a:xfrm>
            <a:off x="4978200" y="697563"/>
            <a:ext cx="4165800" cy="431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600" dirty="0"/>
              <a:t>Insert DNA cassettes into telomeric regions</a:t>
            </a:r>
            <a:endParaRPr sz="1600" dirty="0"/>
          </a:p>
        </p:txBody>
      </p:sp>
      <p:pic>
        <p:nvPicPr>
          <p:cNvPr id="87" name="Google Shape;87;p15"/>
          <p:cNvPicPr preferRelativeResize="0"/>
          <p:nvPr/>
        </p:nvPicPr>
        <p:blipFill rotWithShape="1">
          <a:blip r:embed="rId10">
            <a:alphaModFix/>
          </a:blip>
          <a:srcRect l="5437"/>
          <a:stretch/>
        </p:blipFill>
        <p:spPr>
          <a:xfrm>
            <a:off x="2893725" y="1213725"/>
            <a:ext cx="3951550" cy="485775"/>
          </a:xfrm>
          <a:prstGeom prst="rect">
            <a:avLst/>
          </a:prstGeom>
          <a:noFill/>
          <a:ln>
            <a:noFill/>
          </a:ln>
        </p:spPr>
      </p:pic>
      <p:pic>
        <p:nvPicPr>
          <p:cNvPr id="88" name="Google Shape;88;p15"/>
          <p:cNvPicPr preferRelativeResize="0"/>
          <p:nvPr/>
        </p:nvPicPr>
        <p:blipFill rotWithShape="1">
          <a:blip r:embed="rId9">
            <a:alphaModFix/>
          </a:blip>
          <a:srcRect l="10" r="-10" b="16485"/>
          <a:stretch/>
        </p:blipFill>
        <p:spPr>
          <a:xfrm>
            <a:off x="4590600" y="1745538"/>
            <a:ext cx="360078" cy="485775"/>
          </a:xfrm>
          <a:prstGeom prst="rect">
            <a:avLst/>
          </a:prstGeom>
          <a:noFill/>
          <a:ln>
            <a:noFill/>
          </a:ln>
        </p:spPr>
      </p:pic>
      <p:sp>
        <p:nvSpPr>
          <p:cNvPr id="89" name="Google Shape;89;p15"/>
          <p:cNvSpPr txBox="1"/>
          <p:nvPr/>
        </p:nvSpPr>
        <p:spPr>
          <a:xfrm>
            <a:off x="4978200" y="1772863"/>
            <a:ext cx="3762300" cy="431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600" dirty="0"/>
              <a:t>Allow DNA recombination of URA3</a:t>
            </a:r>
            <a:endParaRPr sz="1600" dirty="0"/>
          </a:p>
        </p:txBody>
      </p:sp>
      <p:pic>
        <p:nvPicPr>
          <p:cNvPr id="90" name="Google Shape;90;p15"/>
          <p:cNvPicPr preferRelativeResize="0"/>
          <p:nvPr/>
        </p:nvPicPr>
        <p:blipFill rotWithShape="1">
          <a:blip r:embed="rId11">
            <a:alphaModFix/>
          </a:blip>
          <a:srcRect t="6101" b="9857"/>
          <a:stretch/>
        </p:blipFill>
        <p:spPr>
          <a:xfrm>
            <a:off x="3667125" y="2220550"/>
            <a:ext cx="2207025" cy="1175375"/>
          </a:xfrm>
          <a:prstGeom prst="rect">
            <a:avLst/>
          </a:prstGeom>
          <a:noFill/>
          <a:ln>
            <a:noFill/>
          </a:ln>
        </p:spPr>
      </p:pic>
      <p:sp>
        <p:nvSpPr>
          <p:cNvPr id="91" name="Google Shape;91;p15"/>
          <p:cNvSpPr txBox="1"/>
          <p:nvPr/>
        </p:nvSpPr>
        <p:spPr>
          <a:xfrm>
            <a:off x="4978200" y="3485875"/>
            <a:ext cx="3762300" cy="46779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600" dirty="0">
                <a:latin typeface="+mn-lt"/>
              </a:rPr>
              <a:t>Select circles on –</a:t>
            </a:r>
            <a:r>
              <a:rPr lang="en" sz="1600" dirty="0" err="1">
                <a:latin typeface="+mn-lt"/>
              </a:rPr>
              <a:t>ura</a:t>
            </a:r>
            <a:r>
              <a:rPr lang="en" sz="1600" dirty="0">
                <a:latin typeface="+mn-lt"/>
              </a:rPr>
              <a:t> media</a:t>
            </a:r>
            <a:endParaRPr sz="1600" dirty="0">
              <a:latin typeface="+mn-lt"/>
            </a:endParaRPr>
          </a:p>
        </p:txBody>
      </p:sp>
      <p:pic>
        <p:nvPicPr>
          <p:cNvPr id="92" name="Google Shape;92;p15"/>
          <p:cNvPicPr preferRelativeResize="0"/>
          <p:nvPr/>
        </p:nvPicPr>
        <p:blipFill rotWithShape="1">
          <a:blip r:embed="rId9">
            <a:alphaModFix/>
          </a:blip>
          <a:srcRect b="26734"/>
          <a:stretch/>
        </p:blipFill>
        <p:spPr>
          <a:xfrm>
            <a:off x="4646800" y="3446825"/>
            <a:ext cx="335875" cy="397516"/>
          </a:xfrm>
          <a:prstGeom prst="rect">
            <a:avLst/>
          </a:prstGeom>
          <a:noFill/>
          <a:ln>
            <a:noFill/>
          </a:ln>
        </p:spPr>
      </p:pic>
      <p:pic>
        <p:nvPicPr>
          <p:cNvPr id="93" name="Google Shape;93;p15"/>
          <p:cNvPicPr preferRelativeResize="0"/>
          <p:nvPr/>
        </p:nvPicPr>
        <p:blipFill rotWithShape="1">
          <a:blip r:embed="rId12">
            <a:alphaModFix/>
          </a:blip>
          <a:srcRect t="6907"/>
          <a:stretch/>
        </p:blipFill>
        <p:spPr>
          <a:xfrm>
            <a:off x="3602163" y="3916975"/>
            <a:ext cx="2336925" cy="1115975"/>
          </a:xfrm>
          <a:prstGeom prst="rect">
            <a:avLst/>
          </a:prstGeom>
          <a:noFill/>
          <a:ln>
            <a:noFill/>
          </a:ln>
        </p:spPr>
      </p:pic>
      <p:sp>
        <p:nvSpPr>
          <p:cNvPr id="94" name="Google Shape;94;p15"/>
          <p:cNvSpPr txBox="1"/>
          <p:nvPr/>
        </p:nvSpPr>
        <p:spPr>
          <a:xfrm>
            <a:off x="276225" y="3602175"/>
            <a:ext cx="2849100" cy="8958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b="1" dirty="0"/>
              <a:t>Figure 1. Approach to genetically engineer circularized chromosomes.</a:t>
            </a:r>
            <a:endParaRPr b="1" dirty="0"/>
          </a:p>
        </p:txBody>
      </p:sp>
      <p:pic>
        <p:nvPicPr>
          <p:cNvPr id="6" name="Audio 5">
            <a:hlinkClick r:id="" action="ppaction://media"/>
            <a:extLst>
              <a:ext uri="{FF2B5EF4-FFF2-40B4-BE49-F238E27FC236}">
                <a16:creationId xmlns:a16="http://schemas.microsoft.com/office/drawing/2014/main" id="{4D73256C-8866-864B-9098-37C4C06A35B7}"/>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7195"/>
    </mc:Choice>
    <mc:Fallback>
      <p:transition spd="slow" advTm="171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6"/>
          <p:cNvSpPr txBox="1"/>
          <p:nvPr/>
        </p:nvSpPr>
        <p:spPr>
          <a:xfrm>
            <a:off x="152400" y="4332475"/>
            <a:ext cx="7700100" cy="6156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b="1" dirty="0"/>
              <a:t>Figure 2. PCR confirmation of a left arm and right arm cassettes</a:t>
            </a:r>
            <a:r>
              <a:rPr lang="en" dirty="0"/>
              <a:t> </a:t>
            </a:r>
            <a:r>
              <a:rPr lang="en" b="1" dirty="0"/>
              <a:t>(A)</a:t>
            </a:r>
            <a:r>
              <a:rPr lang="en" dirty="0"/>
              <a:t> Schematic of left and right cassette. </a:t>
            </a:r>
            <a:r>
              <a:rPr lang="en" b="1" dirty="0"/>
              <a:t>(B)</a:t>
            </a:r>
            <a:r>
              <a:rPr lang="en" dirty="0"/>
              <a:t> Products of the expected sizes.</a:t>
            </a:r>
            <a:endParaRPr dirty="0"/>
          </a:p>
        </p:txBody>
      </p:sp>
      <p:sp>
        <p:nvSpPr>
          <p:cNvPr id="100" name="Google Shape;100;p16"/>
          <p:cNvSpPr txBox="1"/>
          <p:nvPr/>
        </p:nvSpPr>
        <p:spPr>
          <a:xfrm>
            <a:off x="390875" y="461950"/>
            <a:ext cx="604200" cy="492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 sz="2000" b="1" dirty="0"/>
              <a:t>A</a:t>
            </a:r>
            <a:endParaRPr sz="2000" b="1" dirty="0"/>
          </a:p>
        </p:txBody>
      </p:sp>
      <p:sp>
        <p:nvSpPr>
          <p:cNvPr id="101" name="Google Shape;101;p16"/>
          <p:cNvSpPr txBox="1"/>
          <p:nvPr/>
        </p:nvSpPr>
        <p:spPr>
          <a:xfrm>
            <a:off x="389001" y="2088775"/>
            <a:ext cx="604200" cy="492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 sz="2000" b="1" dirty="0"/>
              <a:t>B</a:t>
            </a:r>
            <a:endParaRPr sz="2000" b="1" dirty="0"/>
          </a:p>
        </p:txBody>
      </p:sp>
      <p:pic>
        <p:nvPicPr>
          <p:cNvPr id="102" name="Google Shape;102;p16"/>
          <p:cNvPicPr preferRelativeResize="0"/>
          <p:nvPr/>
        </p:nvPicPr>
        <p:blipFill rotWithShape="1">
          <a:blip r:embed="rId5">
            <a:alphaModFix/>
          </a:blip>
          <a:srcRect b="32405"/>
          <a:stretch/>
        </p:blipFill>
        <p:spPr>
          <a:xfrm>
            <a:off x="1379700" y="1286500"/>
            <a:ext cx="4874201" cy="2969951"/>
          </a:xfrm>
          <a:prstGeom prst="rect">
            <a:avLst/>
          </a:prstGeom>
          <a:noFill/>
          <a:ln>
            <a:noFill/>
          </a:ln>
        </p:spPr>
      </p:pic>
      <p:pic>
        <p:nvPicPr>
          <p:cNvPr id="103" name="Google Shape;103;p16"/>
          <p:cNvPicPr preferRelativeResize="0"/>
          <p:nvPr/>
        </p:nvPicPr>
        <p:blipFill>
          <a:blip r:embed="rId6">
            <a:alphaModFix/>
          </a:blip>
          <a:stretch>
            <a:fillRect/>
          </a:stretch>
        </p:blipFill>
        <p:spPr>
          <a:xfrm>
            <a:off x="2482788" y="1625575"/>
            <a:ext cx="445498" cy="379275"/>
          </a:xfrm>
          <a:prstGeom prst="rect">
            <a:avLst/>
          </a:prstGeom>
          <a:noFill/>
          <a:ln>
            <a:noFill/>
          </a:ln>
        </p:spPr>
      </p:pic>
      <p:pic>
        <p:nvPicPr>
          <p:cNvPr id="104" name="Google Shape;104;p16"/>
          <p:cNvPicPr preferRelativeResize="0"/>
          <p:nvPr/>
        </p:nvPicPr>
        <p:blipFill>
          <a:blip r:embed="rId7">
            <a:alphaModFix/>
          </a:blip>
          <a:stretch>
            <a:fillRect/>
          </a:stretch>
        </p:blipFill>
        <p:spPr>
          <a:xfrm>
            <a:off x="4215950" y="1625575"/>
            <a:ext cx="469579" cy="379275"/>
          </a:xfrm>
          <a:prstGeom prst="rect">
            <a:avLst/>
          </a:prstGeom>
          <a:noFill/>
          <a:ln>
            <a:noFill/>
          </a:ln>
        </p:spPr>
      </p:pic>
      <p:pic>
        <p:nvPicPr>
          <p:cNvPr id="105" name="Google Shape;105;p16"/>
          <p:cNvPicPr preferRelativeResize="0"/>
          <p:nvPr/>
        </p:nvPicPr>
        <p:blipFill>
          <a:blip r:embed="rId6">
            <a:alphaModFix/>
          </a:blip>
          <a:stretch>
            <a:fillRect/>
          </a:stretch>
        </p:blipFill>
        <p:spPr>
          <a:xfrm>
            <a:off x="2928263" y="1625575"/>
            <a:ext cx="445498" cy="379275"/>
          </a:xfrm>
          <a:prstGeom prst="rect">
            <a:avLst/>
          </a:prstGeom>
          <a:noFill/>
          <a:ln>
            <a:noFill/>
          </a:ln>
        </p:spPr>
      </p:pic>
      <p:pic>
        <p:nvPicPr>
          <p:cNvPr id="106" name="Google Shape;106;p16"/>
          <p:cNvPicPr preferRelativeResize="0"/>
          <p:nvPr/>
        </p:nvPicPr>
        <p:blipFill>
          <a:blip r:embed="rId6">
            <a:alphaModFix/>
          </a:blip>
          <a:stretch>
            <a:fillRect/>
          </a:stretch>
        </p:blipFill>
        <p:spPr>
          <a:xfrm>
            <a:off x="3373738" y="1625575"/>
            <a:ext cx="445498" cy="379275"/>
          </a:xfrm>
          <a:prstGeom prst="rect">
            <a:avLst/>
          </a:prstGeom>
          <a:noFill/>
          <a:ln>
            <a:noFill/>
          </a:ln>
        </p:spPr>
      </p:pic>
      <p:pic>
        <p:nvPicPr>
          <p:cNvPr id="107" name="Google Shape;107;p16"/>
          <p:cNvPicPr preferRelativeResize="0"/>
          <p:nvPr/>
        </p:nvPicPr>
        <p:blipFill>
          <a:blip r:embed="rId6">
            <a:alphaModFix/>
          </a:blip>
          <a:stretch>
            <a:fillRect/>
          </a:stretch>
        </p:blipFill>
        <p:spPr>
          <a:xfrm>
            <a:off x="3819213" y="1625575"/>
            <a:ext cx="445498" cy="379275"/>
          </a:xfrm>
          <a:prstGeom prst="rect">
            <a:avLst/>
          </a:prstGeom>
          <a:noFill/>
          <a:ln>
            <a:noFill/>
          </a:ln>
        </p:spPr>
      </p:pic>
      <p:pic>
        <p:nvPicPr>
          <p:cNvPr id="108" name="Google Shape;108;p16"/>
          <p:cNvPicPr preferRelativeResize="0"/>
          <p:nvPr/>
        </p:nvPicPr>
        <p:blipFill>
          <a:blip r:embed="rId7">
            <a:alphaModFix/>
          </a:blip>
          <a:stretch>
            <a:fillRect/>
          </a:stretch>
        </p:blipFill>
        <p:spPr>
          <a:xfrm>
            <a:off x="4685525" y="1625575"/>
            <a:ext cx="469579" cy="379275"/>
          </a:xfrm>
          <a:prstGeom prst="rect">
            <a:avLst/>
          </a:prstGeom>
          <a:noFill/>
          <a:ln>
            <a:noFill/>
          </a:ln>
        </p:spPr>
      </p:pic>
      <p:sp>
        <p:nvSpPr>
          <p:cNvPr id="109" name="Google Shape;109;p16"/>
          <p:cNvSpPr txBox="1"/>
          <p:nvPr/>
        </p:nvSpPr>
        <p:spPr>
          <a:xfrm>
            <a:off x="6422700" y="2336350"/>
            <a:ext cx="20877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b="1" dirty="0"/>
              <a:t>AB </a:t>
            </a:r>
            <a:r>
              <a:rPr lang="en" dirty="0"/>
              <a:t>= Left arm</a:t>
            </a:r>
            <a:endParaRPr dirty="0"/>
          </a:p>
          <a:p>
            <a:pPr marL="0" lvl="0" indent="0" algn="l" rtl="0">
              <a:spcBef>
                <a:spcPts val="0"/>
              </a:spcBef>
              <a:spcAft>
                <a:spcPts val="0"/>
              </a:spcAft>
              <a:buNone/>
            </a:pPr>
            <a:r>
              <a:rPr lang="en" b="1" dirty="0"/>
              <a:t>CD </a:t>
            </a:r>
            <a:r>
              <a:rPr lang="en" dirty="0"/>
              <a:t>= Right arm</a:t>
            </a:r>
            <a:endParaRPr dirty="0"/>
          </a:p>
        </p:txBody>
      </p:sp>
      <p:pic>
        <p:nvPicPr>
          <p:cNvPr id="110" name="Google Shape;110;p16"/>
          <p:cNvPicPr preferRelativeResize="0"/>
          <p:nvPr/>
        </p:nvPicPr>
        <p:blipFill rotWithShape="1">
          <a:blip r:embed="rId8">
            <a:alphaModFix/>
          </a:blip>
          <a:srcRect t="14110" b="27265"/>
          <a:stretch/>
        </p:blipFill>
        <p:spPr>
          <a:xfrm>
            <a:off x="1187388" y="465363"/>
            <a:ext cx="676275" cy="485775"/>
          </a:xfrm>
          <a:prstGeom prst="rect">
            <a:avLst/>
          </a:prstGeom>
          <a:noFill/>
          <a:ln>
            <a:noFill/>
          </a:ln>
        </p:spPr>
      </p:pic>
      <p:sp>
        <p:nvSpPr>
          <p:cNvPr id="111" name="Google Shape;111;p16"/>
          <p:cNvSpPr txBox="1"/>
          <p:nvPr/>
        </p:nvSpPr>
        <p:spPr>
          <a:xfrm>
            <a:off x="1865388" y="508150"/>
            <a:ext cx="16803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dirty="0"/>
              <a:t>= left arm cassette</a:t>
            </a:r>
            <a:endParaRPr dirty="0"/>
          </a:p>
        </p:txBody>
      </p:sp>
      <p:pic>
        <p:nvPicPr>
          <p:cNvPr id="112" name="Google Shape;112;p16"/>
          <p:cNvPicPr preferRelativeResize="0"/>
          <p:nvPr/>
        </p:nvPicPr>
        <p:blipFill>
          <a:blip r:embed="rId9">
            <a:alphaModFix/>
          </a:blip>
          <a:stretch>
            <a:fillRect/>
          </a:stretch>
        </p:blipFill>
        <p:spPr>
          <a:xfrm>
            <a:off x="3703825" y="465350"/>
            <a:ext cx="676275" cy="485775"/>
          </a:xfrm>
          <a:prstGeom prst="rect">
            <a:avLst/>
          </a:prstGeom>
          <a:noFill/>
          <a:ln>
            <a:noFill/>
          </a:ln>
        </p:spPr>
      </p:pic>
      <p:sp>
        <p:nvSpPr>
          <p:cNvPr id="113" name="Google Shape;113;p16"/>
          <p:cNvSpPr txBox="1"/>
          <p:nvPr/>
        </p:nvSpPr>
        <p:spPr>
          <a:xfrm>
            <a:off x="4380100" y="508138"/>
            <a:ext cx="18384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dirty="0"/>
              <a:t>= right arm cassette</a:t>
            </a:r>
            <a:endParaRPr dirty="0"/>
          </a:p>
        </p:txBody>
      </p:sp>
      <p:sp>
        <p:nvSpPr>
          <p:cNvPr id="114" name="Google Shape;114;p16"/>
          <p:cNvSpPr txBox="1"/>
          <p:nvPr/>
        </p:nvSpPr>
        <p:spPr>
          <a:xfrm>
            <a:off x="2556375" y="2230700"/>
            <a:ext cx="1647300" cy="446400"/>
          </a:xfrm>
          <a:prstGeom prst="rect">
            <a:avLst/>
          </a:prstGeom>
          <a:noFill/>
          <a:ln w="28575" cap="flat" cmpd="sng">
            <a:solidFill>
              <a:srgbClr val="FFFFFF"/>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endParaRPr sz="600">
              <a:latin typeface="+mn-lt"/>
              <a:ea typeface="Open Sans"/>
              <a:cs typeface="Open Sans"/>
              <a:sym typeface="Open Sans"/>
            </a:endParaRPr>
          </a:p>
          <a:p>
            <a:pPr marL="0" lvl="0" indent="0" algn="l" rtl="0">
              <a:spcBef>
                <a:spcPts val="0"/>
              </a:spcBef>
              <a:spcAft>
                <a:spcPts val="0"/>
              </a:spcAft>
              <a:buNone/>
            </a:pPr>
            <a:endParaRPr sz="1100">
              <a:latin typeface="+mn-lt"/>
              <a:ea typeface="Open Sans"/>
              <a:cs typeface="Open Sans"/>
              <a:sym typeface="Open Sans"/>
            </a:endParaRPr>
          </a:p>
        </p:txBody>
      </p:sp>
      <p:sp>
        <p:nvSpPr>
          <p:cNvPr id="115" name="Google Shape;115;p16"/>
          <p:cNvSpPr txBox="1"/>
          <p:nvPr/>
        </p:nvSpPr>
        <p:spPr>
          <a:xfrm>
            <a:off x="4264700" y="2395525"/>
            <a:ext cx="837000" cy="261600"/>
          </a:xfrm>
          <a:prstGeom prst="rect">
            <a:avLst/>
          </a:prstGeom>
          <a:noFill/>
          <a:ln w="28575" cap="flat" cmpd="sng">
            <a:solidFill>
              <a:srgbClr val="FFFFFF"/>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endParaRPr sz="500" dirty="0">
              <a:latin typeface="+mn-lt"/>
              <a:ea typeface="Open Sans"/>
              <a:cs typeface="Open Sans"/>
              <a:sym typeface="Open Sans"/>
            </a:endParaRPr>
          </a:p>
        </p:txBody>
      </p:sp>
      <p:pic>
        <p:nvPicPr>
          <p:cNvPr id="6" name="Audio 5">
            <a:hlinkClick r:id="" action="ppaction://media"/>
            <a:extLst>
              <a:ext uri="{FF2B5EF4-FFF2-40B4-BE49-F238E27FC236}">
                <a16:creationId xmlns:a16="http://schemas.microsoft.com/office/drawing/2014/main" id="{B264F128-155B-074F-AF22-DA31F561B99D}"/>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5457"/>
    </mc:Choice>
    <mc:Fallback>
      <p:transition spd="slow" advTm="154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7"/>
          <p:cNvSpPr txBox="1">
            <a:spLocks noGrp="1"/>
          </p:cNvSpPr>
          <p:nvPr>
            <p:ph type="title"/>
          </p:nvPr>
        </p:nvSpPr>
        <p:spPr>
          <a:xfrm>
            <a:off x="311700" y="445025"/>
            <a:ext cx="8520600" cy="7074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dirty="0">
                <a:latin typeface="+mj-lt"/>
              </a:rPr>
              <a:t>Candidate Left Arm Yeast Strains</a:t>
            </a:r>
            <a:endParaRPr dirty="0">
              <a:latin typeface="+mj-lt"/>
            </a:endParaRPr>
          </a:p>
        </p:txBody>
      </p:sp>
      <p:sp>
        <p:nvSpPr>
          <p:cNvPr id="121" name="Google Shape;121;p17"/>
          <p:cNvSpPr txBox="1"/>
          <p:nvPr/>
        </p:nvSpPr>
        <p:spPr>
          <a:xfrm>
            <a:off x="1751400" y="4564926"/>
            <a:ext cx="5641200" cy="400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b="1" dirty="0"/>
              <a:t>Figure 3. Streaked yeast candidates grown on -his/-leu plates</a:t>
            </a:r>
            <a:endParaRPr b="1" dirty="0"/>
          </a:p>
        </p:txBody>
      </p:sp>
      <p:pic>
        <p:nvPicPr>
          <p:cNvPr id="122" name="Google Shape;122;p17"/>
          <p:cNvPicPr preferRelativeResize="0"/>
          <p:nvPr/>
        </p:nvPicPr>
        <p:blipFill>
          <a:blip r:embed="rId5">
            <a:alphaModFix/>
          </a:blip>
          <a:stretch>
            <a:fillRect/>
          </a:stretch>
        </p:blipFill>
        <p:spPr>
          <a:xfrm>
            <a:off x="1092425" y="1327350"/>
            <a:ext cx="3311775" cy="3132125"/>
          </a:xfrm>
          <a:prstGeom prst="rect">
            <a:avLst/>
          </a:prstGeom>
          <a:noFill/>
          <a:ln>
            <a:noFill/>
          </a:ln>
        </p:spPr>
      </p:pic>
      <p:pic>
        <p:nvPicPr>
          <p:cNvPr id="123" name="Google Shape;123;p17"/>
          <p:cNvPicPr preferRelativeResize="0"/>
          <p:nvPr/>
        </p:nvPicPr>
        <p:blipFill>
          <a:blip r:embed="rId6">
            <a:alphaModFix/>
          </a:blip>
          <a:stretch>
            <a:fillRect/>
          </a:stretch>
        </p:blipFill>
        <p:spPr>
          <a:xfrm>
            <a:off x="4722825" y="1327344"/>
            <a:ext cx="3311775" cy="3132131"/>
          </a:xfrm>
          <a:prstGeom prst="rect">
            <a:avLst/>
          </a:prstGeom>
          <a:noFill/>
          <a:ln>
            <a:noFill/>
          </a:ln>
        </p:spPr>
      </p:pic>
      <p:pic>
        <p:nvPicPr>
          <p:cNvPr id="5" name="Audio 4">
            <a:hlinkClick r:id="" action="ppaction://media"/>
            <a:extLst>
              <a:ext uri="{FF2B5EF4-FFF2-40B4-BE49-F238E27FC236}">
                <a16:creationId xmlns:a16="http://schemas.microsoft.com/office/drawing/2014/main" id="{7C9F98DE-4D45-BB49-A732-3BC79C66559B}"/>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7226"/>
    </mc:Choice>
    <mc:Fallback>
      <p:transition spd="slow" advTm="172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311700" y="338425"/>
            <a:ext cx="8520600" cy="5556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dirty="0">
                <a:latin typeface="+mj-lt"/>
              </a:rPr>
              <a:t>Confirming L arm Integration in Chr. VIII</a:t>
            </a:r>
            <a:endParaRPr dirty="0">
              <a:latin typeface="+mj-lt"/>
            </a:endParaRPr>
          </a:p>
        </p:txBody>
      </p:sp>
      <p:sp>
        <p:nvSpPr>
          <p:cNvPr id="129" name="Google Shape;129;p18"/>
          <p:cNvSpPr txBox="1"/>
          <p:nvPr/>
        </p:nvSpPr>
        <p:spPr>
          <a:xfrm>
            <a:off x="311701" y="3932075"/>
            <a:ext cx="4298700" cy="831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b="1" dirty="0">
                <a:latin typeface="+mn-lt"/>
                <a:ea typeface="Open Sans"/>
                <a:cs typeface="Open Sans"/>
                <a:sym typeface="Open Sans"/>
              </a:rPr>
              <a:t>Figure 4. PCR left arm integration (A) </a:t>
            </a:r>
            <a:r>
              <a:rPr lang="en" dirty="0">
                <a:latin typeface="+mn-lt"/>
              </a:rPr>
              <a:t>Schematic of L integration.</a:t>
            </a:r>
            <a:r>
              <a:rPr lang="en" dirty="0">
                <a:latin typeface="+mn-lt"/>
                <a:ea typeface="Open Sans"/>
                <a:cs typeface="Open Sans"/>
                <a:sym typeface="Open Sans"/>
              </a:rPr>
              <a:t> </a:t>
            </a:r>
            <a:r>
              <a:rPr lang="en" b="1" dirty="0">
                <a:latin typeface="+mn-lt"/>
              </a:rPr>
              <a:t>(B) </a:t>
            </a:r>
            <a:r>
              <a:rPr lang="en" dirty="0">
                <a:latin typeface="+mn-lt"/>
              </a:rPr>
              <a:t>Agarose gel of incorrect experimental products that I have received.</a:t>
            </a:r>
            <a:endParaRPr dirty="0">
              <a:latin typeface="+mn-lt"/>
              <a:ea typeface="Open Sans"/>
              <a:cs typeface="Open Sans"/>
              <a:sym typeface="Open Sans"/>
            </a:endParaRPr>
          </a:p>
        </p:txBody>
      </p:sp>
      <p:sp>
        <p:nvSpPr>
          <p:cNvPr id="130" name="Google Shape;130;p18"/>
          <p:cNvSpPr txBox="1"/>
          <p:nvPr/>
        </p:nvSpPr>
        <p:spPr>
          <a:xfrm>
            <a:off x="311700" y="1064800"/>
            <a:ext cx="506400" cy="538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 sz="2300" b="1" dirty="0"/>
              <a:t>A</a:t>
            </a:r>
            <a:endParaRPr sz="2300" b="1" dirty="0"/>
          </a:p>
        </p:txBody>
      </p:sp>
      <p:sp>
        <p:nvSpPr>
          <p:cNvPr id="131" name="Google Shape;131;p18"/>
          <p:cNvSpPr txBox="1"/>
          <p:nvPr/>
        </p:nvSpPr>
        <p:spPr>
          <a:xfrm>
            <a:off x="5330925" y="1064800"/>
            <a:ext cx="506400" cy="538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 sz="2300" b="1" dirty="0"/>
              <a:t>B</a:t>
            </a:r>
            <a:endParaRPr sz="2300" b="1" dirty="0"/>
          </a:p>
        </p:txBody>
      </p:sp>
      <p:pic>
        <p:nvPicPr>
          <p:cNvPr id="132" name="Google Shape;132;p18"/>
          <p:cNvPicPr preferRelativeResize="0"/>
          <p:nvPr/>
        </p:nvPicPr>
        <p:blipFill>
          <a:blip r:embed="rId5">
            <a:alphaModFix/>
          </a:blip>
          <a:stretch>
            <a:fillRect/>
          </a:stretch>
        </p:blipFill>
        <p:spPr>
          <a:xfrm>
            <a:off x="5961888" y="1000750"/>
            <a:ext cx="3003925" cy="4014251"/>
          </a:xfrm>
          <a:prstGeom prst="rect">
            <a:avLst/>
          </a:prstGeom>
          <a:noFill/>
          <a:ln>
            <a:noFill/>
          </a:ln>
        </p:spPr>
      </p:pic>
      <p:sp>
        <p:nvSpPr>
          <p:cNvPr id="133" name="Google Shape;133;p18"/>
          <p:cNvSpPr txBox="1"/>
          <p:nvPr/>
        </p:nvSpPr>
        <p:spPr>
          <a:xfrm>
            <a:off x="6969688" y="1045575"/>
            <a:ext cx="986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dirty="0">
                <a:solidFill>
                  <a:srgbClr val="FFFFFF"/>
                </a:solidFill>
                <a:latin typeface="+mn-lt"/>
                <a:ea typeface="Open Sans"/>
                <a:cs typeface="Open Sans"/>
                <a:sym typeface="Open Sans"/>
              </a:rPr>
              <a:t>+ Control </a:t>
            </a:r>
            <a:endParaRPr dirty="0">
              <a:solidFill>
                <a:srgbClr val="FFFFFF"/>
              </a:solidFill>
              <a:latin typeface="+mn-lt"/>
              <a:ea typeface="Open Sans"/>
              <a:cs typeface="Open Sans"/>
              <a:sym typeface="Open Sans"/>
            </a:endParaRPr>
          </a:p>
        </p:txBody>
      </p:sp>
      <p:sp>
        <p:nvSpPr>
          <p:cNvPr id="134" name="Google Shape;134;p18"/>
          <p:cNvSpPr txBox="1"/>
          <p:nvPr/>
        </p:nvSpPr>
        <p:spPr>
          <a:xfrm>
            <a:off x="6796438" y="2865125"/>
            <a:ext cx="1332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dirty="0">
                <a:solidFill>
                  <a:srgbClr val="FFFFFF"/>
                </a:solidFill>
                <a:latin typeface="+mn-lt"/>
                <a:ea typeface="Open Sans"/>
                <a:cs typeface="Open Sans"/>
                <a:sym typeface="Open Sans"/>
              </a:rPr>
              <a:t>Experimenta</a:t>
            </a:r>
            <a:r>
              <a:rPr lang="en" dirty="0">
                <a:solidFill>
                  <a:srgbClr val="FFFFFF"/>
                </a:solidFill>
                <a:latin typeface="Open Sans"/>
                <a:ea typeface="Open Sans"/>
                <a:cs typeface="Open Sans"/>
                <a:sym typeface="Open Sans"/>
              </a:rPr>
              <a:t>l</a:t>
            </a:r>
            <a:endParaRPr dirty="0">
              <a:solidFill>
                <a:srgbClr val="FFFFFF"/>
              </a:solidFill>
              <a:latin typeface="Open Sans"/>
              <a:ea typeface="Open Sans"/>
              <a:cs typeface="Open Sans"/>
              <a:sym typeface="Open Sans"/>
            </a:endParaRPr>
          </a:p>
        </p:txBody>
      </p:sp>
      <p:pic>
        <p:nvPicPr>
          <p:cNvPr id="135" name="Google Shape;135;p18"/>
          <p:cNvPicPr preferRelativeResize="0"/>
          <p:nvPr/>
        </p:nvPicPr>
        <p:blipFill>
          <a:blip r:embed="rId6">
            <a:alphaModFix/>
          </a:blip>
          <a:stretch>
            <a:fillRect/>
          </a:stretch>
        </p:blipFill>
        <p:spPr>
          <a:xfrm>
            <a:off x="76148" y="2036575"/>
            <a:ext cx="5114925" cy="990600"/>
          </a:xfrm>
          <a:prstGeom prst="rect">
            <a:avLst/>
          </a:prstGeom>
          <a:noFill/>
          <a:ln>
            <a:noFill/>
          </a:ln>
        </p:spPr>
      </p:pic>
      <p:sp>
        <p:nvSpPr>
          <p:cNvPr id="136" name="Google Shape;136;p18"/>
          <p:cNvSpPr txBox="1"/>
          <p:nvPr/>
        </p:nvSpPr>
        <p:spPr>
          <a:xfrm>
            <a:off x="114700" y="2720250"/>
            <a:ext cx="1229400" cy="400200"/>
          </a:xfrm>
          <a:prstGeom prst="rect">
            <a:avLst/>
          </a:prstGeom>
          <a:solidFill>
            <a:srgbClr val="FFFFFF"/>
          </a:solid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dirty="0">
              <a:latin typeface="+mn-lt"/>
              <a:ea typeface="Open Sans"/>
              <a:cs typeface="Open Sans"/>
              <a:sym typeface="Open Sans"/>
            </a:endParaRPr>
          </a:p>
        </p:txBody>
      </p:sp>
      <p:sp>
        <p:nvSpPr>
          <p:cNvPr id="137" name="Google Shape;137;p18"/>
          <p:cNvSpPr txBox="1"/>
          <p:nvPr/>
        </p:nvSpPr>
        <p:spPr>
          <a:xfrm>
            <a:off x="3716600" y="1946775"/>
            <a:ext cx="1229400" cy="400200"/>
          </a:xfrm>
          <a:prstGeom prst="rect">
            <a:avLst/>
          </a:prstGeom>
          <a:solidFill>
            <a:srgbClr val="FFFFFF"/>
          </a:solid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dirty="0">
              <a:latin typeface="+mn-lt"/>
              <a:ea typeface="Open Sans"/>
              <a:cs typeface="Open Sans"/>
              <a:sym typeface="Open Sans"/>
            </a:endParaRPr>
          </a:p>
        </p:txBody>
      </p:sp>
      <p:sp>
        <p:nvSpPr>
          <p:cNvPr id="138" name="Google Shape;138;p18"/>
          <p:cNvSpPr txBox="1"/>
          <p:nvPr/>
        </p:nvSpPr>
        <p:spPr>
          <a:xfrm>
            <a:off x="4016450" y="2720250"/>
            <a:ext cx="1229400" cy="400200"/>
          </a:xfrm>
          <a:prstGeom prst="rect">
            <a:avLst/>
          </a:prstGeom>
          <a:solidFill>
            <a:srgbClr val="FFFFFF"/>
          </a:solid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dirty="0">
              <a:latin typeface="+mn-lt"/>
              <a:ea typeface="Open Sans"/>
              <a:cs typeface="Open Sans"/>
              <a:sym typeface="Open Sans"/>
            </a:endParaRPr>
          </a:p>
        </p:txBody>
      </p:sp>
      <p:pic>
        <p:nvPicPr>
          <p:cNvPr id="5" name="Audio 4">
            <a:hlinkClick r:id="" action="ppaction://media"/>
            <a:extLst>
              <a:ext uri="{FF2B5EF4-FFF2-40B4-BE49-F238E27FC236}">
                <a16:creationId xmlns:a16="http://schemas.microsoft.com/office/drawing/2014/main" id="{2D1DC0F6-65EB-094F-9FF2-85C1CDC4A17A}"/>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8507"/>
    </mc:Choice>
    <mc:Fallback>
      <p:transition spd="slow" advTm="285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19"/>
          <p:cNvSpPr txBox="1">
            <a:spLocks noGrp="1"/>
          </p:cNvSpPr>
          <p:nvPr>
            <p:ph type="title"/>
          </p:nvPr>
        </p:nvSpPr>
        <p:spPr>
          <a:xfrm>
            <a:off x="152400" y="445025"/>
            <a:ext cx="8679900" cy="6195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dirty="0">
                <a:latin typeface="+mj-lt"/>
              </a:rPr>
              <a:t>Long Term Goals</a:t>
            </a:r>
            <a:endParaRPr dirty="0">
              <a:latin typeface="+mj-lt"/>
            </a:endParaRPr>
          </a:p>
        </p:txBody>
      </p:sp>
      <p:pic>
        <p:nvPicPr>
          <p:cNvPr id="144" name="Google Shape;144;p19"/>
          <p:cNvPicPr preferRelativeResize="0"/>
          <p:nvPr/>
        </p:nvPicPr>
        <p:blipFill>
          <a:blip r:embed="rId5">
            <a:alphaModFix/>
          </a:blip>
          <a:stretch>
            <a:fillRect/>
          </a:stretch>
        </p:blipFill>
        <p:spPr>
          <a:xfrm>
            <a:off x="838200" y="1170125"/>
            <a:ext cx="3452500" cy="3437800"/>
          </a:xfrm>
          <a:prstGeom prst="rect">
            <a:avLst/>
          </a:prstGeom>
          <a:noFill/>
          <a:ln>
            <a:noFill/>
          </a:ln>
        </p:spPr>
      </p:pic>
      <p:pic>
        <p:nvPicPr>
          <p:cNvPr id="145" name="Google Shape;145;p19"/>
          <p:cNvPicPr preferRelativeResize="0"/>
          <p:nvPr/>
        </p:nvPicPr>
        <p:blipFill rotWithShape="1">
          <a:blip r:embed="rId6">
            <a:alphaModFix/>
          </a:blip>
          <a:srcRect l="2224" r="3506"/>
          <a:stretch/>
        </p:blipFill>
        <p:spPr>
          <a:xfrm>
            <a:off x="4530550" y="1170125"/>
            <a:ext cx="3331275" cy="3437800"/>
          </a:xfrm>
          <a:prstGeom prst="rect">
            <a:avLst/>
          </a:prstGeom>
          <a:noFill/>
          <a:ln>
            <a:noFill/>
          </a:ln>
        </p:spPr>
      </p:pic>
      <p:pic>
        <p:nvPicPr>
          <p:cNvPr id="8" name="Audio 7">
            <a:hlinkClick r:id="" action="ppaction://media"/>
            <a:extLst>
              <a:ext uri="{FF2B5EF4-FFF2-40B4-BE49-F238E27FC236}">
                <a16:creationId xmlns:a16="http://schemas.microsoft.com/office/drawing/2014/main" id="{4B3FAC36-62AE-DB4D-946B-CC4D95F914D3}"/>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5823"/>
    </mc:Choice>
    <mc:Fallback>
      <p:transition spd="slow" advTm="258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theme/theme1.xml><?xml version="1.0" encoding="utf-8"?>
<a:theme xmlns:a="http://schemas.openxmlformats.org/drawingml/2006/main" name="Tropic">
  <a:themeElements>
    <a:clrScheme name="Tropic">
      <a:dk1>
        <a:srgbClr val="A1E8D9"/>
      </a:dk1>
      <a:lt1>
        <a:srgbClr val="FFFFFF"/>
      </a:lt1>
      <a:dk2>
        <a:srgbClr val="695D46"/>
      </a:dk2>
      <a:lt2>
        <a:srgbClr val="B3A77D"/>
      </a:lt2>
      <a:accent1>
        <a:srgbClr val="EF6C00"/>
      </a:accent1>
      <a:accent2>
        <a:srgbClr val="CE93D8"/>
      </a:accent2>
      <a:accent3>
        <a:srgbClr val="4DB6AC"/>
      </a:accent3>
      <a:accent4>
        <a:srgbClr val="FF9800"/>
      </a:accent4>
      <a:accent5>
        <a:srgbClr val="009668"/>
      </a:accent5>
      <a:accent6>
        <a:srgbClr val="EEFF41"/>
      </a:accent6>
      <a:hlink>
        <a:srgbClr val="009668"/>
      </a:hlink>
      <a:folHlink>
        <a:srgbClr val="00966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937</TotalTime>
  <Words>491</Words>
  <Application>Microsoft Macintosh PowerPoint</Application>
  <PresentationFormat>On-screen Show (16:9)</PresentationFormat>
  <Paragraphs>31</Paragraphs>
  <Slides>6</Slides>
  <Notes>6</Notes>
  <HiddenSlides>0</HiddenSlides>
  <MMClips>6</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PT Sans Narrow</vt:lpstr>
      <vt:lpstr>Open Sans</vt:lpstr>
      <vt:lpstr>Tropic</vt:lpstr>
      <vt:lpstr>“The NeverEnding Story:” Circularizing Ch. VIII in Saccharomyces cerevisiae</vt:lpstr>
      <vt:lpstr>PowerPoint Presentation</vt:lpstr>
      <vt:lpstr>PowerPoint Presentation</vt:lpstr>
      <vt:lpstr>Candidate Left Arm Yeast Strains</vt:lpstr>
      <vt:lpstr>Confirming L arm Integration in Chr. VIII</vt:lpstr>
      <vt:lpstr>Long Term Goals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NeverEnding Story:” Circularizing Ch. VIII in Saccharomyces cerevisiae</dc:title>
  <cp:lastModifiedBy>Chisom Victoria Iloegbunam</cp:lastModifiedBy>
  <cp:revision>11</cp:revision>
  <dcterms:modified xsi:type="dcterms:W3CDTF">2021-04-16T14:48:32Z</dcterms:modified>
</cp:coreProperties>
</file>