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607A38-6BB0-4F50-9CB9-4C8E08DCD34C}" v="6" dt="2021-04-16T20:19:14.4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8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ie Monfalcone" userId="ccbe96dd-adef-4542-9165-1048a1f5bd5e" providerId="ADAL" clId="{88607A38-6BB0-4F50-9CB9-4C8E08DCD34C}"/>
    <pc:docChg chg="custSel modSld">
      <pc:chgData name="Annie Monfalcone" userId="ccbe96dd-adef-4542-9165-1048a1f5bd5e" providerId="ADAL" clId="{88607A38-6BB0-4F50-9CB9-4C8E08DCD34C}" dt="2021-04-16T20:19:14.442" v="6"/>
      <pc:docMkLst>
        <pc:docMk/>
      </pc:docMkLst>
      <pc:sldChg chg="addSp delSp modSp mod modTransition delAnim modAnim">
        <pc:chgData name="Annie Monfalcone" userId="ccbe96dd-adef-4542-9165-1048a1f5bd5e" providerId="ADAL" clId="{88607A38-6BB0-4F50-9CB9-4C8E08DCD34C}" dt="2021-04-16T20:19:14.442" v="6"/>
        <pc:sldMkLst>
          <pc:docMk/>
          <pc:sldMk cId="1960320334" sldId="256"/>
        </pc:sldMkLst>
        <pc:picChg chg="del mod">
          <ac:chgData name="Annie Monfalcone" userId="ccbe96dd-adef-4542-9165-1048a1f5bd5e" providerId="ADAL" clId="{88607A38-6BB0-4F50-9CB9-4C8E08DCD34C}" dt="2021-04-16T20:11:15.662" v="1" actId="478"/>
          <ac:picMkLst>
            <pc:docMk/>
            <pc:sldMk cId="1960320334" sldId="256"/>
            <ac:picMk id="4" creationId="{2EA9D96A-B1DC-4181-9273-A170371C8AED}"/>
          </ac:picMkLst>
        </pc:picChg>
        <pc:picChg chg="add del mod">
          <ac:chgData name="Annie Monfalcone" userId="ccbe96dd-adef-4542-9165-1048a1f5bd5e" providerId="ADAL" clId="{88607A38-6BB0-4F50-9CB9-4C8E08DCD34C}" dt="2021-04-16T20:14:41.769" v="3"/>
          <ac:picMkLst>
            <pc:docMk/>
            <pc:sldMk cId="1960320334" sldId="256"/>
            <ac:picMk id="5" creationId="{5F0F4B44-1876-4A7E-A793-E14E18065291}"/>
          </ac:picMkLst>
        </pc:picChg>
        <pc:picChg chg="add del mod">
          <ac:chgData name="Annie Monfalcone" userId="ccbe96dd-adef-4542-9165-1048a1f5bd5e" providerId="ADAL" clId="{88607A38-6BB0-4F50-9CB9-4C8E08DCD34C}" dt="2021-04-16T20:17:04.433" v="5"/>
          <ac:picMkLst>
            <pc:docMk/>
            <pc:sldMk cId="1960320334" sldId="256"/>
            <ac:picMk id="6" creationId="{57D3F26E-11B2-4237-9F1C-F31C45E81D29}"/>
          </ac:picMkLst>
        </pc:picChg>
        <pc:picChg chg="add mod">
          <ac:chgData name="Annie Monfalcone" userId="ccbe96dd-adef-4542-9165-1048a1f5bd5e" providerId="ADAL" clId="{88607A38-6BB0-4F50-9CB9-4C8E08DCD34C}" dt="2021-04-16T20:19:14.442" v="6"/>
          <ac:picMkLst>
            <pc:docMk/>
            <pc:sldMk cId="1960320334" sldId="256"/>
            <ac:picMk id="7" creationId="{B77B7ED9-7056-4025-B488-DAA3CC9102DD}"/>
          </ac:picMkLst>
        </pc:picChg>
      </pc:sldChg>
      <pc:sldChg chg="addSp delSp modSp modTransition modAnim">
        <pc:chgData name="Annie Monfalcone" userId="ccbe96dd-adef-4542-9165-1048a1f5bd5e" providerId="ADAL" clId="{88607A38-6BB0-4F50-9CB9-4C8E08DCD34C}" dt="2021-04-16T20:19:14.442" v="6"/>
        <pc:sldMkLst>
          <pc:docMk/>
          <pc:sldMk cId="2088297985" sldId="257"/>
        </pc:sldMkLst>
        <pc:picChg chg="add del mod">
          <ac:chgData name="Annie Monfalcone" userId="ccbe96dd-adef-4542-9165-1048a1f5bd5e" providerId="ADAL" clId="{88607A38-6BB0-4F50-9CB9-4C8E08DCD34C}" dt="2021-04-16T20:14:41.769" v="3"/>
          <ac:picMkLst>
            <pc:docMk/>
            <pc:sldMk cId="2088297985" sldId="257"/>
            <ac:picMk id="6" creationId="{CF55DA3E-71BA-4620-9C4F-EA2DB4503D29}"/>
          </ac:picMkLst>
        </pc:picChg>
        <pc:picChg chg="add del mod">
          <ac:chgData name="Annie Monfalcone" userId="ccbe96dd-adef-4542-9165-1048a1f5bd5e" providerId="ADAL" clId="{88607A38-6BB0-4F50-9CB9-4C8E08DCD34C}" dt="2021-04-16T20:17:04.433" v="5"/>
          <ac:picMkLst>
            <pc:docMk/>
            <pc:sldMk cId="2088297985" sldId="257"/>
            <ac:picMk id="7" creationId="{CD22A0FC-EE76-47DA-9B4F-AAF76E54A3C9}"/>
          </ac:picMkLst>
        </pc:picChg>
        <pc:picChg chg="add mod">
          <ac:chgData name="Annie Monfalcone" userId="ccbe96dd-adef-4542-9165-1048a1f5bd5e" providerId="ADAL" clId="{88607A38-6BB0-4F50-9CB9-4C8E08DCD34C}" dt="2021-04-16T20:19:14.442" v="6"/>
          <ac:picMkLst>
            <pc:docMk/>
            <pc:sldMk cId="2088297985" sldId="257"/>
            <ac:picMk id="9" creationId="{B6AC2E4B-D66C-49D4-B8AD-91CFB9DFA4CF}"/>
          </ac:picMkLst>
        </pc:picChg>
      </pc:sldChg>
      <pc:sldChg chg="addSp delSp modSp modTransition modAnim">
        <pc:chgData name="Annie Monfalcone" userId="ccbe96dd-adef-4542-9165-1048a1f5bd5e" providerId="ADAL" clId="{88607A38-6BB0-4F50-9CB9-4C8E08DCD34C}" dt="2021-04-16T20:19:14.442" v="6"/>
        <pc:sldMkLst>
          <pc:docMk/>
          <pc:sldMk cId="2533968766" sldId="258"/>
        </pc:sldMkLst>
        <pc:picChg chg="add del mod">
          <ac:chgData name="Annie Monfalcone" userId="ccbe96dd-adef-4542-9165-1048a1f5bd5e" providerId="ADAL" clId="{88607A38-6BB0-4F50-9CB9-4C8E08DCD34C}" dt="2021-04-16T20:14:41.769" v="3"/>
          <ac:picMkLst>
            <pc:docMk/>
            <pc:sldMk cId="2533968766" sldId="258"/>
            <ac:picMk id="17" creationId="{51CECE82-3EFE-4A8E-A6FE-EF2606E86CB0}"/>
          </ac:picMkLst>
        </pc:picChg>
        <pc:picChg chg="add del mod">
          <ac:chgData name="Annie Monfalcone" userId="ccbe96dd-adef-4542-9165-1048a1f5bd5e" providerId="ADAL" clId="{88607A38-6BB0-4F50-9CB9-4C8E08DCD34C}" dt="2021-04-16T20:17:04.433" v="5"/>
          <ac:picMkLst>
            <pc:docMk/>
            <pc:sldMk cId="2533968766" sldId="258"/>
            <ac:picMk id="18" creationId="{3BEBA898-FB71-4F51-9BF2-3CA08F0D9A4D}"/>
          </ac:picMkLst>
        </pc:picChg>
        <pc:picChg chg="add mod">
          <ac:chgData name="Annie Monfalcone" userId="ccbe96dd-adef-4542-9165-1048a1f5bd5e" providerId="ADAL" clId="{88607A38-6BB0-4F50-9CB9-4C8E08DCD34C}" dt="2021-04-16T20:19:14.442" v="6"/>
          <ac:picMkLst>
            <pc:docMk/>
            <pc:sldMk cId="2533968766" sldId="258"/>
            <ac:picMk id="19" creationId="{932AC7F0-9BED-468C-9DD8-67BED71B3C88}"/>
          </ac:picMkLst>
        </pc:picChg>
      </pc:sldChg>
      <pc:sldChg chg="addSp delSp modSp modTransition modAnim">
        <pc:chgData name="Annie Monfalcone" userId="ccbe96dd-adef-4542-9165-1048a1f5bd5e" providerId="ADAL" clId="{88607A38-6BB0-4F50-9CB9-4C8E08DCD34C}" dt="2021-04-16T20:19:14.442" v="6"/>
        <pc:sldMkLst>
          <pc:docMk/>
          <pc:sldMk cId="2557231884" sldId="259"/>
        </pc:sldMkLst>
        <pc:picChg chg="add del mod">
          <ac:chgData name="Annie Monfalcone" userId="ccbe96dd-adef-4542-9165-1048a1f5bd5e" providerId="ADAL" clId="{88607A38-6BB0-4F50-9CB9-4C8E08DCD34C}" dt="2021-04-16T20:14:41.769" v="3"/>
          <ac:picMkLst>
            <pc:docMk/>
            <pc:sldMk cId="2557231884" sldId="259"/>
            <ac:picMk id="9" creationId="{A478893E-C837-4944-BD20-2938DE4B3CAF}"/>
          </ac:picMkLst>
        </pc:picChg>
        <pc:picChg chg="add mod">
          <ac:chgData name="Annie Monfalcone" userId="ccbe96dd-adef-4542-9165-1048a1f5bd5e" providerId="ADAL" clId="{88607A38-6BB0-4F50-9CB9-4C8E08DCD34C}" dt="2021-04-16T20:19:14.442" v="6"/>
          <ac:picMkLst>
            <pc:docMk/>
            <pc:sldMk cId="2557231884" sldId="259"/>
            <ac:picMk id="11" creationId="{1501E170-C5DE-453B-BC3D-4EC5A3CD3AD6}"/>
          </ac:picMkLst>
        </pc:picChg>
      </pc:sldChg>
      <pc:sldChg chg="addSp delSp modSp modTransition modAnim">
        <pc:chgData name="Annie Monfalcone" userId="ccbe96dd-adef-4542-9165-1048a1f5bd5e" providerId="ADAL" clId="{88607A38-6BB0-4F50-9CB9-4C8E08DCD34C}" dt="2021-04-16T20:19:14.442" v="6"/>
        <pc:sldMkLst>
          <pc:docMk/>
          <pc:sldMk cId="127674832" sldId="260"/>
        </pc:sldMkLst>
        <pc:picChg chg="add del mod">
          <ac:chgData name="Annie Monfalcone" userId="ccbe96dd-adef-4542-9165-1048a1f5bd5e" providerId="ADAL" clId="{88607A38-6BB0-4F50-9CB9-4C8E08DCD34C}" dt="2021-04-16T20:14:41.769" v="3"/>
          <ac:picMkLst>
            <pc:docMk/>
            <pc:sldMk cId="127674832" sldId="260"/>
            <ac:picMk id="13" creationId="{C3930046-6375-4F75-A31B-A7675420B845}"/>
          </ac:picMkLst>
        </pc:picChg>
        <pc:picChg chg="add mod">
          <ac:chgData name="Annie Monfalcone" userId="ccbe96dd-adef-4542-9165-1048a1f5bd5e" providerId="ADAL" clId="{88607A38-6BB0-4F50-9CB9-4C8E08DCD34C}" dt="2021-04-16T20:19:14.442" v="6"/>
          <ac:picMkLst>
            <pc:docMk/>
            <pc:sldMk cId="127674832" sldId="260"/>
            <ac:picMk id="14" creationId="{E9A96DF4-B1DC-463B-98B7-FBD91B5431C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A6715-E66E-4107-8BA4-F51E0C3D7A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AC5901-22A8-4142-AE53-B55A405C47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52771-F032-42B5-9E79-BE82E1216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5C364F-C845-45E0-8426-2BE769744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67EBA5-C08C-4800-89B2-40C13B6D0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814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E0AFC-63EA-46D6-B11A-15580AA1C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373A2C-B99B-4808-B0BD-748DAF5ECE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1D40D-4E0A-4AD0-AF00-401ED1ACD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E4369-5F64-4729-AD09-E120B23D5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5D4C7-141B-438E-9E32-7EF3DBCA7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42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ADD226-7A80-4393-B233-B65BE73073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B9AB3-8704-4E12-9436-18858631F8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D74EA-092F-45FB-81C8-DB1BE95BC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87668-D26E-4FCC-8DC5-7EAD492FF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3EFFB6-6B5A-4103-B2E5-008C552EC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028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7C4E5-B21A-490D-B6BC-BA9FF4531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45B2A-92E6-4828-B85F-3B048E369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F3415-159E-4140-A4A6-0F6E1A01D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C9260B-6580-4E69-BF89-D37BC434C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0D545D-EFC1-4FA3-8808-60EDF0ED0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494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793F1-3D16-4E3B-89FE-C0856EB6D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7DAB9-B28C-4D12-BA3C-461617CA4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8D9B2C-CDF1-4AA5-B89B-7E70C302C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7EC06-D0AA-44CB-9DE8-0568D81F6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81F51-7A5D-4D61-9554-28E68727B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69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1F87B-FE67-4201-A8A5-277205638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8EBD6-D3FC-4B86-BFB4-A1114F1F0E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D0589C-A9AD-464D-94F0-326B1540E1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41CDA6-87B0-4766-9014-DF54789E2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6E34A4-C0AC-45F1-B085-0DCD1F42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853BCE-EA50-47F3-BE89-BE1C1566D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526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7C1-DADB-4848-BE5C-DFF76727C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2C96D3-8EC5-45B6-AEC5-2315615D4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614A92-C433-4902-AF76-E5B1E8D081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76556-E7E5-4017-B415-2FE8644D94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D74E3-DDAC-4279-A2CD-32C5E7B6F2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28723E-4730-43CD-A700-E0AE7D997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6C9B9-3B02-41D4-9DDD-A50D68E7C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2E8611-C4E4-4853-9C26-F95ADA3EC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597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83C64-416E-42F2-92ED-66EE509A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ADEBDD-56D2-499F-B1B1-CB38D9A1A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D3DECE-2B5B-45BD-AA34-418043A42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F1C6B5-D36F-41FF-B760-840BFB76A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12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CAA02D-50F1-40F7-A932-07122E948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7545BB-B5BB-4784-81B3-EC1B64379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01CE03-3DE7-4C45-A3C7-E0172829B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208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E250F-FA4E-4A18-9E72-26F26C310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D64E7-40CA-4EBD-A455-1797CA60E6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FBF2CA-C7E4-497C-BC3E-D3D6BFFA9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A9087C-F63B-43A0-B5BE-69350A081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49CA90-DAF0-444B-8D35-33B647CA6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AAF950-85E8-4F5F-8FF1-4CA233646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70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2303E-3759-4C59-922C-1CE3CDDB6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116BA-BBED-46BB-932D-F2D6996E06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32EC54-A917-4935-ADC1-D16F5939C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8584B0-28DD-4EC5-8528-487D54293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EEBC7A-E39D-4D62-8773-29DE4E0D6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878BB4-720D-4DD8-B79F-5EB06836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801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7E64A-80C6-49A5-B135-DAF5741DD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E0730E-3EE9-4C02-B8D3-B94D1F8981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C385A-F398-49E2-BD7A-A16B947BF6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2BD74-7E20-4051-87CE-D9284329FD98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9988A0-8A47-4FAA-8AA9-10E295F003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AB23D-3B31-4BA6-A359-EF6E91BCF1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AED05-B9A9-4297-B983-7B8AADBDF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90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7D7A02-907B-496F-BA7E-AA3780733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BA5268-0AE7-4CAD-9537-D0EB09E76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8D065B-39DA-4077-B9CF-E489CE4C0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76E626-F97D-491B-9EE8-CCBB2DA138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9529" y="2085788"/>
            <a:ext cx="6884895" cy="1496649"/>
          </a:xfrm>
        </p:spPr>
        <p:txBody>
          <a:bodyPr anchor="b">
            <a:normAutofit fontScale="90000"/>
          </a:bodyPr>
          <a:lstStyle/>
          <a:p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Preliminary study on beetle biodiversity and its role as a metric for ecosystem heterogeneity in the Rowan County area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BC2CE6-AB2A-48F8-9116-A26DE841E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3948056"/>
            <a:ext cx="6096000" cy="830134"/>
          </a:xfrm>
        </p:spPr>
        <p:txBody>
          <a:bodyPr anchor="t">
            <a:norm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Belinda Candra, Sara Monfalcone, Dr. Charles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Lydeard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Dr. Sean O’Keefe.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6D1789-DD1B-7B4E-A46E-8D5DF1D6C9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320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95"/>
    </mc:Choice>
    <mc:Fallback>
      <p:transition spd="slow" advTm="118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B3202F39-4B2C-4FDB-ADD6-6E3B924B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22F865C-4A0C-4B26-9B15-152ED3B54D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1"/>
            <a:ext cx="12192001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E997B44-8C0A-4A48-A396-4F8707F83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798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6AD0B7-962A-4943-8E89-A3F594C65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7671" y="1015410"/>
            <a:ext cx="8899450" cy="827096"/>
          </a:xfrm>
        </p:spPr>
        <p:txBody>
          <a:bodyPr anchor="b">
            <a:norm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Biodiversity in Beetles</a:t>
            </a:r>
          </a:p>
        </p:txBody>
      </p:sp>
      <p:pic>
        <p:nvPicPr>
          <p:cNvPr id="14" name="Picture 13" descr="A close up of a bug&#10;&#10;Description automatically generated with medium confidence">
            <a:extLst>
              <a:ext uri="{FF2B5EF4-FFF2-40B4-BE49-F238E27FC236}">
                <a16:creationId xmlns:a16="http://schemas.microsoft.com/office/drawing/2014/main" id="{C4701403-EF46-4030-8C27-5ACEE95351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3" r="19332" b="1"/>
          <a:stretch/>
        </p:blipFill>
        <p:spPr>
          <a:xfrm>
            <a:off x="1338987" y="2172114"/>
            <a:ext cx="1921925" cy="1897202"/>
          </a:xfrm>
          <a:prstGeom prst="rect">
            <a:avLst/>
          </a:prstGeom>
        </p:spPr>
      </p:pic>
      <p:pic>
        <p:nvPicPr>
          <p:cNvPr id="16" name="Picture 15" descr="A close up of a spider&#10;&#10;Description automatically generated with medium confidence">
            <a:extLst>
              <a:ext uri="{FF2B5EF4-FFF2-40B4-BE49-F238E27FC236}">
                <a16:creationId xmlns:a16="http://schemas.microsoft.com/office/drawing/2014/main" id="{2BB4EEE1-9323-4952-B073-BE2FA0D8DA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7" r="2447" b="-1"/>
          <a:stretch/>
        </p:blipFill>
        <p:spPr>
          <a:xfrm>
            <a:off x="3887272" y="2166281"/>
            <a:ext cx="1921925" cy="1909867"/>
          </a:xfrm>
          <a:prstGeom prst="rect">
            <a:avLst/>
          </a:prstGeom>
        </p:spPr>
      </p:pic>
      <p:pic>
        <p:nvPicPr>
          <p:cNvPr id="11" name="Picture 10" descr="A picture containing insect&#10;&#10;Description automatically generated">
            <a:extLst>
              <a:ext uri="{FF2B5EF4-FFF2-40B4-BE49-F238E27FC236}">
                <a16:creationId xmlns:a16="http://schemas.microsoft.com/office/drawing/2014/main" id="{355A7EAB-A975-498D-A408-DAE675C95C2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"/>
          <a:stretch/>
        </p:blipFill>
        <p:spPr>
          <a:xfrm>
            <a:off x="6435965" y="2188749"/>
            <a:ext cx="1884155" cy="1909867"/>
          </a:xfrm>
          <a:prstGeom prst="rect">
            <a:avLst/>
          </a:prstGeom>
        </p:spPr>
      </p:pic>
      <p:pic>
        <p:nvPicPr>
          <p:cNvPr id="5" name="Content Placeholder 4" descr="A black and white moth&#10;&#10;Description automatically generated with low confidence">
            <a:extLst>
              <a:ext uri="{FF2B5EF4-FFF2-40B4-BE49-F238E27FC236}">
                <a16:creationId xmlns:a16="http://schemas.microsoft.com/office/drawing/2014/main" id="{1CE6D76E-B38D-499F-B437-4C496789265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" r="16232" b="-1"/>
          <a:stretch/>
        </p:blipFill>
        <p:spPr>
          <a:xfrm>
            <a:off x="8965673" y="2200940"/>
            <a:ext cx="1884154" cy="1897675"/>
          </a:xfrm>
          <a:prstGeom prst="rect">
            <a:avLst/>
          </a:prstGeom>
        </p:spPr>
      </p:pic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812C5CF4-B772-4C84-8B89-9476CAD60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3726" y="4433778"/>
            <a:ext cx="7910623" cy="1408814"/>
          </a:xfrm>
        </p:spPr>
        <p:txBody>
          <a:bodyPr anchor="t">
            <a:normAutofit lnSpcReduction="10000"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Biodiversity is critical for ecosystem function</a:t>
            </a:r>
          </a:p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Ecological Heterogeneity</a:t>
            </a:r>
          </a:p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species with differing ecological roles</a:t>
            </a:r>
          </a:p>
          <a:p>
            <a:pPr marL="0" indent="0">
              <a:buNone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 from bugguide.net 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0D6210E-5481-3348-8481-325C69EE11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96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317"/>
    </mc:Choice>
    <mc:Fallback>
      <p:transition spd="slow" advTm="37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8">
            <a:extLst>
              <a:ext uri="{FF2B5EF4-FFF2-40B4-BE49-F238E27FC236}">
                <a16:creationId xmlns:a16="http://schemas.microsoft.com/office/drawing/2014/main" id="{9B6A81E7-2A43-4366-8431-1FA7A780A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A79CEA6A-0FF7-4951-9312-A6C766A7FE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4"/>
          <a:stretch/>
        </p:blipFill>
        <p:spPr>
          <a:xfrm rot="5400000">
            <a:off x="-724042" y="724040"/>
            <a:ext cx="6858000" cy="5409917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09B7001-6C15-47E8-8C3B-A6EB53C98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200" y="1"/>
            <a:ext cx="6781801" cy="6857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3D7337-C310-4B2B-BE2D-98E9D6EC0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565" y="685800"/>
            <a:ext cx="5409636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7E63FC-6E6D-47D1-A800-3C75B775E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000" y="1253266"/>
            <a:ext cx="4110197" cy="907199"/>
          </a:xfrm>
        </p:spPr>
        <p:txBody>
          <a:bodyPr anchor="b">
            <a:norm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Collecting Leaf Litter</a:t>
            </a:r>
          </a:p>
        </p:txBody>
      </p:sp>
      <p:sp>
        <p:nvSpPr>
          <p:cNvPr id="24" name="Content Placeholder 15">
            <a:extLst>
              <a:ext uri="{FF2B5EF4-FFF2-40B4-BE49-F238E27FC236}">
                <a16:creationId xmlns:a16="http://schemas.microsoft.com/office/drawing/2014/main" id="{84375E23-AD5A-453C-993A-C6647861B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6001" y="2458095"/>
            <a:ext cx="4110198" cy="3075480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Sifting through fallen leaves and debris, where bugs are often found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Gathered material in bottom of sifter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 Locations in Rowan County</a:t>
            </a:r>
          </a:p>
          <a:p>
            <a:pPr lvl="1">
              <a:lnSpc>
                <a:spcPct val="100000"/>
              </a:lnSpc>
            </a:pP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Rodburn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Hollow</a:t>
            </a:r>
          </a:p>
          <a:p>
            <a:pPr lvl="1">
              <a:lnSpc>
                <a:spcPct val="100000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Eagle Lake</a:t>
            </a:r>
          </a:p>
          <a:p>
            <a:pPr lvl="1">
              <a:lnSpc>
                <a:spcPct val="100000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Stoney Cove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57DE2A-2DDF-A447-B4BC-2C4ACEDC50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97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711"/>
    </mc:Choice>
    <mc:Fallback>
      <p:transition spd="slow" advTm="18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18">
            <a:extLst>
              <a:ext uri="{FF2B5EF4-FFF2-40B4-BE49-F238E27FC236}">
                <a16:creationId xmlns:a16="http://schemas.microsoft.com/office/drawing/2014/main" id="{85B9AB05-2A22-4BDA-B7D0-ECDC7B69F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66EFBB-3765-4D82-8966-A4D9F4229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5038916" cy="1474666"/>
          </a:xfrm>
        </p:spPr>
        <p:txBody>
          <a:bodyPr anchor="b">
            <a:norm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Berlese Funnels</a:t>
            </a:r>
          </a:p>
        </p:txBody>
      </p:sp>
      <p:sp>
        <p:nvSpPr>
          <p:cNvPr id="26" name="Content Placeholder 15">
            <a:extLst>
              <a:ext uri="{FF2B5EF4-FFF2-40B4-BE49-F238E27FC236}">
                <a16:creationId xmlns:a16="http://schemas.microsoft.com/office/drawing/2014/main" id="{C0369EC4-1652-4D01-B152-3CCDA15EA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442" y="2447336"/>
            <a:ext cx="5038916" cy="3724862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Leaf litter is placed in top and a light is turned on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 and Light drives beetles and bugs down the funnel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bottom of the funnel, a cup of 70% ethanol catches the bugs that fall through.</a:t>
            </a:r>
          </a:p>
        </p:txBody>
      </p:sp>
      <p:sp>
        <p:nvSpPr>
          <p:cNvPr id="27" name="Rectangle 20">
            <a:extLst>
              <a:ext uri="{FF2B5EF4-FFF2-40B4-BE49-F238E27FC236}">
                <a16:creationId xmlns:a16="http://schemas.microsoft.com/office/drawing/2014/main" id="{D9759409-BDF8-4BFD-9AF3-4B5C04C2A1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81800" y="0"/>
            <a:ext cx="54102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Content Placeholder 10" descr="A picture containing person&#10;&#10;Description automatically generated">
            <a:extLst>
              <a:ext uri="{FF2B5EF4-FFF2-40B4-BE49-F238E27FC236}">
                <a16:creationId xmlns:a16="http://schemas.microsoft.com/office/drawing/2014/main" id="{609B06F6-DF2E-43E3-89B0-11B01D6320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/>
          <a:stretch/>
        </p:blipFill>
        <p:spPr>
          <a:xfrm rot="5400000">
            <a:off x="6776763" y="1370107"/>
            <a:ext cx="5486399" cy="4117787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874249FE-AC0E-D34C-A670-8A545FFD8F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74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33"/>
    </mc:Choice>
    <mc:Fallback>
      <p:transition spd="slow" advTm="94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55C01129-3453-464D-A870-ED71C6E89D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D2781A6-5C82-4764-B489-F9A599C0A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11782" y="685800"/>
            <a:ext cx="4994335" cy="5486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38E6EE09-64A8-4FF9-83AE-DF879AA3F4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14318"/>
          <a:stretch/>
        </p:blipFill>
        <p:spPr>
          <a:xfrm rot="5400000">
            <a:off x="7539271" y="1719536"/>
            <a:ext cx="5486400" cy="34189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276EDD-EAEF-4E15-9566-E1C1ACCA4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9396" y="1084521"/>
            <a:ext cx="4019107" cy="1292027"/>
          </a:xfrm>
        </p:spPr>
        <p:txBody>
          <a:bodyPr anchor="b">
            <a:normAutofit/>
          </a:bodyPr>
          <a:lstStyle/>
          <a:p>
            <a:pPr algn="ctr"/>
            <a:r>
              <a:rPr lang="en-US" sz="3600" dirty="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Pinning &amp; Sorting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19ACE28-E0E0-4DB8-907F-714000DA5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0661" y="2678654"/>
            <a:ext cx="3976577" cy="3137355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Beetles are pinned (left) and labeled on location and time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Sorted on morphology (right)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Flats are labeled, and reviewed by our faculty mentor, Dr. O’Keefe</a:t>
            </a:r>
          </a:p>
        </p:txBody>
      </p:sp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CE585DC7-42B6-41FC-ACBA-120AFC67903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9" b="12492"/>
          <a:stretch/>
        </p:blipFill>
        <p:spPr>
          <a:xfrm rot="5400000">
            <a:off x="-804757" y="1732485"/>
            <a:ext cx="5486399" cy="3393014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BBA9C0-369C-BF40-BEC6-3017C4493D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31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523"/>
    </mc:Choice>
    <mc:Fallback>
      <p:transition spd="slow" advTm="37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169</Words>
  <Application>Microsoft Macintosh PowerPoint</Application>
  <PresentationFormat>Widescreen</PresentationFormat>
  <Paragraphs>22</Paragraphs>
  <Slides>5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Preliminary study on beetle biodiversity and its role as a metric for ecosystem heterogeneity in the Rowan County area</vt:lpstr>
      <vt:lpstr>Biodiversity in Beetles</vt:lpstr>
      <vt:lpstr>Collecting Leaf Litter</vt:lpstr>
      <vt:lpstr>Berlese Funnels</vt:lpstr>
      <vt:lpstr>Pinning &amp; Sorting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Annie Monfalcone</dc:creator>
  <cp:lastModifiedBy>Belinda Valerie Candra</cp:lastModifiedBy>
  <cp:revision>8</cp:revision>
  <dcterms:created xsi:type="dcterms:W3CDTF">2021-04-16T15:09:51Z</dcterms:created>
  <dcterms:modified xsi:type="dcterms:W3CDTF">2021-04-16T20:38:45Z</dcterms:modified>
</cp:coreProperties>
</file>