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9"/>
  </p:notesMasterIdLst>
  <p:sldIdLst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75990-A4A1-4DDE-AA8D-73E60A452DD0}" type="datetimeFigureOut">
              <a:rPr lang="en-US" smtClean="0"/>
              <a:t>4/16/2021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5CD8D-B1D9-4658-A4F0-38CA8D83ED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980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808C238F-B856-42A4-BC32-194DCC130D5F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72680-3826-48D8-A0B9-F293E3A564DD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F02A-B435-4587-AE10-6A02865845FD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F27A1-9C29-4918-BA16-87149545F673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EE601-4D27-49FF-B099-2799466F7EDA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2469-603F-4B0F-8F23-6B2B143D5424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81E0-05FC-475E-A14D-85EF9B55E67B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02C8-8352-4A2E-A3CD-139A8583C932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0581-4B77-41E9-BE55-C3C9C3900A2A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C1CB5-A088-4DB4-8A5C-B084F9B2B528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328-ADC8-435B-8F5C-D339CD9DD487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56410-64C5-4311-8359-FDA6B61ABBAE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8B01E-6E1B-4AFC-A690-27C447C9486E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F3D2-503A-4E49-99AD-125A054E178F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66207-223C-48E4-AE22-548ABC801447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41151-B38C-4230-91F0-8A3BB69A056C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6EA29-EE45-46F5-8084-6929433FA14E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7B94D-50C4-4558-AAA1-857DDB1A21EF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>
            <a:extLst>
              <a:ext uri="{FF2B5EF4-FFF2-40B4-BE49-F238E27FC236}">
                <a16:creationId xmlns:a16="http://schemas.microsoft.com/office/drawing/2014/main" id="{AD579530-1077-46B3-BD5C-81BB270A1D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78" name="Rectangle 77">
              <a:extLst>
                <a:ext uri="{FF2B5EF4-FFF2-40B4-BE49-F238E27FC236}">
                  <a16:creationId xmlns:a16="http://schemas.microsoft.com/office/drawing/2014/main" id="{ACBB106A-B366-4349-B59F-E8FBDADD82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9" name="Picture 2">
              <a:extLst>
                <a:ext uri="{FF2B5EF4-FFF2-40B4-BE49-F238E27FC236}">
                  <a16:creationId xmlns:a16="http://schemas.microsoft.com/office/drawing/2014/main" id="{113FC03B-24E4-4A3F-9626-CC7F6356BC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5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4" descr="close up of circuit board">
            <a:extLst>
              <a:ext uri="{FF2B5EF4-FFF2-40B4-BE49-F238E27FC236}">
                <a16:creationId xmlns:a16="http://schemas.microsoft.com/office/drawing/2014/main" id="{525AE681-57C0-4C44-9E88-A16CDA016EB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30000"/>
          </a:blip>
          <a:srcRect t="6504" b="9202"/>
          <a:stretch/>
        </p:blipFill>
        <p:spPr>
          <a:xfrm>
            <a:off x="0" y="10"/>
            <a:ext cx="12188389" cy="6857990"/>
          </a:xfrm>
          <a:prstGeom prst="rect">
            <a:avLst/>
          </a:prstGeom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83F79A5F-63B5-4802-B39B-BF0F89DDD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5895" y="2235200"/>
            <a:ext cx="10982062" cy="2396067"/>
            <a:chOff x="605895" y="2235200"/>
            <a:chExt cx="10982062" cy="2396067"/>
          </a:xfrm>
        </p:grpSpPr>
        <p:sp>
          <p:nvSpPr>
            <p:cNvPr id="82" name="Round Diagonal Corner Rectangle 7">
              <a:extLst>
                <a:ext uri="{FF2B5EF4-FFF2-40B4-BE49-F238E27FC236}">
                  <a16:creationId xmlns:a16="http://schemas.microsoft.com/office/drawing/2014/main" id="{00D14BF7-A799-4EDA-8C19-CED0B8EC52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82333" y="2235200"/>
              <a:ext cx="7027334" cy="2396067"/>
            </a:xfrm>
            <a:prstGeom prst="round2DiagRect">
              <a:avLst>
                <a:gd name="adj1" fmla="val 9246"/>
                <a:gd name="adj2" fmla="val 0"/>
              </a:avLst>
            </a:prstGeom>
            <a:solidFill>
              <a:schemeClr val="bg1">
                <a:alpha val="80000"/>
              </a:schemeClr>
            </a:solidFill>
            <a:ln w="19050" cap="sq">
              <a:solidFill>
                <a:schemeClr val="tx2">
                  <a:alpha val="60000"/>
                </a:schemeClr>
              </a:solidFill>
              <a:miter lim="800000"/>
            </a:ln>
            <a:effectLst>
              <a:outerShdw blurRad="889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AF292344-73C8-4E53-85C0-8CDB23EB53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05895" y="2900097"/>
              <a:ext cx="10982062" cy="1211524"/>
              <a:chOff x="605895" y="2900097"/>
              <a:chExt cx="10982062" cy="1211524"/>
            </a:xfrm>
          </p:grpSpPr>
          <p:sp>
            <p:nvSpPr>
              <p:cNvPr id="84" name="Freeform 32">
                <a:extLst>
                  <a:ext uri="{FF2B5EF4-FFF2-40B4-BE49-F238E27FC236}">
                    <a16:creationId xmlns:a16="http://schemas.microsoft.com/office/drawing/2014/main" id="{4781E776-A0A7-4FB6-958B-8389BBA569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9653587" y="33797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5" name="Freeform 33">
                <a:extLst>
                  <a:ext uri="{FF2B5EF4-FFF2-40B4-BE49-F238E27FC236}">
                    <a16:creationId xmlns:a16="http://schemas.microsoft.com/office/drawing/2014/main" id="{0F004D56-F177-45BC-8965-B72DB88A08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078244" y="33107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6" name="Freeform 34">
                <a:extLst>
                  <a:ext uri="{FF2B5EF4-FFF2-40B4-BE49-F238E27FC236}">
                    <a16:creationId xmlns:a16="http://schemas.microsoft.com/office/drawing/2014/main" id="{5F2F1F83-817B-4678-B0AE-8FFDC49FC8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1146631" y="35742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7" name="Freeform 37">
                <a:extLst>
                  <a:ext uri="{FF2B5EF4-FFF2-40B4-BE49-F238E27FC236}">
                    <a16:creationId xmlns:a16="http://schemas.microsoft.com/office/drawing/2014/main" id="{F908EB47-32F4-4E82-BF56-FD25BB0747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230644" y="30345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8" name="Freeform 35">
                <a:extLst>
                  <a:ext uri="{FF2B5EF4-FFF2-40B4-BE49-F238E27FC236}">
                    <a16:creationId xmlns:a16="http://schemas.microsoft.com/office/drawing/2014/main" id="{0966000D-B975-4E8A-9BF2-EACF216405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034587" y="25627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9" name="Freeform 36">
                <a:extLst>
                  <a:ext uri="{FF2B5EF4-FFF2-40B4-BE49-F238E27FC236}">
                    <a16:creationId xmlns:a16="http://schemas.microsoft.com/office/drawing/2014/main" id="{A9554499-6796-4AEE-B012-34A5B9A585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747375" y="32326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0" name="Freeform 38">
                <a:extLst>
                  <a:ext uri="{FF2B5EF4-FFF2-40B4-BE49-F238E27FC236}">
                    <a16:creationId xmlns:a16="http://schemas.microsoft.com/office/drawing/2014/main" id="{9DD40864-34BD-491F-B591-180E7B32C1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1399044" y="30953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1" name="Freeform 39">
                <a:extLst>
                  <a:ext uri="{FF2B5EF4-FFF2-40B4-BE49-F238E27FC236}">
                    <a16:creationId xmlns:a16="http://schemas.microsoft.com/office/drawing/2014/main" id="{2623F54C-4373-4D30-90DB-3129BDDF54A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353675" y="21531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2" name="Freeform 40">
                <a:extLst>
                  <a:ext uri="{FF2B5EF4-FFF2-40B4-BE49-F238E27FC236}">
                    <a16:creationId xmlns:a16="http://schemas.microsoft.com/office/drawing/2014/main" id="{1FF42884-D4B2-462F-9FA7-4FA8925322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848850" y="33088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3" name="Rectangle 41">
                <a:extLst>
                  <a:ext uri="{FF2B5EF4-FFF2-40B4-BE49-F238E27FC236}">
                    <a16:creationId xmlns:a16="http://schemas.microsoft.com/office/drawing/2014/main" id="{27F4D4BA-37F5-4D54-BDFF-733F621D5D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721056" y="32842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4" name="Freeform 32">
                <a:extLst>
                  <a:ext uri="{FF2B5EF4-FFF2-40B4-BE49-F238E27FC236}">
                    <a16:creationId xmlns:a16="http://schemas.microsoft.com/office/drawing/2014/main" id="{29E4A0E5-0441-4563-A947-12A5781105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2122751" y="35321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5" name="Freeform 33">
                <a:extLst>
                  <a:ext uri="{FF2B5EF4-FFF2-40B4-BE49-F238E27FC236}">
                    <a16:creationId xmlns:a16="http://schemas.microsoft.com/office/drawing/2014/main" id="{4A8D89B4-AD1B-410A-870B-1042E075A0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958445" y="34631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6" name="Freeform 34">
                <a:extLst>
                  <a:ext uri="{FF2B5EF4-FFF2-40B4-BE49-F238E27FC236}">
                    <a16:creationId xmlns:a16="http://schemas.microsoft.com/office/drawing/2014/main" id="{DFC54570-9F45-44E6-AC94-4B3192D44B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858308" y="37266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7" name="Freeform 37">
                <a:extLst>
                  <a:ext uri="{FF2B5EF4-FFF2-40B4-BE49-F238E27FC236}">
                    <a16:creationId xmlns:a16="http://schemas.microsoft.com/office/drawing/2014/main" id="{A976F76C-4BBB-4CD4-9270-5E4E8802BF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658407" y="31869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8" name="Freeform 35">
                <a:extLst>
                  <a:ext uri="{FF2B5EF4-FFF2-40B4-BE49-F238E27FC236}">
                    <a16:creationId xmlns:a16="http://schemas.microsoft.com/office/drawing/2014/main" id="{06081E5F-35E2-4E9E-A0DA-9E2F769C4C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860814" y="27151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9" name="Freeform 36">
                <a:extLst>
                  <a:ext uri="{FF2B5EF4-FFF2-40B4-BE49-F238E27FC236}">
                    <a16:creationId xmlns:a16="http://schemas.microsoft.com/office/drawing/2014/main" id="{7B7B4F78-1391-433D-AAE5-0FA8B8EE18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289314" y="33850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0" name="Freeform 38">
                <a:extLst>
                  <a:ext uri="{FF2B5EF4-FFF2-40B4-BE49-F238E27FC236}">
                    <a16:creationId xmlns:a16="http://schemas.microsoft.com/office/drawing/2014/main" id="{EF63F42B-29ED-4285-99D1-5FA657DA92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605895" y="32477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1" name="Freeform 39">
                <a:extLst>
                  <a:ext uri="{FF2B5EF4-FFF2-40B4-BE49-F238E27FC236}">
                    <a16:creationId xmlns:a16="http://schemas.microsoft.com/office/drawing/2014/main" id="{EB7A6053-A7CF-4785-B396-6F70D6EBE9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532202" y="23055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2" name="Freeform 40">
                <a:extLst>
                  <a:ext uri="{FF2B5EF4-FFF2-40B4-BE49-F238E27FC236}">
                    <a16:creationId xmlns:a16="http://schemas.microsoft.com/office/drawing/2014/main" id="{E6337518-A10D-47A5-BD86-6D1F3FAF3C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154501" y="34612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3" name="Rectangle 41">
                <a:extLst>
                  <a:ext uri="{FF2B5EF4-FFF2-40B4-BE49-F238E27FC236}">
                    <a16:creationId xmlns:a16="http://schemas.microsoft.com/office/drawing/2014/main" id="{7591C37F-6498-4992-992D-D413A84752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448983" y="34366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D476017-D224-40AE-B921-675254501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67000" y="2328334"/>
            <a:ext cx="6858000" cy="186474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/>
              <a:t>A Portable Analyzer for Rapid and Sensitive Protein Detection by AC </a:t>
            </a:r>
            <a:r>
              <a:rPr lang="en-US" sz="3100" dirty="0" err="1"/>
              <a:t>Electrokinetics</a:t>
            </a:r>
            <a:r>
              <a:rPr lang="en-US" sz="3100" dirty="0"/>
              <a:t> Capacitive Sensing 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F013D4-CBD9-4FC1-AF91-2301A70448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7001" y="3602038"/>
            <a:ext cx="6857999" cy="95302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Student Presenter: Allie Skaggs</a:t>
            </a:r>
          </a:p>
          <a:p>
            <a:pPr algn="ctr"/>
            <a:r>
              <a:rPr lang="en-US" dirty="0"/>
              <a:t>Undergraduate Research Professor: Dr. Cheng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DE5FE2D-BF3F-416D-A4FE-95AC068738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192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742"/>
    </mc:Choice>
    <mc:Fallback>
      <p:transition spd="slow" advTm="227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BCF94-F108-4D92-8C4F-CD9273947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957" y="618518"/>
            <a:ext cx="4747088" cy="1478570"/>
          </a:xfrm>
        </p:spPr>
        <p:txBody>
          <a:bodyPr>
            <a:normAutofit/>
          </a:bodyPr>
          <a:lstStyle/>
          <a:p>
            <a:r>
              <a:rPr lang="en-US"/>
              <a:t>Sensor Premise</a:t>
            </a:r>
          </a:p>
        </p:txBody>
      </p:sp>
      <p:sp>
        <p:nvSpPr>
          <p:cNvPr id="237" name="Round Diagonal Corner Rectangle 9">
            <a:extLst>
              <a:ext uri="{FF2B5EF4-FFF2-40B4-BE49-F238E27FC236}">
                <a16:creationId xmlns:a16="http://schemas.microsoft.com/office/drawing/2014/main" id="{A3D1FEF8-5149-4AC1-8D77-B256637FB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8950" y="808057"/>
            <a:ext cx="5286376" cy="5234394"/>
          </a:xfrm>
          <a:prstGeom prst="round2DiagRect">
            <a:avLst>
              <a:gd name="adj1" fmla="val 7418"/>
              <a:gd name="adj2" fmla="val 0"/>
            </a:avLst>
          </a:prstGeom>
          <a:solidFill>
            <a:srgbClr val="FFFFFF"/>
          </a:solidFill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EE454B1F-9829-4F6E-9D1D-0EB6CC0C5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986" y="3425254"/>
            <a:ext cx="4635583" cy="202806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99AB7-9E36-4EAD-B44A-9E0CEA24A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9957" y="2249487"/>
            <a:ext cx="4747087" cy="354171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/>
              <a:t>The presence of the bioparticle is determined by interfacial capacitance of the electrode.</a:t>
            </a:r>
          </a:p>
          <a:p>
            <a:pPr>
              <a:lnSpc>
                <a:spcPct val="110000"/>
              </a:lnSpc>
            </a:pPr>
            <a:r>
              <a:rPr lang="en-US"/>
              <a:t>Antibodies would be bonded to the surface of the electrode, so that antigens present in the sample would bind to them and affect the interfacial capacitance</a:t>
            </a:r>
          </a:p>
          <a:p>
            <a:pPr marL="0" indent="0">
              <a:lnSpc>
                <a:spcPct val="110000"/>
              </a:lnSpc>
              <a:buNone/>
            </a:pPr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B382EB5-CB9C-4CD5-BF53-72E26FF72BB6}"/>
                  </a:ext>
                </a:extLst>
              </p:cNvPr>
              <p:cNvSpPr txBox="1"/>
              <p:nvPr/>
            </p:nvSpPr>
            <p:spPr>
              <a:xfrm>
                <a:off x="124157" y="1521546"/>
                <a:ext cx="6625243" cy="11510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𝒊𝒏𝒕</m:t>
                          </m:r>
                        </m:sub>
                      </m:sSub>
                      <m:r>
                        <a:rPr lang="en-US" sz="2400" b="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num>
                        <m:den>
                          <m:r>
                            <a:rPr lang="en-US" sz="2400" b="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sz="2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sz="2400" b="0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𝜺</m:t>
                                      </m:r>
                                    </m:e>
                                    <m:sub>
                                      <m:r>
                                        <a:rPr lang="en-US" sz="24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𝒔</m:t>
                                      </m:r>
                                    </m:sub>
                                  </m:sSub>
                                </m:den>
                              </m:f>
                              <m:sSub>
                                <m:sSubPr>
                                  <m:ctrlPr>
                                    <a:rPr lang="en-US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𝒅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𝒆𝒅𝒍</m:t>
                                  </m:r>
                                </m:sub>
                              </m:sSub>
                              <m:r>
                                <a:rPr lang="en-US" sz="2400" b="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2400" b="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sz="2400" b="0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𝜺</m:t>
                                      </m:r>
                                    </m:e>
                                    <m:sub>
                                      <m:r>
                                        <a:rPr lang="en-US" sz="24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𝒔</m:t>
                                      </m:r>
                                    </m:sub>
                                  </m:sSub>
                                </m:den>
                              </m:f>
                              <m:sSub>
                                <m:sSubPr>
                                  <m:ctrlPr>
                                    <a:rPr lang="en-US" sz="2400" b="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𝒅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B382EB5-CB9C-4CD5-BF53-72E26FF72B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57" y="1521546"/>
                <a:ext cx="6625243" cy="115108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31CC55C-DD8C-4FDA-83D5-D5B91392ED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84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74"/>
    </mc:Choice>
    <mc:Fallback>
      <p:transition spd="slow" advTm="216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4662E-A190-4A0A-8CD4-FA14CB1A0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4438" y="637568"/>
            <a:ext cx="9905998" cy="1478570"/>
          </a:xfrm>
        </p:spPr>
        <p:txBody>
          <a:bodyPr/>
          <a:lstStyle/>
          <a:p>
            <a:r>
              <a:rPr lang="en-US" dirty="0"/>
              <a:t>Circuit Design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5093ED-8566-42F4-8C4A-252759201E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80" t="17106" r="8962" b="13909"/>
          <a:stretch/>
        </p:blipFill>
        <p:spPr>
          <a:xfrm>
            <a:off x="8376633" y="379784"/>
            <a:ext cx="2315379" cy="19560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21A145B-F9D3-4C2B-9AD5-98F9940455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6633" y="2613904"/>
            <a:ext cx="2315379" cy="1933341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AA0AE32-5ADE-4AE6-9F8E-74429B47AA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6633" y="4857451"/>
            <a:ext cx="2315379" cy="16207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53623A-1EAB-423B-AC31-7FA67E4D31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7062" y="2724150"/>
            <a:ext cx="7016947" cy="3754066"/>
          </a:xfrm>
          <a:prstGeom prst="rect">
            <a:avLst/>
          </a:prstGeom>
        </p:spPr>
      </p:pic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378FB5DD-16B2-4DA9-B4B1-426872527B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273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785"/>
    </mc:Choice>
    <mc:Fallback>
      <p:transition spd="slow" advTm="54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50C065C3-0FE3-4452-B765-CB05BBB2A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795E515-5F57-431F-9A0D-3A0419DF75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D45BCBFE-0478-4767-BF2E-FC2C548BA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E903928F-F6DA-470C-81A0-CF7D9DE034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ADA095F6-E326-4450-A2D6-DB2BF989B8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id="{6B067F9A-FDF2-49EC-B4FF-CD4B90F789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F1331213-D19D-49FC-8616-168A14565A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2ADFE242-96FC-4A14-8C59-90CD6DE1D9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6A97B7BC-40BD-494B-9C6B-AF3045559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3D7F35CF-F44C-491F-904D-A31ED8321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84D9BF7E-18C2-452C-B139-4ED58D7A03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700A6223-AD38-426F-A6FE-7926CAEF31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D172AA94-449F-45EB-94E6-67C186C32D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A7D4F697-8937-4F4C-83C5-770B3FCB82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10AF1D59-5117-4D47-8414-4BB61F944B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2387DC33-88B3-4718-8C94-41659EA33A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D4E7EC64-4763-4F04-B2E4-E400364D72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581717DF-9FD4-47CB-9579-E34DF7E875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BCD8EF50-6E58-4B2D-90B6-AFF236A73B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6524A268-142A-4CBF-BB8B-DC1FCBC8F7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56A0E6F3-B76B-4813-B44B-56CE11A8A0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A74CED8D-B902-4B76-9CC8-30A09B2FA1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ED007BD7-ED56-4566-B1FF-707160024A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90AD48D2-5BC8-4C80-B126-B1A201242B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BE14C82F-9F35-4D61-B758-7BCE32DECB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6540CE06-9028-497A-AC64-CF0ED60A74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A4825B3B-52CD-4F08-BA02-6C2B0EFEDE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6877A5EF-B8B8-44D3-AA57-4BBF89206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00BB365C-9180-4208-92CF-AB6A88848C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8D1134D2-53A6-41D5-AC1A-5254A2FBD0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24C7FA73-07CD-479A-9B9E-DAD4D3B2B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AB24DF92-B081-4701-B58D-913261A00D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AB4DF275-6B82-4AA9-A7A9-138E631E30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972A3812-16AD-453E-B1E6-9F39894F79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8FB6759A-BAD8-4073-86A2-6DDD73DE2A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id="{9FCCB0F4-1178-47C1-9EE2-234EA715C1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id="{CB01BF0B-7EB0-4C18-80BE-20D2EAC048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>
              <a:extLst>
                <a:ext uri="{FF2B5EF4-FFF2-40B4-BE49-F238E27FC236}">
                  <a16:creationId xmlns:a16="http://schemas.microsoft.com/office/drawing/2014/main" id="{3266E9DA-C937-48E0-8F98-90A467760F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>
              <a:extLst>
                <a:ext uri="{FF2B5EF4-FFF2-40B4-BE49-F238E27FC236}">
                  <a16:creationId xmlns:a16="http://schemas.microsoft.com/office/drawing/2014/main" id="{A8A9C00D-0425-4E68-A1DE-BCE5BD6BBD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>
              <a:extLst>
                <a:ext uri="{FF2B5EF4-FFF2-40B4-BE49-F238E27FC236}">
                  <a16:creationId xmlns:a16="http://schemas.microsoft.com/office/drawing/2014/main" id="{46230904-E744-4B55-84FF-826A6B737B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id="{D4291668-8AF0-4784-BC06-870768F53F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>
              <a:extLst>
                <a:ext uri="{FF2B5EF4-FFF2-40B4-BE49-F238E27FC236}">
                  <a16:creationId xmlns:a16="http://schemas.microsoft.com/office/drawing/2014/main" id="{D917DCBD-774B-4AAF-92AE-D18289FFC4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>
              <a:extLst>
                <a:ext uri="{FF2B5EF4-FFF2-40B4-BE49-F238E27FC236}">
                  <a16:creationId xmlns:a16="http://schemas.microsoft.com/office/drawing/2014/main" id="{9E50122E-0F19-4D65-9CB2-E22C3EA84A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id="{BC28A765-6E8B-4352-BD0C-35474F70AC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>
              <a:extLst>
                <a:ext uri="{FF2B5EF4-FFF2-40B4-BE49-F238E27FC236}">
                  <a16:creationId xmlns:a16="http://schemas.microsoft.com/office/drawing/2014/main" id="{0AC30A17-F494-44EB-9817-1B8B255CE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>
              <a:extLst>
                <a:ext uri="{FF2B5EF4-FFF2-40B4-BE49-F238E27FC236}">
                  <a16:creationId xmlns:a16="http://schemas.microsoft.com/office/drawing/2014/main" id="{6088D59F-32BD-4932-9C22-9AA0FCDA74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id="{B18BBE45-5F21-47FA-B291-AC802D715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id="{A1BD992D-1C4B-4E69-A627-A45D8958E0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571C0498-7105-455E-8B0A-233F850F18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id="{F6FA78CC-C0B1-422F-B535-05580A971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id="{49A1BACF-EE5E-46F8-8968-D4CF18BC01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0AF8DFAF-8AF7-453E-AED7-89E59FBD7D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>
              <a:extLst>
                <a:ext uri="{FF2B5EF4-FFF2-40B4-BE49-F238E27FC236}">
                  <a16:creationId xmlns:a16="http://schemas.microsoft.com/office/drawing/2014/main" id="{F8C26D97-8DA4-4556-92E4-2AE66B365B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>
              <a:extLst>
                <a:ext uri="{FF2B5EF4-FFF2-40B4-BE49-F238E27FC236}">
                  <a16:creationId xmlns:a16="http://schemas.microsoft.com/office/drawing/2014/main" id="{EEF9D855-A8A7-44CC-919C-BEA327F254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>
              <a:extLst>
                <a:ext uri="{FF2B5EF4-FFF2-40B4-BE49-F238E27FC236}">
                  <a16:creationId xmlns:a16="http://schemas.microsoft.com/office/drawing/2014/main" id="{11F0B045-803C-4067-A182-066EEB2C4F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>
              <a:extLst>
                <a:ext uri="{FF2B5EF4-FFF2-40B4-BE49-F238E27FC236}">
                  <a16:creationId xmlns:a16="http://schemas.microsoft.com/office/drawing/2014/main" id="{3C1FCACB-EFEF-4B54-99A6-E327A637C2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3CC6723-022A-43DE-946C-F7C1A337E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7397" y="1113282"/>
            <a:ext cx="3489569" cy="23966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/>
              <a:t>Results</a:t>
            </a:r>
          </a:p>
        </p:txBody>
      </p:sp>
      <p:sp>
        <p:nvSpPr>
          <p:cNvPr id="67" name="Round Diagonal Corner Rectangle 6">
            <a:extLst>
              <a:ext uri="{FF2B5EF4-FFF2-40B4-BE49-F238E27FC236}">
                <a16:creationId xmlns:a16="http://schemas.microsoft.com/office/drawing/2014/main" id="{8B3F5CD4-CBC8-4A22-9DCC-0420CA28A0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8949" y="808057"/>
            <a:ext cx="6752461" cy="5234394"/>
          </a:xfrm>
          <a:prstGeom prst="round2DiagRect">
            <a:avLst>
              <a:gd name="adj1" fmla="val 7418"/>
              <a:gd name="adj2" fmla="val 0"/>
            </a:avLst>
          </a:prstGeom>
          <a:solidFill>
            <a:srgbClr val="FFFFFF"/>
          </a:solidFill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398B0F-3D03-4C2E-9999-12193434C96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52" r="3" b="3"/>
          <a:stretch/>
        </p:blipFill>
        <p:spPr>
          <a:xfrm>
            <a:off x="1118988" y="1136607"/>
            <a:ext cx="2921278" cy="21876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6E5F6-6FF0-48A9-BF7A-7547D49B7E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81484" y="1019828"/>
            <a:ext cx="3174511" cy="23043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D061E6-F16B-47AC-B4F2-0DA185C316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8509" y="3533776"/>
            <a:ext cx="3228778" cy="2325687"/>
          </a:xfrm>
          <a:prstGeom prst="rect">
            <a:avLst/>
          </a:prstGeom>
        </p:spPr>
      </p:pic>
      <p:pic>
        <p:nvPicPr>
          <p:cNvPr id="74" name="Audio 73">
            <a:hlinkClick r:id="" action="ppaction://media"/>
            <a:extLst>
              <a:ext uri="{FF2B5EF4-FFF2-40B4-BE49-F238E27FC236}">
                <a16:creationId xmlns:a16="http://schemas.microsoft.com/office/drawing/2014/main" id="{5A6C02BD-FBDA-4626-9C50-63CA37A28C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549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71"/>
    </mc:Choice>
    <mc:Fallback>
      <p:transition spd="slow" advTm="202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096F0E7-E7B5-406E-8E94-F0043B2AC7F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04C6BCC-A38B-4625-90E6-7D3BBA3909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41CBB0-BAA0-4983-8F2B-E10AF3358DA8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Circuit design</Template>
  <TotalTime>73</TotalTime>
  <Words>76</Words>
  <Application>Microsoft Office PowerPoint</Application>
  <PresentationFormat>Widescreen</PresentationFormat>
  <Paragraphs>9</Paragraphs>
  <Slides>4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Cambria Math</vt:lpstr>
      <vt:lpstr>Tw Cen MT</vt:lpstr>
      <vt:lpstr>Circuit</vt:lpstr>
      <vt:lpstr>A Portable Analyzer for Rapid and Sensitive Protein Detection by AC Electrokinetics Capacitive Sensing  </vt:lpstr>
      <vt:lpstr>Sensor Premise</vt:lpstr>
      <vt:lpstr>Circuit Design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Portable Analyzer for Rapid and Sensitive Protein Detection by AC Electrokinetics Capacitive Sensing  </dc:title>
  <dc:creator>Allie Skaggs</dc:creator>
  <cp:lastModifiedBy>Allie Skaggs</cp:lastModifiedBy>
  <cp:revision>4</cp:revision>
  <dcterms:created xsi:type="dcterms:W3CDTF">2021-04-16T17:19:06Z</dcterms:created>
  <dcterms:modified xsi:type="dcterms:W3CDTF">2021-04-16T18:32:33Z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