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handoutMasterIdLst>
    <p:handoutMasterId r:id="rId4"/>
  </p:handoutMasterIdLst>
  <p:sldIdLst>
    <p:sldId id="256" r:id="rId2"/>
  </p:sldIdLst>
  <p:sldSz cx="438912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00000-0000-0000-0000-000000000000}" v="1245" dt="2021-04-11T01:19:59.008"/>
    <p1510:client id="{08A9568E-6822-07A1-E845-DAB08D825095}" v="53" dt="2021-04-12T22:23:21.555"/>
    <p1510:client id="{27E3C47C-A0B4-5278-8AB1-9695CD6AD63C}" v="271" dt="2021-04-08T14:56:04.805"/>
    <p1510:client id="{2ABDD59E-17AE-4ABB-9470-2FF3014A4391}" v="100" dt="2021-04-10T14:42:16.967"/>
    <p1510:client id="{3BE7F2D3-D3F7-9CBB-B72A-77F2172CFECD}" v="1567" dt="2021-04-11T18:31:38.928"/>
    <p1510:client id="{3C574920-A487-ADBC-6AC5-34A61A50D32F}" v="1274" dt="2021-04-10T13:37:17.388"/>
    <p1510:client id="{3F3CF5CD-0210-5418-25B8-244F21B8201B}" v="1460" dt="2021-04-08T15:58:02.813"/>
    <p1510:client id="{48AEA346-B37D-E826-E93B-ACAB511BA5F6}" v="129" dt="2021-04-01T14:55:13.699"/>
    <p1510:client id="{4A00F8B1-713D-7B0C-87CB-EC42A62ADDB3}" v="1045" dt="2021-04-12T02:19:56.323"/>
    <p1510:client id="{7526B451-C281-B924-26F1-74D45AAF3221}" v="6" dt="2021-04-08T15:00:16.345"/>
    <p1510:client id="{84BC0946-9901-E864-633F-01F954273826}" v="86" dt="2021-04-08T15:55:49.016"/>
    <p1510:client id="{8A3A067E-67D6-8E6F-5B0B-7F3AD26164EE}" v="106" dt="2021-04-08T15:37:57.805"/>
    <p1510:client id="{CC75C7C1-93A0-F143-B3E5-D153F2ECC147}" v="2" dt="2021-04-01T14:57:11.475"/>
    <p1510:client id="{F81CA75A-D41C-7C86-330F-046EDC1C0D13}" v="59" dt="2021-04-08T23:44:18.465"/>
  </p1510:revLst>
</p1510:revInfo>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7" d="100"/>
          <a:sy n="17" d="100"/>
        </p:scale>
        <p:origin x="1522" y="149"/>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 Id="rId9"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1C0B079-A316-4C9B-B165-DF9EA8325D2C}" type="datetimeFigureOut">
              <a:rPr lang="en-US" smtClean="0"/>
              <a:t>4/14/2021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A0EAE6-B4B6-49B7-9049-B371250BE0F4}" type="slidenum">
              <a:rPr lang="en-US" smtClean="0"/>
              <a:t>‹#›</a:t>
            </a:fld>
            <a:endParaRPr lang="en-US"/>
          </a:p>
        </p:txBody>
      </p:sp>
    </p:spTree>
    <p:extLst>
      <p:ext uri="{BB962C8B-B14F-4D97-AF65-F5344CB8AC3E}">
        <p14:creationId xmlns:p14="http://schemas.microsoft.com/office/powerpoint/2010/main" val="1472466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F28AB8-57D1-494F-9851-055AD867E790}" type="datetimeFigureOut">
              <a:rPr lang="en-US" smtClean="0"/>
              <a:t>4/14/2021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C7F044-5458-4B2E-BFA0-52AAA1C529D4}" type="slidenum">
              <a:rPr lang="en-US" smtClean="0"/>
              <a:t>‹#›</a:t>
            </a:fld>
            <a:endParaRPr lang="en-US"/>
          </a:p>
        </p:txBody>
      </p:sp>
    </p:spTree>
    <p:extLst>
      <p:ext uri="{BB962C8B-B14F-4D97-AF65-F5344CB8AC3E}">
        <p14:creationId xmlns:p14="http://schemas.microsoft.com/office/powerpoint/2010/main" val="1624808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00"/>
              </a:spcBef>
            </a:pPr>
            <a:endParaRPr lang="en-US" sz="1200" dirty="0">
              <a:solidFill>
                <a:prstClr val="white">
                  <a:lumMod val="50000"/>
                </a:prstClr>
              </a:solidFill>
              <a:cs typeface="Calibri" panose="020F0502020204030204" pitchFamily="34" charset="0"/>
            </a:endParaRPr>
          </a:p>
        </p:txBody>
      </p:sp>
      <p:sp>
        <p:nvSpPr>
          <p:cNvPr id="4" name="Slide Number Placeholder 3"/>
          <p:cNvSpPr>
            <a:spLocks noGrp="1"/>
          </p:cNvSpPr>
          <p:nvPr>
            <p:ph type="sldNum" sz="quarter" idx="10"/>
          </p:nvPr>
        </p:nvSpPr>
        <p:spPr/>
        <p:txBody>
          <a:bodyPr/>
          <a:lstStyle/>
          <a:p>
            <a:fld id="{37C7F044-5458-4B2E-BFA0-52AAA1C529D4}" type="slidenum">
              <a:rPr lang="en-US" smtClean="0"/>
              <a:t>1</a:t>
            </a:fld>
            <a:endParaRPr lang="en-US"/>
          </a:p>
        </p:txBody>
      </p:sp>
    </p:spTree>
    <p:extLst>
      <p:ext uri="{BB962C8B-B14F-4D97-AF65-F5344CB8AC3E}">
        <p14:creationId xmlns:p14="http://schemas.microsoft.com/office/powerpoint/2010/main" val="1953554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ster">
    <p:spTree>
      <p:nvGrpSpPr>
        <p:cNvPr id="1" name=""/>
        <p:cNvGrpSpPr/>
        <p:nvPr/>
      </p:nvGrpSpPr>
      <p:grpSpPr>
        <a:xfrm>
          <a:off x="0" y="0"/>
          <a:ext cx="0" cy="0"/>
          <a:chOff x="0" y="0"/>
          <a:chExt cx="0" cy="0"/>
        </a:xfrm>
      </p:grpSpPr>
      <p:sp>
        <p:nvSpPr>
          <p:cNvPr id="2" name="Title 1"/>
          <p:cNvSpPr>
            <a:spLocks noGrp="1"/>
          </p:cNvSpPr>
          <p:nvPr>
            <p:ph type="title"/>
          </p:nvPr>
        </p:nvSpPr>
        <p:spPr>
          <a:xfrm>
            <a:off x="6400800" y="990600"/>
            <a:ext cx="31089600" cy="2514540"/>
          </a:xfrm>
        </p:spPr>
        <p:txBody>
          <a:bodyPr/>
          <a:lstStyle/>
          <a:p>
            <a:r>
              <a:rPr lang="en-US"/>
              <a:t>Click to edit Master title style</a:t>
            </a:r>
          </a:p>
        </p:txBody>
      </p:sp>
      <p:sp>
        <p:nvSpPr>
          <p:cNvPr id="31" name="Text Placeholder 6"/>
          <p:cNvSpPr>
            <a:spLocks noGrp="1"/>
          </p:cNvSpPr>
          <p:nvPr>
            <p:ph type="body" sz="quarter" idx="36"/>
          </p:nvPr>
        </p:nvSpPr>
        <p:spPr bwMode="auto">
          <a:xfrm>
            <a:off x="6400800" y="3588603"/>
            <a:ext cx="31089600" cy="830997"/>
          </a:xfrm>
        </p:spPr>
        <p:txBody>
          <a:bodyPr>
            <a:noAutofit/>
          </a:bodyPr>
          <a:lstStyle>
            <a:lvl1pPr marL="0" indent="0">
              <a:spcBef>
                <a:spcPts val="0"/>
              </a:spcBef>
              <a:buNone/>
              <a:defRPr sz="2400">
                <a:solidFill>
                  <a:schemeClr val="bg1"/>
                </a:solidFill>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a:t>Click to edit Master text styles</a:t>
            </a:r>
          </a:p>
        </p:txBody>
      </p:sp>
      <p:sp>
        <p:nvSpPr>
          <p:cNvPr id="3" name="Date Placeholder 2"/>
          <p:cNvSpPr>
            <a:spLocks noGrp="1"/>
          </p:cNvSpPr>
          <p:nvPr>
            <p:ph type="dt" sz="half" idx="10"/>
          </p:nvPr>
        </p:nvSpPr>
        <p:spPr/>
        <p:txBody>
          <a:bodyPr/>
          <a:lstStyle/>
          <a:p>
            <a:fld id="{ECAA57DF-1C19-4726-AB84-014692BAD8F5}" type="datetimeFigureOut">
              <a:rPr lang="en-US" smtClean="0"/>
              <a:t>4/14/2021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B4C631-C489-4C11-812F-2172FBEAE82B}" type="slidenum">
              <a:rPr lang="en-US" smtClean="0"/>
              <a:t>‹#›</a:t>
            </a:fld>
            <a:endParaRPr lang="en-US"/>
          </a:p>
        </p:txBody>
      </p:sp>
      <p:sp>
        <p:nvSpPr>
          <p:cNvPr id="7" name="Text Placeholder 6"/>
          <p:cNvSpPr>
            <a:spLocks noGrp="1"/>
          </p:cNvSpPr>
          <p:nvPr>
            <p:ph type="body" sz="quarter" idx="13" hasCustomPrompt="1"/>
          </p:nvPr>
        </p:nvSpPr>
        <p:spPr>
          <a:xfrm>
            <a:off x="1143000" y="5852160"/>
            <a:ext cx="12801600" cy="1219200"/>
          </a:xfrm>
          <a:prstGeom prst="round1Rect">
            <a:avLst/>
          </a:prstGeom>
          <a:solidFill>
            <a:schemeClr val="accent2"/>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19" name="Content Placeholder 17"/>
          <p:cNvSpPr>
            <a:spLocks noGrp="1"/>
          </p:cNvSpPr>
          <p:nvPr>
            <p:ph sz="quarter" idx="24" hasCustomPrompt="1"/>
          </p:nvPr>
        </p:nvSpPr>
        <p:spPr>
          <a:xfrm>
            <a:off x="1143000" y="7071360"/>
            <a:ext cx="12801600" cy="68580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11" name="Text Placeholder 6"/>
          <p:cNvSpPr>
            <a:spLocks noGrp="1"/>
          </p:cNvSpPr>
          <p:nvPr>
            <p:ph type="body" sz="quarter" idx="17" hasCustomPrompt="1"/>
          </p:nvPr>
        </p:nvSpPr>
        <p:spPr>
          <a:xfrm>
            <a:off x="1143000" y="15032736"/>
            <a:ext cx="12801600" cy="1219200"/>
          </a:xfrm>
          <a:prstGeom prst="round1Rect">
            <a:avLst/>
          </a:prstGeom>
          <a:solidFill>
            <a:schemeClr val="accent3"/>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20" name="Content Placeholder 17"/>
          <p:cNvSpPr>
            <a:spLocks noGrp="1"/>
          </p:cNvSpPr>
          <p:nvPr>
            <p:ph sz="quarter" idx="25" hasCustomPrompt="1"/>
          </p:nvPr>
        </p:nvSpPr>
        <p:spPr>
          <a:xfrm>
            <a:off x="1143000" y="16251936"/>
            <a:ext cx="12801600" cy="9088165"/>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13" name="Text Placeholder 6"/>
          <p:cNvSpPr>
            <a:spLocks noGrp="1"/>
          </p:cNvSpPr>
          <p:nvPr>
            <p:ph type="body" sz="quarter" idx="19" hasCustomPrompt="1"/>
          </p:nvPr>
        </p:nvSpPr>
        <p:spPr>
          <a:xfrm>
            <a:off x="1143000" y="25831800"/>
            <a:ext cx="12801600" cy="1219200"/>
          </a:xfrm>
          <a:prstGeom prst="round1Rect">
            <a:avLst/>
          </a:prstGeom>
          <a:solidFill>
            <a:schemeClr val="accent4"/>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21" name="Content Placeholder 17"/>
          <p:cNvSpPr>
            <a:spLocks noGrp="1"/>
          </p:cNvSpPr>
          <p:nvPr>
            <p:ph sz="quarter" idx="26" hasCustomPrompt="1"/>
          </p:nvPr>
        </p:nvSpPr>
        <p:spPr>
          <a:xfrm>
            <a:off x="1143000" y="27057096"/>
            <a:ext cx="12801600" cy="45720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15" name="Text Placeholder 6"/>
          <p:cNvSpPr>
            <a:spLocks noGrp="1"/>
          </p:cNvSpPr>
          <p:nvPr>
            <p:ph type="body" sz="quarter" idx="21" hasCustomPrompt="1"/>
          </p:nvPr>
        </p:nvSpPr>
        <p:spPr>
          <a:xfrm>
            <a:off x="15544800" y="5852160"/>
            <a:ext cx="12801600" cy="1219200"/>
          </a:xfrm>
          <a:prstGeom prst="round1Rect">
            <a:avLst/>
          </a:prstGeom>
          <a:solidFill>
            <a:schemeClr val="accent5"/>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22" name="Content Placeholder 17"/>
          <p:cNvSpPr>
            <a:spLocks noGrp="1"/>
          </p:cNvSpPr>
          <p:nvPr>
            <p:ph sz="quarter" idx="27" hasCustomPrompt="1"/>
          </p:nvPr>
        </p:nvSpPr>
        <p:spPr>
          <a:xfrm>
            <a:off x="15544800" y="7071360"/>
            <a:ext cx="12801600" cy="45720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18" name="Content Placeholder 17"/>
          <p:cNvSpPr>
            <a:spLocks noGrp="1"/>
          </p:cNvSpPr>
          <p:nvPr>
            <p:ph sz="quarter" idx="23" hasCustomPrompt="1"/>
          </p:nvPr>
        </p:nvSpPr>
        <p:spPr>
          <a:xfrm>
            <a:off x="15544800" y="11948160"/>
            <a:ext cx="12801600" cy="61722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23" name="Content Placeholder 17"/>
          <p:cNvSpPr>
            <a:spLocks noGrp="1"/>
          </p:cNvSpPr>
          <p:nvPr>
            <p:ph sz="quarter" idx="28" hasCustomPrompt="1"/>
          </p:nvPr>
        </p:nvSpPr>
        <p:spPr>
          <a:xfrm>
            <a:off x="15544800" y="23469600"/>
            <a:ext cx="12801600" cy="1752600"/>
          </a:xfrm>
        </p:spPr>
        <p:txBody>
          <a:bodyPr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p:txBody>
      </p:sp>
      <p:sp>
        <p:nvSpPr>
          <p:cNvPr id="24" name="Text Placeholder 6"/>
          <p:cNvSpPr>
            <a:spLocks noGrp="1"/>
          </p:cNvSpPr>
          <p:nvPr>
            <p:ph type="body" sz="quarter" idx="29" hasCustomPrompt="1"/>
          </p:nvPr>
        </p:nvSpPr>
        <p:spPr>
          <a:xfrm>
            <a:off x="15544800" y="25831800"/>
            <a:ext cx="12801600" cy="1219200"/>
          </a:xfrm>
          <a:prstGeom prst="round1Rect">
            <a:avLst/>
          </a:prstGeom>
          <a:solidFill>
            <a:schemeClr val="accent6"/>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25" name="Content Placeholder 17"/>
          <p:cNvSpPr>
            <a:spLocks noGrp="1"/>
          </p:cNvSpPr>
          <p:nvPr>
            <p:ph sz="quarter" idx="30" hasCustomPrompt="1"/>
          </p:nvPr>
        </p:nvSpPr>
        <p:spPr>
          <a:xfrm>
            <a:off x="15544800" y="27057096"/>
            <a:ext cx="12801600" cy="45720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26" name="Text Placeholder 6"/>
          <p:cNvSpPr>
            <a:spLocks noGrp="1"/>
          </p:cNvSpPr>
          <p:nvPr>
            <p:ph type="body" sz="quarter" idx="31" hasCustomPrompt="1"/>
          </p:nvPr>
        </p:nvSpPr>
        <p:spPr>
          <a:xfrm>
            <a:off x="29900880" y="5852160"/>
            <a:ext cx="12801600" cy="1219200"/>
          </a:xfrm>
          <a:prstGeom prst="round1Rect">
            <a:avLst/>
          </a:prstGeom>
          <a:solidFill>
            <a:schemeClr val="accent6"/>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27" name="Content Placeholder 17"/>
          <p:cNvSpPr>
            <a:spLocks noGrp="1"/>
          </p:cNvSpPr>
          <p:nvPr>
            <p:ph sz="quarter" idx="32" hasCustomPrompt="1"/>
          </p:nvPr>
        </p:nvSpPr>
        <p:spPr>
          <a:xfrm>
            <a:off x="29900880" y="7071360"/>
            <a:ext cx="12801600" cy="73152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28" name="Content Placeholder 17"/>
          <p:cNvSpPr>
            <a:spLocks noGrp="1"/>
          </p:cNvSpPr>
          <p:nvPr>
            <p:ph sz="quarter" idx="33" hasCustomPrompt="1"/>
          </p:nvPr>
        </p:nvSpPr>
        <p:spPr>
          <a:xfrm>
            <a:off x="29900880" y="15837408"/>
            <a:ext cx="12801600" cy="73152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29" name="Text Placeholder 6"/>
          <p:cNvSpPr>
            <a:spLocks noGrp="1"/>
          </p:cNvSpPr>
          <p:nvPr>
            <p:ph type="body" sz="quarter" idx="34" hasCustomPrompt="1"/>
          </p:nvPr>
        </p:nvSpPr>
        <p:spPr>
          <a:xfrm>
            <a:off x="29900880" y="25831800"/>
            <a:ext cx="12801600" cy="1219200"/>
          </a:xfrm>
          <a:prstGeom prst="round1Rect">
            <a:avLst/>
          </a:prstGeom>
          <a:solidFill>
            <a:schemeClr val="accent1"/>
          </a:solidFill>
        </p:spPr>
        <p:txBody>
          <a:bodyPr lIns="365760" anchor="ctr">
            <a:noAutofit/>
          </a:bodyPr>
          <a:lstStyle>
            <a:lvl1pPr marL="0" indent="0">
              <a:spcBef>
                <a:spcPts val="0"/>
              </a:spcBef>
              <a:buNone/>
              <a:defRPr sz="6000" cap="all" baseline="0">
                <a:solidFill>
                  <a:schemeClr val="bg1"/>
                </a:solidFill>
                <a:latin typeface="+mj-lt"/>
              </a:defRPr>
            </a:lvl1pPr>
            <a:lvl2pPr marL="0" indent="0">
              <a:spcBef>
                <a:spcPts val="0"/>
              </a:spcBef>
              <a:buNone/>
              <a:defRPr sz="6000" cap="all" baseline="0">
                <a:solidFill>
                  <a:schemeClr val="bg1"/>
                </a:solidFill>
                <a:latin typeface="+mj-lt"/>
              </a:defRPr>
            </a:lvl2pPr>
            <a:lvl3pPr marL="0" indent="0">
              <a:spcBef>
                <a:spcPts val="0"/>
              </a:spcBef>
              <a:buNone/>
              <a:defRPr sz="6000" cap="all" baseline="0">
                <a:solidFill>
                  <a:schemeClr val="bg1"/>
                </a:solidFill>
                <a:latin typeface="+mj-lt"/>
              </a:defRPr>
            </a:lvl3pPr>
            <a:lvl4pPr marL="0" indent="0">
              <a:spcBef>
                <a:spcPts val="0"/>
              </a:spcBef>
              <a:buNone/>
              <a:defRPr sz="6000" cap="all" baseline="0">
                <a:solidFill>
                  <a:schemeClr val="bg1"/>
                </a:solidFill>
                <a:latin typeface="+mj-lt"/>
              </a:defRPr>
            </a:lvl4pPr>
            <a:lvl5pPr marL="0" indent="0">
              <a:spcBef>
                <a:spcPts val="0"/>
              </a:spcBef>
              <a:buNone/>
              <a:defRPr sz="6000" cap="all" baseline="0">
                <a:solidFill>
                  <a:schemeClr val="bg1"/>
                </a:solidFill>
                <a:latin typeface="+mj-lt"/>
              </a:defRPr>
            </a:lvl5pPr>
            <a:lvl6pPr marL="0" indent="0">
              <a:spcBef>
                <a:spcPts val="0"/>
              </a:spcBef>
              <a:buNone/>
              <a:defRPr sz="6000" cap="all" baseline="0">
                <a:solidFill>
                  <a:schemeClr val="bg1"/>
                </a:solidFill>
                <a:latin typeface="+mj-lt"/>
              </a:defRPr>
            </a:lvl6pPr>
            <a:lvl7pPr marL="0" indent="0">
              <a:spcBef>
                <a:spcPts val="0"/>
              </a:spcBef>
              <a:buNone/>
              <a:defRPr sz="6000" cap="all" baseline="0">
                <a:solidFill>
                  <a:schemeClr val="bg1"/>
                </a:solidFill>
                <a:latin typeface="+mj-lt"/>
              </a:defRPr>
            </a:lvl7pPr>
            <a:lvl8pPr marL="0" indent="0">
              <a:spcBef>
                <a:spcPts val="0"/>
              </a:spcBef>
              <a:buNone/>
              <a:defRPr sz="6000" cap="all" baseline="0">
                <a:solidFill>
                  <a:schemeClr val="bg1"/>
                </a:solidFill>
                <a:latin typeface="+mj-lt"/>
              </a:defRPr>
            </a:lvl8pPr>
            <a:lvl9pPr marL="0" indent="0">
              <a:spcBef>
                <a:spcPts val="0"/>
              </a:spcBef>
              <a:buNone/>
              <a:defRPr sz="6000" cap="all" baseline="0">
                <a:solidFill>
                  <a:schemeClr val="bg1"/>
                </a:solidFill>
                <a:latin typeface="+mj-lt"/>
              </a:defRPr>
            </a:lvl9pPr>
          </a:lstStyle>
          <a:p>
            <a:pPr lvl="0"/>
            <a:r>
              <a:rPr lang="en-US"/>
              <a:t>Heading</a:t>
            </a:r>
          </a:p>
        </p:txBody>
      </p:sp>
      <p:sp>
        <p:nvSpPr>
          <p:cNvPr id="30" name="Content Placeholder 17"/>
          <p:cNvSpPr>
            <a:spLocks noGrp="1"/>
          </p:cNvSpPr>
          <p:nvPr>
            <p:ph sz="quarter" idx="35" hasCustomPrompt="1"/>
          </p:nvPr>
        </p:nvSpPr>
        <p:spPr>
          <a:xfrm>
            <a:off x="29900880" y="27057096"/>
            <a:ext cx="12801600" cy="4572000"/>
          </a:xfrm>
        </p:spPr>
        <p:txBody>
          <a:bodyPr lIns="365760" tIns="182880"/>
          <a:lstStyle>
            <a:lvl1pPr>
              <a:defRPr baseline="0"/>
            </a:lvl1pPr>
            <a:lvl5pPr>
              <a:defRPr/>
            </a:lvl5pPr>
            <a:lvl6pPr>
              <a:defRPr/>
            </a:lvl6pPr>
            <a:lvl7pPr>
              <a:defRPr/>
            </a:lvl7pPr>
            <a:lvl8pPr>
              <a:defRPr/>
            </a:lvl8pPr>
            <a:lvl9pPr>
              <a:defRPr/>
            </a:lvl9pPr>
          </a:lstStyle>
          <a:p>
            <a:pPr lvl="0"/>
            <a:r>
              <a:rPr lang="en-US"/>
              <a:t>Use this placeholder to add text or other content</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145907722"/>
      </p:ext>
    </p:extLst>
  </p:cSld>
  <p:clrMapOvr>
    <a:masterClrMapping/>
  </p:clrMapOvr>
  <p:extLst>
    <p:ext uri="{DCECCB84-F9BA-43D5-87BE-67443E8EF086}">
      <p15:sldGuideLst xmlns:p15="http://schemas.microsoft.com/office/powerpoint/2012/main">
        <p15:guide id="1" pos="9168" userDrawn="1">
          <p15:clr>
            <a:srgbClr val="A4A3A4"/>
          </p15:clr>
        </p15:guide>
        <p15:guide id="2" pos="18480" userDrawn="1">
          <p15:clr>
            <a:srgbClr val="A4A3A4"/>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bwMode="invGray">
          <a:xfrm>
            <a:off x="0" y="0"/>
            <a:ext cx="43891200" cy="5029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bwMode="auto">
          <a:xfrm>
            <a:off x="6400800" y="990600"/>
            <a:ext cx="31089600" cy="251454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6400800" y="6019800"/>
            <a:ext cx="31089600" cy="236296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32114698"/>
            <a:ext cx="9875520" cy="457200"/>
          </a:xfrm>
          <a:prstGeom prst="rect">
            <a:avLst/>
          </a:prstGeom>
        </p:spPr>
        <p:txBody>
          <a:bodyPr vert="horz" lIns="91440" tIns="45720" rIns="91440" bIns="45720" rtlCol="0" anchor="ctr"/>
          <a:lstStyle>
            <a:lvl1pPr algn="l">
              <a:defRPr sz="1600">
                <a:solidFill>
                  <a:schemeClr val="tx1">
                    <a:tint val="75000"/>
                  </a:schemeClr>
                </a:solidFill>
              </a:defRPr>
            </a:lvl1pPr>
          </a:lstStyle>
          <a:p>
            <a:fld id="{ECAA57DF-1C19-4726-AB84-014692BAD8F5}" type="datetimeFigureOut">
              <a:rPr lang="en-US" smtClean="0"/>
              <a:pPr/>
              <a:t>4/14/2021</a:t>
            </a:fld>
            <a:endParaRPr lang="en-US"/>
          </a:p>
        </p:txBody>
      </p:sp>
      <p:sp>
        <p:nvSpPr>
          <p:cNvPr id="5" name="Footer Placeholder 4"/>
          <p:cNvSpPr>
            <a:spLocks noGrp="1"/>
          </p:cNvSpPr>
          <p:nvPr>
            <p:ph type="ftr" sz="quarter" idx="3"/>
          </p:nvPr>
        </p:nvSpPr>
        <p:spPr>
          <a:xfrm>
            <a:off x="11018520" y="32114698"/>
            <a:ext cx="21854160" cy="457200"/>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872680" y="32114698"/>
            <a:ext cx="9875520" cy="457200"/>
          </a:xfrm>
          <a:prstGeom prst="rect">
            <a:avLst/>
          </a:prstGeom>
        </p:spPr>
        <p:txBody>
          <a:bodyPr vert="horz" lIns="91440" tIns="45720" rIns="91440" bIns="45720" rtlCol="0" anchor="ctr"/>
          <a:lstStyle>
            <a:lvl1pPr algn="r">
              <a:defRPr sz="1600">
                <a:solidFill>
                  <a:schemeClr val="tx1">
                    <a:tint val="75000"/>
                  </a:schemeClr>
                </a:solidFill>
              </a:defRPr>
            </a:lvl1pPr>
          </a:lstStyle>
          <a:p>
            <a:fld id="{91B4C631-C489-4C11-812F-2172FBEAE82B}" type="slidenum">
              <a:rPr lang="en-US" smtClean="0"/>
              <a:pPr/>
              <a:t>‹#›</a:t>
            </a:fld>
            <a:endParaRPr lang="en-US"/>
          </a:p>
        </p:txBody>
      </p:sp>
    </p:spTree>
    <p:extLst>
      <p:ext uri="{BB962C8B-B14F-4D97-AF65-F5344CB8AC3E}">
        <p14:creationId xmlns:p14="http://schemas.microsoft.com/office/powerpoint/2010/main" val="2508807471"/>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4389120" rtl="0" eaLnBrk="1" latinLnBrk="0" hangingPunct="1">
        <a:lnSpc>
          <a:spcPct val="90000"/>
        </a:lnSpc>
        <a:spcBef>
          <a:spcPct val="0"/>
        </a:spcBef>
        <a:buNone/>
        <a:defRPr sz="8800" b="1" kern="1200">
          <a:solidFill>
            <a:schemeClr val="bg1"/>
          </a:solidFill>
          <a:latin typeface="+mj-lt"/>
          <a:ea typeface="+mj-ea"/>
          <a:cs typeface="+mj-cs"/>
        </a:defRPr>
      </a:lvl1pPr>
    </p:titleStyle>
    <p:bodyStyle>
      <a:lvl1pPr marL="457200" indent="-457200" algn="l" defTabSz="4389120" rtl="0" eaLnBrk="1" latinLnBrk="0" hangingPunct="1">
        <a:lnSpc>
          <a:spcPct val="100000"/>
        </a:lnSpc>
        <a:spcBef>
          <a:spcPts val="12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3pPr>
      <a:lvl4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4pPr>
      <a:lvl5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5pPr>
      <a:lvl6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6pPr>
      <a:lvl7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7pPr>
      <a:lvl8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8pPr>
      <a:lvl9pPr marL="1097280" indent="-457200" algn="l" defTabSz="4389120" rtl="0" eaLnBrk="1" latinLnBrk="0" hangingPunct="1">
        <a:lnSpc>
          <a:spcPct val="100000"/>
        </a:lnSpc>
        <a:spcBef>
          <a:spcPts val="1200"/>
        </a:spcBef>
        <a:buClr>
          <a:schemeClr val="accent2"/>
        </a:buClr>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368" userDrawn="1">
          <p15:clr>
            <a:srgbClr val="A4A3A4"/>
          </p15:clr>
        </p15:guide>
        <p15:guide id="2" pos="720" userDrawn="1">
          <p15:clr>
            <a:srgbClr val="A4A3A4"/>
          </p15:clr>
        </p15:guide>
        <p15:guide id="3" pos="26928" userDrawn="1">
          <p15:clr>
            <a:srgbClr val="A4A3A4"/>
          </p15:clr>
        </p15:guide>
        <p15:guide id="4" pos="13824" userDrawn="1">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4a"/><Relationship Id="rId16" Type="http://schemas.openxmlformats.org/officeDocument/2006/relationships/image" Target="../media/image12.png"/><Relationship Id="rId1" Type="http://schemas.microsoft.com/office/2007/relationships/media" Target="../media/media1.m4a"/><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Logo" title="Sample Pictur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7280" y="1463040"/>
            <a:ext cx="3365284" cy="2200847"/>
          </a:xfrm>
          <a:prstGeom prst="rect">
            <a:avLst/>
          </a:prstGeom>
        </p:spPr>
      </p:pic>
      <p:sp>
        <p:nvSpPr>
          <p:cNvPr id="4" name="Title 3"/>
          <p:cNvSpPr>
            <a:spLocks noGrp="1"/>
          </p:cNvSpPr>
          <p:nvPr>
            <p:ph type="title"/>
          </p:nvPr>
        </p:nvSpPr>
        <p:spPr>
          <a:xfrm>
            <a:off x="6418300" y="203079"/>
            <a:ext cx="31089600" cy="2514540"/>
          </a:xfrm>
        </p:spPr>
        <p:txBody>
          <a:bodyPr>
            <a:normAutofit fontScale="90000"/>
          </a:bodyPr>
          <a:lstStyle/>
          <a:p>
            <a:pPr algn="ctr"/>
            <a:r>
              <a:rPr lang="en-US" dirty="0"/>
              <a:t>The Effect of an Electronic Medication Administration Record on Medication Administration Errors: a Quality Improvement Project </a:t>
            </a:r>
          </a:p>
        </p:txBody>
      </p:sp>
      <p:sp>
        <p:nvSpPr>
          <p:cNvPr id="23" name="Text Placeholder 22"/>
          <p:cNvSpPr>
            <a:spLocks noGrp="1"/>
          </p:cNvSpPr>
          <p:nvPr>
            <p:ph type="body" sz="quarter" idx="36"/>
          </p:nvPr>
        </p:nvSpPr>
        <p:spPr>
          <a:xfrm>
            <a:off x="6365800" y="2818582"/>
            <a:ext cx="31089600" cy="830997"/>
          </a:xfrm>
        </p:spPr>
        <p:txBody>
          <a:bodyPr vert="horz" lIns="91440" tIns="45720" rIns="91440" bIns="45720" rtlCol="0" anchor="t">
            <a:noAutofit/>
          </a:bodyPr>
          <a:lstStyle/>
          <a:p>
            <a:pPr algn="ctr"/>
            <a:r>
              <a:rPr lang="en-US" sz="3600">
                <a:cs typeface="Calibri" panose="020F0502020204030204"/>
              </a:rPr>
              <a:t>Researchers: Victoria Thomas, Rebecca Werring, Branden Workman, Ally Sipple, Taylor Stoud, Shayenne Slone, Megan Smith, Caitlin Smith</a:t>
            </a:r>
          </a:p>
          <a:p>
            <a:pPr algn="ctr"/>
            <a:r>
              <a:rPr lang="en-US" sz="3600">
                <a:cs typeface="Calibri" panose="020F0502020204030204"/>
              </a:rPr>
              <a:t>Faculty Advisor: Dr. Suzi White DNP, RN, PHCNS-BC</a:t>
            </a:r>
          </a:p>
          <a:p>
            <a:pPr algn="ctr"/>
            <a:r>
              <a:rPr lang="en-US" sz="3600">
                <a:cs typeface="Calibri" panose="020F0502020204030204"/>
              </a:rPr>
              <a:t>NURB 361: Introduction to Nursing Research, Baccalaureate Nursing Program</a:t>
            </a:r>
          </a:p>
        </p:txBody>
      </p:sp>
      <p:pic>
        <p:nvPicPr>
          <p:cNvPr id="36" name="Picture 35" descr="Logo" title="Sample Pictur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28636" y="1463040"/>
            <a:ext cx="3365284" cy="2200847"/>
          </a:xfrm>
          <a:prstGeom prst="rect">
            <a:avLst/>
          </a:prstGeom>
        </p:spPr>
      </p:pic>
      <p:sp>
        <p:nvSpPr>
          <p:cNvPr id="5" name="Text Placeholder 4"/>
          <p:cNvSpPr>
            <a:spLocks noGrp="1"/>
          </p:cNvSpPr>
          <p:nvPr>
            <p:ph type="body" sz="quarter" idx="13"/>
          </p:nvPr>
        </p:nvSpPr>
        <p:spPr/>
        <p:txBody>
          <a:bodyPr/>
          <a:lstStyle/>
          <a:p>
            <a:r>
              <a:rPr lang="en-US"/>
              <a:t>Abstract</a:t>
            </a:r>
          </a:p>
        </p:txBody>
      </p:sp>
      <p:sp>
        <p:nvSpPr>
          <p:cNvPr id="11" name="Content Placeholder 10"/>
          <p:cNvSpPr>
            <a:spLocks noGrp="1"/>
          </p:cNvSpPr>
          <p:nvPr>
            <p:ph sz="quarter" idx="24"/>
          </p:nvPr>
        </p:nvSpPr>
        <p:spPr/>
        <p:txBody>
          <a:bodyPr vert="horz" lIns="365760" tIns="182880" rIns="91440" bIns="45720" rtlCol="0" anchor="t">
            <a:normAutofit/>
          </a:bodyPr>
          <a:lstStyle/>
          <a:p>
            <a:pPr marL="0" indent="0">
              <a:buNone/>
            </a:pPr>
            <a:r>
              <a:rPr lang="en-US">
                <a:latin typeface="Times New Roman"/>
                <a:ea typeface="+mn-lt"/>
                <a:cs typeface="+mn-lt"/>
              </a:rPr>
              <a:t>The suspected cost of medication errors in clinical practice is an annual $1.69 billion dollars (</a:t>
            </a:r>
            <a:r>
              <a:rPr lang="en-US" err="1">
                <a:latin typeface="Times New Roman"/>
                <a:ea typeface="+mn-lt"/>
                <a:cs typeface="+mn-lt"/>
              </a:rPr>
              <a:t>Slight.S</a:t>
            </a:r>
            <a:r>
              <a:rPr lang="en-US">
                <a:latin typeface="Times New Roman"/>
                <a:ea typeface="+mn-lt"/>
                <a:cs typeface="+mn-lt"/>
              </a:rPr>
              <a:t>, 2018). A thorough literature review of a total of 64 studies were reviewed. Common themes that emerged were barcode administration errors greatly reduces medication errors, that electronic records greatly reduced the severity of adverse effects, a lack of communication between medical staff results in more errors in medication administration, and the use of an electronic record reduces workload and stress on the nurses administering the medications. As a result of this literature review, an intervention was developed utilizing the importance of electronic records on reducing medication errors that will be shared with our clinical faculty.</a:t>
            </a:r>
            <a:endParaRPr lang="en-US">
              <a:latin typeface="Times New Roman"/>
              <a:cs typeface="Calibri" panose="020F0502020204030204"/>
            </a:endParaRPr>
          </a:p>
        </p:txBody>
      </p:sp>
      <p:sp>
        <p:nvSpPr>
          <p:cNvPr id="7" name="Text Placeholder 6"/>
          <p:cNvSpPr>
            <a:spLocks noGrp="1"/>
          </p:cNvSpPr>
          <p:nvPr>
            <p:ph type="body" sz="quarter" idx="17"/>
          </p:nvPr>
        </p:nvSpPr>
        <p:spPr/>
        <p:txBody>
          <a:bodyPr/>
          <a:lstStyle/>
          <a:p>
            <a:r>
              <a:rPr lang="en-US" dirty="0"/>
              <a:t>Background </a:t>
            </a:r>
          </a:p>
        </p:txBody>
      </p:sp>
      <p:sp>
        <p:nvSpPr>
          <p:cNvPr id="12" name="Content Placeholder 11"/>
          <p:cNvSpPr>
            <a:spLocks noGrp="1"/>
          </p:cNvSpPr>
          <p:nvPr>
            <p:ph sz="quarter" idx="25"/>
          </p:nvPr>
        </p:nvSpPr>
        <p:spPr/>
        <p:txBody>
          <a:bodyPr vert="horz" lIns="365760" tIns="182880" rIns="91440" bIns="45720" rtlCol="0" anchor="t">
            <a:normAutofit/>
          </a:bodyPr>
          <a:lstStyle/>
          <a:p>
            <a:pPr marL="0" indent="0">
              <a:buNone/>
            </a:pPr>
            <a:r>
              <a:rPr lang="en-US" dirty="0">
                <a:latin typeface="Times New Roman"/>
                <a:cs typeface="Calibri"/>
              </a:rPr>
              <a:t>Every day medical professionals are making errors when giving medications to patients. There are five main types of medication errors that a medical profession can </a:t>
            </a:r>
            <a:r>
              <a:rPr lang="en-US">
                <a:latin typeface="Times New Roman"/>
                <a:cs typeface="Calibri"/>
              </a:rPr>
              <a:t>make. These errors are wrong time, wrong patient, wrong dose, wrong medication, and </a:t>
            </a:r>
            <a:r>
              <a:rPr lang="en-US" dirty="0">
                <a:latin typeface="Times New Roman"/>
                <a:cs typeface="Calibri"/>
              </a:rPr>
              <a:t>wrong route. The effects of a medication error on the patient can range anywhere on a continuum from no effect to death. So, it is vital the limit the amount of medication errors made by medical professionals daily. </a:t>
            </a:r>
          </a:p>
          <a:p>
            <a:pPr marL="0" indent="0">
              <a:buNone/>
            </a:pPr>
            <a:r>
              <a:rPr lang="en-US" dirty="0">
                <a:latin typeface="Times New Roman"/>
                <a:cs typeface="Calibri"/>
              </a:rPr>
              <a:t>The electronic medication admistration record is an electronic record that </a:t>
            </a:r>
            <a:r>
              <a:rPr lang="en-US" dirty="0">
                <a:latin typeface="Times New Roman"/>
                <a:ea typeface="+mn-lt"/>
                <a:cs typeface="+mn-lt"/>
              </a:rPr>
              <a:t>automatically documents the "administration of medication into certified [electronic health record] technology using electronic tracking sensors" (CMS, 2012) like a barcode scanner.  This electronic record serves as a legal document stating what drugs were given, at what time and by which medical professional. When using this electronic record, the medical professional must first scan the patient ID band and then the medications. By completing these steps, the system is able to alert the provider of wrong patient, wrong time, and wrong drug. This system will also alert the provider if what was scanned was not the correct dose or if the dose is not within the normal range for that drug. The system will ask the medical professional to confirm what route is being used to admister the medication. All these safety features of electronic mediation admistration record has the capability to reduce the number of errors commited by  medical professionals. </a:t>
            </a:r>
            <a:endParaRPr lang="en-US">
              <a:latin typeface="Times New Roman"/>
              <a:cs typeface="Calibri"/>
            </a:endParaRPr>
          </a:p>
        </p:txBody>
      </p:sp>
      <p:sp>
        <p:nvSpPr>
          <p:cNvPr id="8" name="Text Placeholder 7"/>
          <p:cNvSpPr>
            <a:spLocks noGrp="1"/>
          </p:cNvSpPr>
          <p:nvPr>
            <p:ph type="body" sz="quarter" idx="19"/>
          </p:nvPr>
        </p:nvSpPr>
        <p:spPr/>
        <p:txBody>
          <a:bodyPr/>
          <a:lstStyle/>
          <a:p>
            <a:r>
              <a:rPr lang="en-US" dirty="0"/>
              <a:t>Objectives </a:t>
            </a:r>
          </a:p>
        </p:txBody>
      </p:sp>
      <p:sp>
        <p:nvSpPr>
          <p:cNvPr id="13" name="Content Placeholder 12"/>
          <p:cNvSpPr>
            <a:spLocks noGrp="1"/>
          </p:cNvSpPr>
          <p:nvPr>
            <p:ph sz="quarter" idx="26"/>
          </p:nvPr>
        </p:nvSpPr>
        <p:spPr>
          <a:xfrm>
            <a:off x="1143000" y="26988085"/>
            <a:ext cx="12801600" cy="4641011"/>
          </a:xfrm>
        </p:spPr>
        <p:txBody>
          <a:bodyPr vert="horz" lIns="365760" tIns="182880" rIns="91440" bIns="45720" rtlCol="0" anchor="t">
            <a:normAutofit/>
          </a:bodyPr>
          <a:lstStyle/>
          <a:p>
            <a:pPr marL="0" indent="0">
              <a:buNone/>
            </a:pPr>
            <a:r>
              <a:rPr lang="en-US">
                <a:latin typeface="Times New Roman"/>
                <a:cs typeface="Calibri"/>
              </a:rPr>
              <a:t>The purpose of this project is to assess primary causes or risk factors pertaining to an increased incidence of medication errors in the nursing practice and, additionally, development of an evidence-based protocol to reduce the incidence of errors from occurring. </a:t>
            </a:r>
            <a:endParaRPr lang="en-US">
              <a:latin typeface="Times New Roman"/>
            </a:endParaRPr>
          </a:p>
        </p:txBody>
      </p:sp>
      <p:sp>
        <p:nvSpPr>
          <p:cNvPr id="9" name="Text Placeholder 8"/>
          <p:cNvSpPr>
            <a:spLocks noGrp="1"/>
          </p:cNvSpPr>
          <p:nvPr>
            <p:ph type="body" sz="quarter" idx="21"/>
          </p:nvPr>
        </p:nvSpPr>
        <p:spPr/>
        <p:txBody>
          <a:bodyPr/>
          <a:lstStyle/>
          <a:p>
            <a:r>
              <a:rPr lang="en-US" dirty="0"/>
              <a:t>Intervention</a:t>
            </a:r>
          </a:p>
        </p:txBody>
      </p:sp>
      <p:sp>
        <p:nvSpPr>
          <p:cNvPr id="14" name="Content Placeholder 13"/>
          <p:cNvSpPr>
            <a:spLocks noGrp="1"/>
          </p:cNvSpPr>
          <p:nvPr>
            <p:ph sz="quarter" idx="27"/>
          </p:nvPr>
        </p:nvSpPr>
        <p:spPr>
          <a:xfrm>
            <a:off x="15502471" y="7200226"/>
            <a:ext cx="12740640" cy="2316480"/>
          </a:xfrm>
        </p:spPr>
        <p:txBody>
          <a:bodyPr vert="horz" lIns="365760" tIns="182880" rIns="91440" bIns="45720" rtlCol="0" anchor="t">
            <a:normAutofit lnSpcReduction="10000"/>
          </a:bodyPr>
          <a:lstStyle/>
          <a:p>
            <a:pPr marL="0" indent="0">
              <a:buNone/>
            </a:pPr>
            <a:r>
              <a:rPr lang="en-US">
                <a:latin typeface="Times New Roman"/>
                <a:cs typeface="Calibri"/>
              </a:rPr>
              <a:t>Upon researching the causes of medication errors, we found that many errors can be corrected by proper use of the electronic medical record and pyxis. We have developed an educational protocol that requires nurses to obtain recertification in using the EMR and pyxis to ensure knowledge on how to properly administer medications.  </a:t>
            </a:r>
          </a:p>
        </p:txBody>
      </p:sp>
      <p:sp>
        <p:nvSpPr>
          <p:cNvPr id="16" name="Text Placeholder 15"/>
          <p:cNvSpPr>
            <a:spLocks noGrp="1"/>
          </p:cNvSpPr>
          <p:nvPr>
            <p:ph type="body" sz="quarter" idx="29"/>
          </p:nvPr>
        </p:nvSpPr>
        <p:spPr>
          <a:xfrm>
            <a:off x="15543669" y="25824768"/>
            <a:ext cx="12801600" cy="1219200"/>
          </a:xfrm>
        </p:spPr>
        <p:txBody>
          <a:bodyPr/>
          <a:lstStyle/>
          <a:p>
            <a:r>
              <a:rPr lang="en-US" dirty="0">
                <a:ea typeface="Cambria"/>
              </a:rPr>
              <a:t>Literature Review </a:t>
            </a:r>
          </a:p>
        </p:txBody>
      </p:sp>
      <p:sp>
        <p:nvSpPr>
          <p:cNvPr id="17" name="Content Placeholder 16"/>
          <p:cNvSpPr>
            <a:spLocks noGrp="1"/>
          </p:cNvSpPr>
          <p:nvPr>
            <p:ph sz="quarter" idx="30"/>
          </p:nvPr>
        </p:nvSpPr>
        <p:spPr>
          <a:xfrm>
            <a:off x="15272747" y="26992704"/>
            <a:ext cx="12801600" cy="5124450"/>
          </a:xfrm>
        </p:spPr>
        <p:txBody>
          <a:bodyPr vert="horz" lIns="365760" tIns="182880" rIns="91440" bIns="45720" rtlCol="0" anchor="t">
            <a:normAutofit fontScale="92500" lnSpcReduction="10000"/>
          </a:bodyPr>
          <a:lstStyle/>
          <a:p>
            <a:pPr marL="0" indent="0">
              <a:buNone/>
            </a:pPr>
            <a:r>
              <a:rPr lang="en-US" sz="3000" dirty="0">
                <a:latin typeface="Times New Roman"/>
                <a:ea typeface="+mn-lt"/>
                <a:cs typeface="+mn-lt"/>
              </a:rPr>
              <a:t>The literature reviewed for this study consisted of 64 total studies. 14 of the studies were qualitative, 1 study was mixed method, and the remaining 41 were quantitative studies. These studies outlined several causes of medication errors, but all promoted an electronic method to reduce the amount that occurred. The hierarchy of the Evidence Grading System was used to determine the strength of the evidence presented in all these studies. This system ranks how strong a study is from category  1A to category VII based on the evidence presented in the study , and the effectiveness of the interventions  presented.  The evidence presented showed that using an electronic health record or medication system improved the safety of medication administration and overall improved patient health outcomes.  Electronic records are becoming the new evidence-based practice guideline for the healthcare field  to reduce the number of errors made regarding medications.</a:t>
            </a:r>
            <a:r>
              <a:rPr lang="en-US" dirty="0">
                <a:ea typeface="+mn-lt"/>
                <a:cs typeface="+mn-lt"/>
              </a:rPr>
              <a:t> </a:t>
            </a:r>
            <a:endParaRPr lang="en-US" dirty="0">
              <a:cs typeface="Calibri"/>
            </a:endParaRPr>
          </a:p>
        </p:txBody>
      </p:sp>
      <p:sp>
        <p:nvSpPr>
          <p:cNvPr id="18" name="Text Placeholder 17"/>
          <p:cNvSpPr>
            <a:spLocks noGrp="1"/>
          </p:cNvSpPr>
          <p:nvPr>
            <p:ph type="body" sz="quarter" idx="31"/>
          </p:nvPr>
        </p:nvSpPr>
        <p:spPr/>
        <p:txBody>
          <a:bodyPr/>
          <a:lstStyle/>
          <a:p>
            <a:r>
              <a:rPr lang="en-US" dirty="0"/>
              <a:t>Causes </a:t>
            </a:r>
          </a:p>
        </p:txBody>
      </p:sp>
      <p:sp>
        <p:nvSpPr>
          <p:cNvPr id="21" name="Text Placeholder 20"/>
          <p:cNvSpPr>
            <a:spLocks noGrp="1"/>
          </p:cNvSpPr>
          <p:nvPr>
            <p:ph type="body" sz="quarter" idx="34"/>
          </p:nvPr>
        </p:nvSpPr>
        <p:spPr>
          <a:xfrm>
            <a:off x="29929756" y="25831800"/>
            <a:ext cx="12801600" cy="1219200"/>
          </a:xfrm>
        </p:spPr>
        <p:txBody>
          <a:bodyPr/>
          <a:lstStyle/>
          <a:p>
            <a:r>
              <a:rPr lang="en-US" dirty="0"/>
              <a:t>Conclusions </a:t>
            </a:r>
          </a:p>
        </p:txBody>
      </p:sp>
      <p:sp>
        <p:nvSpPr>
          <p:cNvPr id="22" name="Content Placeholder 21"/>
          <p:cNvSpPr>
            <a:spLocks noGrp="1"/>
          </p:cNvSpPr>
          <p:nvPr>
            <p:ph sz="quarter" idx="35"/>
          </p:nvPr>
        </p:nvSpPr>
        <p:spPr>
          <a:xfrm>
            <a:off x="29881830" y="27057096"/>
            <a:ext cx="12858750" cy="5257800"/>
          </a:xfrm>
        </p:spPr>
        <p:txBody>
          <a:bodyPr vert="horz" lIns="365760" tIns="182880" rIns="91440" bIns="45720" rtlCol="0" anchor="t">
            <a:normAutofit lnSpcReduction="10000"/>
          </a:bodyPr>
          <a:lstStyle/>
          <a:p>
            <a:pPr marL="0" indent="0">
              <a:buNone/>
            </a:pPr>
            <a:r>
              <a:rPr lang="en-US" dirty="0">
                <a:latin typeface="Times New Roman"/>
                <a:cs typeface="Calibri"/>
              </a:rPr>
              <a:t>In conclusion, we found </a:t>
            </a:r>
            <a:r>
              <a:rPr lang="en-US" dirty="0">
                <a:latin typeface="Times New Roman"/>
                <a:cs typeface="Times New Roman"/>
              </a:rPr>
              <a:t>that there are many factors that contribute to medication errors. The most common contributing factors were wrong time, unauthorized errors, omission errors, and dose errors. Our goal was to identify factors that increase the incidence of medication errors and develop interventions to prevent them from occurring. We developed an educational protocol that requires nurses to obtain recertification in using the EMR and pyxis to ensure knowledge on how to properly administer medications. In reviewing our literature review, </a:t>
            </a:r>
            <a:r>
              <a:rPr lang="en-US" dirty="0">
                <a:latin typeface="Times New Roman"/>
                <a:ea typeface="+mn-lt"/>
                <a:cs typeface="Times New Roman"/>
              </a:rPr>
              <a:t>t</a:t>
            </a:r>
            <a:r>
              <a:rPr lang="en-US" dirty="0">
                <a:latin typeface="Times New Roman"/>
                <a:ea typeface="+mn-lt"/>
                <a:cs typeface="+mn-lt"/>
              </a:rPr>
              <a:t>he information we obtained informed us that using an electronic health record or medication system </a:t>
            </a:r>
            <a:r>
              <a:rPr lang="en-US">
                <a:latin typeface="Times New Roman"/>
                <a:ea typeface="+mn-lt"/>
                <a:cs typeface="+mn-lt"/>
              </a:rPr>
              <a:t>reduced </a:t>
            </a:r>
            <a:r>
              <a:rPr lang="en-US" dirty="0">
                <a:latin typeface="Times New Roman"/>
                <a:ea typeface="+mn-lt"/>
                <a:cs typeface="+mn-lt"/>
              </a:rPr>
              <a:t>medication errors from occurring and improved overall patient health outcomes.</a:t>
            </a:r>
          </a:p>
          <a:p>
            <a:pPr marL="0" indent="0">
              <a:buNone/>
            </a:pPr>
            <a:endParaRPr lang="en-US" dirty="0">
              <a:latin typeface="Times New Roman"/>
              <a:cs typeface="Times New Roman"/>
            </a:endParaRPr>
          </a:p>
          <a:p>
            <a:pPr marL="0" indent="0">
              <a:buNone/>
            </a:pPr>
            <a:r>
              <a:rPr lang="en-US">
                <a:latin typeface="Times New Roman"/>
                <a:cs typeface="Times New Roman"/>
              </a:rPr>
              <a:t>For references, please see attached page. </a:t>
            </a:r>
            <a:endParaRPr lang="en-US" dirty="0">
              <a:latin typeface="Times New Roman"/>
              <a:cs typeface="Times New Roman"/>
            </a:endParaRPr>
          </a:p>
        </p:txBody>
      </p:sp>
      <p:pic>
        <p:nvPicPr>
          <p:cNvPr id="3" name="Picture 5" descr="Logo&#10;&#10;Description automatically generated">
            <a:extLst>
              <a:ext uri="{FF2B5EF4-FFF2-40B4-BE49-F238E27FC236}">
                <a16:creationId xmlns:a16="http://schemas.microsoft.com/office/drawing/2014/main" id="{7DE0E8C0-E958-4961-B178-B0A7736EB26E}"/>
              </a:ext>
            </a:extLst>
          </p:cNvPr>
          <p:cNvPicPr>
            <a:picLocks noChangeAspect="1"/>
          </p:cNvPicPr>
          <p:nvPr/>
        </p:nvPicPr>
        <p:blipFill>
          <a:blip r:embed="rId6"/>
          <a:stretch>
            <a:fillRect/>
          </a:stretch>
        </p:blipFill>
        <p:spPr>
          <a:xfrm>
            <a:off x="39138045" y="595223"/>
            <a:ext cx="3985404" cy="4054414"/>
          </a:xfrm>
          <a:prstGeom prst="rect">
            <a:avLst/>
          </a:prstGeom>
        </p:spPr>
      </p:pic>
      <p:pic>
        <p:nvPicPr>
          <p:cNvPr id="6" name="Picture 9" descr="Logo, company name&#10;&#10;Description automatically generated">
            <a:extLst>
              <a:ext uri="{FF2B5EF4-FFF2-40B4-BE49-F238E27FC236}">
                <a16:creationId xmlns:a16="http://schemas.microsoft.com/office/drawing/2014/main" id="{18121426-AC84-4D30-8A9D-BD697B51FF1B}"/>
              </a:ext>
            </a:extLst>
          </p:cNvPr>
          <p:cNvPicPr>
            <a:picLocks noChangeAspect="1"/>
          </p:cNvPicPr>
          <p:nvPr/>
        </p:nvPicPr>
        <p:blipFill>
          <a:blip r:embed="rId7"/>
          <a:stretch>
            <a:fillRect/>
          </a:stretch>
        </p:blipFill>
        <p:spPr>
          <a:xfrm>
            <a:off x="818162" y="857520"/>
            <a:ext cx="4022604" cy="3391797"/>
          </a:xfrm>
          <a:prstGeom prst="rect">
            <a:avLst/>
          </a:prstGeom>
        </p:spPr>
      </p:pic>
      <p:pic>
        <p:nvPicPr>
          <p:cNvPr id="20" name="Picture 25" descr="Chart, bar chart&#10;&#10;Description automatically generated">
            <a:extLst>
              <a:ext uri="{FF2B5EF4-FFF2-40B4-BE49-F238E27FC236}">
                <a16:creationId xmlns:a16="http://schemas.microsoft.com/office/drawing/2014/main" id="{1F96BFCF-F230-4D3D-9647-D7D347C7D0A9}"/>
              </a:ext>
            </a:extLst>
          </p:cNvPr>
          <p:cNvPicPr>
            <a:picLocks noChangeAspect="1"/>
          </p:cNvPicPr>
          <p:nvPr/>
        </p:nvPicPr>
        <p:blipFill>
          <a:blip r:embed="rId8"/>
          <a:stretch>
            <a:fillRect/>
          </a:stretch>
        </p:blipFill>
        <p:spPr>
          <a:xfrm>
            <a:off x="29855878" y="7085388"/>
            <a:ext cx="12885014" cy="7736324"/>
          </a:xfrm>
          <a:prstGeom prst="rect">
            <a:avLst/>
          </a:prstGeom>
        </p:spPr>
      </p:pic>
      <p:pic>
        <p:nvPicPr>
          <p:cNvPr id="19" name="Picture 23" descr="Chart, bar chart&#10;&#10;Description automatically generated">
            <a:extLst>
              <a:ext uri="{FF2B5EF4-FFF2-40B4-BE49-F238E27FC236}">
                <a16:creationId xmlns:a16="http://schemas.microsoft.com/office/drawing/2014/main" id="{B3F920A5-25EF-4B6C-BEFE-43D2D3E378B9}"/>
              </a:ext>
            </a:extLst>
          </p:cNvPr>
          <p:cNvPicPr>
            <a:picLocks noGrp="1" noChangeAspect="1"/>
          </p:cNvPicPr>
          <p:nvPr>
            <p:ph sz="quarter" idx="33"/>
          </p:nvPr>
        </p:nvPicPr>
        <p:blipFill>
          <a:blip r:embed="rId9"/>
          <a:stretch>
            <a:fillRect/>
          </a:stretch>
        </p:blipFill>
        <p:spPr>
          <a:xfrm>
            <a:off x="29864259" y="17781194"/>
            <a:ext cx="13105848" cy="7730836"/>
          </a:xfrm>
        </p:spPr>
      </p:pic>
      <p:sp>
        <p:nvSpPr>
          <p:cNvPr id="24" name="TextBox 23">
            <a:extLst>
              <a:ext uri="{FF2B5EF4-FFF2-40B4-BE49-F238E27FC236}">
                <a16:creationId xmlns:a16="http://schemas.microsoft.com/office/drawing/2014/main" id="{CB7CAD8A-35F4-4E0C-9863-FC86C2EA43C9}"/>
              </a:ext>
            </a:extLst>
          </p:cNvPr>
          <p:cNvSpPr txBox="1"/>
          <p:nvPr/>
        </p:nvSpPr>
        <p:spPr>
          <a:xfrm>
            <a:off x="41096027" y="18129409"/>
            <a:ext cx="492517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a:latin typeface="Calibri"/>
                <a:cs typeface="Calibri"/>
              </a:rPr>
              <a:t>(Gunes 2020)</a:t>
            </a:r>
          </a:p>
        </p:txBody>
      </p:sp>
      <p:sp>
        <p:nvSpPr>
          <p:cNvPr id="26" name="TextBox 25">
            <a:extLst>
              <a:ext uri="{FF2B5EF4-FFF2-40B4-BE49-F238E27FC236}">
                <a16:creationId xmlns:a16="http://schemas.microsoft.com/office/drawing/2014/main" id="{4546A383-DAAF-4F8D-BC97-1AA160EBC153}"/>
              </a:ext>
            </a:extLst>
          </p:cNvPr>
          <p:cNvSpPr txBox="1"/>
          <p:nvPr/>
        </p:nvSpPr>
        <p:spPr>
          <a:xfrm>
            <a:off x="41126973" y="7212222"/>
            <a:ext cx="145264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mn-lt"/>
                <a:cs typeface="+mn-lt"/>
              </a:rPr>
              <a:t>(Shitu 2020)</a:t>
            </a:r>
            <a:endParaRPr lang="en-US" sz="2000">
              <a:cs typeface="Calibri" panose="020F0502020204030204"/>
            </a:endParaRPr>
          </a:p>
        </p:txBody>
      </p:sp>
      <p:sp>
        <p:nvSpPr>
          <p:cNvPr id="2" name="TextBox 1">
            <a:extLst>
              <a:ext uri="{FF2B5EF4-FFF2-40B4-BE49-F238E27FC236}">
                <a16:creationId xmlns:a16="http://schemas.microsoft.com/office/drawing/2014/main" id="{E051F94E-1BD8-4444-8CC2-B4A35868DC3D}"/>
              </a:ext>
            </a:extLst>
          </p:cNvPr>
          <p:cNvSpPr txBox="1"/>
          <p:nvPr/>
        </p:nvSpPr>
        <p:spPr>
          <a:xfrm>
            <a:off x="29929754" y="14832344"/>
            <a:ext cx="13216573" cy="26085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2800">
                <a:latin typeface="Times"/>
                <a:cs typeface="Calibri"/>
              </a:rPr>
              <a:t>Additional causes of medication errors are neglectfulness, lack of attentiveness, role overload, preparing the medication unsupervised, lack of communication between the nurse and physician or pharmacist, lack of education, less than 5 years' experience, illegible orders, similar medication names, inadequate staffing, and high patient to nurse ratio. </a:t>
            </a:r>
            <a:endParaRPr lang="en-US" sz="2800">
              <a:cs typeface="Calibri"/>
            </a:endParaRPr>
          </a:p>
        </p:txBody>
      </p:sp>
      <p:pic>
        <p:nvPicPr>
          <p:cNvPr id="25" name="Picture 26">
            <a:extLst>
              <a:ext uri="{FF2B5EF4-FFF2-40B4-BE49-F238E27FC236}">
                <a16:creationId xmlns:a16="http://schemas.microsoft.com/office/drawing/2014/main" id="{DE8740B7-09E1-4724-86D7-0346E243BD95}"/>
              </a:ext>
            </a:extLst>
          </p:cNvPr>
          <p:cNvPicPr>
            <a:picLocks noChangeAspect="1"/>
          </p:cNvPicPr>
          <p:nvPr/>
        </p:nvPicPr>
        <p:blipFill>
          <a:blip r:embed="rId10"/>
          <a:stretch>
            <a:fillRect/>
          </a:stretch>
        </p:blipFill>
        <p:spPr>
          <a:xfrm>
            <a:off x="14423458" y="9371362"/>
            <a:ext cx="8518356" cy="5341288"/>
          </a:xfrm>
          <a:prstGeom prst="rect">
            <a:avLst/>
          </a:prstGeom>
        </p:spPr>
      </p:pic>
      <p:pic>
        <p:nvPicPr>
          <p:cNvPr id="15" name="Picture 26" descr="Table&#10;&#10;Description automatically generated">
            <a:extLst>
              <a:ext uri="{FF2B5EF4-FFF2-40B4-BE49-F238E27FC236}">
                <a16:creationId xmlns:a16="http://schemas.microsoft.com/office/drawing/2014/main" id="{32E22114-B71B-4C75-9447-400FD224F653}"/>
              </a:ext>
            </a:extLst>
          </p:cNvPr>
          <p:cNvPicPr>
            <a:picLocks noChangeAspect="1"/>
          </p:cNvPicPr>
          <p:nvPr/>
        </p:nvPicPr>
        <p:blipFill>
          <a:blip r:embed="rId11"/>
          <a:stretch>
            <a:fillRect/>
          </a:stretch>
        </p:blipFill>
        <p:spPr>
          <a:xfrm>
            <a:off x="14405039" y="14761796"/>
            <a:ext cx="8615619" cy="3762988"/>
          </a:xfrm>
          <a:prstGeom prst="rect">
            <a:avLst/>
          </a:prstGeom>
        </p:spPr>
      </p:pic>
      <p:pic>
        <p:nvPicPr>
          <p:cNvPr id="27" name="Picture 27" descr="Table&#10;&#10;Description automatically generated">
            <a:extLst>
              <a:ext uri="{FF2B5EF4-FFF2-40B4-BE49-F238E27FC236}">
                <a16:creationId xmlns:a16="http://schemas.microsoft.com/office/drawing/2014/main" id="{CAB291CB-6D2A-4FD2-B06B-E75842F6A664}"/>
              </a:ext>
            </a:extLst>
          </p:cNvPr>
          <p:cNvPicPr>
            <a:picLocks noChangeAspect="1"/>
          </p:cNvPicPr>
          <p:nvPr/>
        </p:nvPicPr>
        <p:blipFill>
          <a:blip r:embed="rId12"/>
          <a:stretch>
            <a:fillRect/>
          </a:stretch>
        </p:blipFill>
        <p:spPr>
          <a:xfrm>
            <a:off x="14413832" y="18293007"/>
            <a:ext cx="8499106" cy="6710832"/>
          </a:xfrm>
          <a:prstGeom prst="rect">
            <a:avLst/>
          </a:prstGeom>
        </p:spPr>
      </p:pic>
      <p:pic>
        <p:nvPicPr>
          <p:cNvPr id="28" name="Picture 29">
            <a:extLst>
              <a:ext uri="{FF2B5EF4-FFF2-40B4-BE49-F238E27FC236}">
                <a16:creationId xmlns:a16="http://schemas.microsoft.com/office/drawing/2014/main" id="{07A3E398-AE40-4A63-BB34-248FD3685331}"/>
              </a:ext>
            </a:extLst>
          </p:cNvPr>
          <p:cNvPicPr>
            <a:picLocks noChangeAspect="1"/>
          </p:cNvPicPr>
          <p:nvPr/>
        </p:nvPicPr>
        <p:blipFill>
          <a:blip r:embed="rId13"/>
          <a:stretch>
            <a:fillRect/>
          </a:stretch>
        </p:blipFill>
        <p:spPr>
          <a:xfrm>
            <a:off x="22930192" y="9480285"/>
            <a:ext cx="6699182" cy="6635006"/>
          </a:xfrm>
          <a:prstGeom prst="rect">
            <a:avLst/>
          </a:prstGeom>
        </p:spPr>
      </p:pic>
      <p:pic>
        <p:nvPicPr>
          <p:cNvPr id="29" name="Picture 29" descr="Graphical user interface, text, application&#10;&#10;Description automatically generated">
            <a:extLst>
              <a:ext uri="{FF2B5EF4-FFF2-40B4-BE49-F238E27FC236}">
                <a16:creationId xmlns:a16="http://schemas.microsoft.com/office/drawing/2014/main" id="{2102650D-B84E-49D5-8C02-2AF82FD56E79}"/>
              </a:ext>
            </a:extLst>
          </p:cNvPr>
          <p:cNvPicPr>
            <a:picLocks noChangeAspect="1"/>
          </p:cNvPicPr>
          <p:nvPr/>
        </p:nvPicPr>
        <p:blipFill>
          <a:blip r:embed="rId14"/>
          <a:stretch>
            <a:fillRect/>
          </a:stretch>
        </p:blipFill>
        <p:spPr>
          <a:xfrm>
            <a:off x="22046666" y="20908258"/>
            <a:ext cx="7825337" cy="4615757"/>
          </a:xfrm>
          <a:prstGeom prst="rect">
            <a:avLst/>
          </a:prstGeom>
        </p:spPr>
      </p:pic>
      <p:pic>
        <p:nvPicPr>
          <p:cNvPr id="10" name="Picture 26" descr="Text&#10;&#10;Description automatically generated">
            <a:extLst>
              <a:ext uri="{FF2B5EF4-FFF2-40B4-BE49-F238E27FC236}">
                <a16:creationId xmlns:a16="http://schemas.microsoft.com/office/drawing/2014/main" id="{11E9BA40-8457-445A-8423-EE8D4601F0EA}"/>
              </a:ext>
            </a:extLst>
          </p:cNvPr>
          <p:cNvPicPr>
            <a:picLocks noChangeAspect="1"/>
          </p:cNvPicPr>
          <p:nvPr/>
        </p:nvPicPr>
        <p:blipFill>
          <a:blip r:embed="rId15"/>
          <a:stretch>
            <a:fillRect/>
          </a:stretch>
        </p:blipFill>
        <p:spPr>
          <a:xfrm>
            <a:off x="21902286" y="16238005"/>
            <a:ext cx="7709836" cy="4369492"/>
          </a:xfrm>
          <a:prstGeom prst="rect">
            <a:avLst/>
          </a:prstGeom>
        </p:spPr>
      </p:pic>
      <p:pic>
        <p:nvPicPr>
          <p:cNvPr id="33" name="Audio 32">
            <a:hlinkClick r:id="" action="ppaction://media"/>
            <a:extLst>
              <a:ext uri="{FF2B5EF4-FFF2-40B4-BE49-F238E27FC236}">
                <a16:creationId xmlns:a16="http://schemas.microsoft.com/office/drawing/2014/main" id="{97657B2F-5E4D-4FDE-924D-857A5CF253B9}"/>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43129200" y="32156400"/>
            <a:ext cx="609600" cy="609600"/>
          </a:xfrm>
          <a:prstGeom prst="rect">
            <a:avLst/>
          </a:prstGeom>
        </p:spPr>
      </p:pic>
    </p:spTree>
    <p:extLst>
      <p:ext uri="{BB962C8B-B14F-4D97-AF65-F5344CB8AC3E}">
        <p14:creationId xmlns:p14="http://schemas.microsoft.com/office/powerpoint/2010/main" val="931198942"/>
      </p:ext>
    </p:extLst>
  </p:cSld>
  <p:clrMapOvr>
    <a:masterClrMapping/>
  </p:clrMapOvr>
  <mc:AlternateContent xmlns:mc="http://schemas.openxmlformats.org/markup-compatibility/2006" xmlns:p14="http://schemas.microsoft.com/office/powerpoint/2010/main">
    <mc:Choice Requires="p14">
      <p:transition spd="slow" p14:dur="2000" advTm="612658"/>
    </mc:Choice>
    <mc:Fallback xmlns="">
      <p:transition spd="slow" advTm="612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3"/>
                </p:tgtEl>
              </p:cMediaNode>
            </p:audio>
          </p:childTnLst>
        </p:cTn>
      </p:par>
    </p:tnLst>
  </p:timing>
</p:sld>
</file>

<file path=ppt/theme/theme1.xml><?xml version="1.0" encoding="utf-8"?>
<a:theme xmlns:a="http://schemas.openxmlformats.org/drawingml/2006/main" name="Medical Poster">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4C5A6A"/>
      </a:hlink>
      <a:folHlink>
        <a:srgbClr val="808DA0"/>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a:noFill/>
        </a:ln>
      </a:spPr>
      <a:bodyPr rtlCol="0" anchor="ctr"/>
      <a:lstStyle>
        <a:defPPr algn="ctr">
          <a:defRPr sz="6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6000" dirty="0" err="1" smtClean="0"/>
        </a:defPPr>
      </a:lstStyle>
    </a:txDef>
  </a:objectDefaults>
  <a:extraClrSchemeLst/>
  <a:extLst>
    <a:ext uri="{05A4C25C-085E-4340-85A3-A5531E510DB2}">
      <thm15:themeFamily xmlns:thm15="http://schemas.microsoft.com/office/thememl/2012/main" name="Presentation1" id="{55A68E73-61CB-4542-8C48-DCBB2482A3D5}" vid="{6A3CA63D-1E3C-4681-8668-89277FEB3FEB}"/>
    </a:ext>
  </a:extLst>
</a:theme>
</file>

<file path=ppt/theme/theme2.xml><?xml version="1.0" encoding="utf-8"?>
<a:theme xmlns:a="http://schemas.openxmlformats.org/drawingml/2006/main" name="Office Them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4C5A6A"/>
      </a:hlink>
      <a:folHlink>
        <a:srgbClr val="808DA0"/>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4C5A6A"/>
      </a:hlink>
      <a:folHlink>
        <a:srgbClr val="808DA0"/>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TotalTime>
  <Words>911</Words>
  <Application>Microsoft Office PowerPoint</Application>
  <PresentationFormat>Custom</PresentationFormat>
  <Paragraphs>24</Paragraphs>
  <Slides>1</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Cambria</vt:lpstr>
      <vt:lpstr>Times</vt:lpstr>
      <vt:lpstr>Times New Roman</vt:lpstr>
      <vt:lpstr>Medical Poster</vt:lpstr>
      <vt:lpstr>The Effect of an Electronic Medication Administration Record on Medication Administration Errors: a Quality Improvement Project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 Title] Lorem ipsum dolor sit amet, consectetuer adipiscing elit maecenas porttitor congue massa fusce</dc:title>
  <dc:creator/>
  <cp:lastModifiedBy>Victoria Thomas</cp:lastModifiedBy>
  <cp:revision>237</cp:revision>
  <dcterms:created xsi:type="dcterms:W3CDTF">2021-03-25T14:47:31Z</dcterms:created>
  <dcterms:modified xsi:type="dcterms:W3CDTF">2021-04-14T18:32:17Z</dcterms:modified>
</cp:coreProperties>
</file>