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8016" autoAdjust="0"/>
  </p:normalViewPr>
  <p:slideViewPr>
    <p:cSldViewPr snapToGrid="0">
      <p:cViewPr varScale="1">
        <p:scale>
          <a:sx n="45" d="100"/>
          <a:sy n="45" d="100"/>
        </p:scale>
        <p:origin x="149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DA12BF-8296-41A3-8A32-4AF78EB78D59}" type="datetimeFigureOut">
              <a:rPr lang="en-US" smtClean="0"/>
              <a:t>4/16/2021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0F3379-EABA-485B-9B23-1EC4FE67DEBF}" type="slidenum">
              <a:rPr lang="en-US" smtClean="0"/>
              <a:t>‹#›</a:t>
            </a:fld>
            <a:endParaRPr lang="en-US"/>
          </a:p>
        </p:txBody>
      </p:sp>
    </p:spTree>
    <p:extLst>
      <p:ext uri="{BB962C8B-B14F-4D97-AF65-F5344CB8AC3E}">
        <p14:creationId xmlns:p14="http://schemas.microsoft.com/office/powerpoint/2010/main" val="129304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 the very first compost-bedded pack barn was designed in Virginia in the 1980s where they looked to improve dairy cow comfort, longevity and keep the barn costs low. CBP is utilized for dairy cattle because of the cleanliness and overall health maintenance required by the dairy industry. The black Angus bulls at the Derrickson Agricultural Complex are housed in the CBP where we have hypothesized that they will have greater growth performance due to the CBP’s warmer and drier housing which requires the bulls to utilize less energy. To understand any other potential factors affecting the research we measured weights of bulls from the previous year when they were not housed in the CBP as well as heifers from year 1 and year 2 which were also not housed in the CBP. </a:t>
            </a:r>
          </a:p>
        </p:txBody>
      </p:sp>
      <p:sp>
        <p:nvSpPr>
          <p:cNvPr id="4" name="Slide Number Placeholder 3"/>
          <p:cNvSpPr>
            <a:spLocks noGrp="1"/>
          </p:cNvSpPr>
          <p:nvPr>
            <p:ph type="sldNum" sz="quarter" idx="5"/>
          </p:nvPr>
        </p:nvSpPr>
        <p:spPr/>
        <p:txBody>
          <a:bodyPr/>
          <a:lstStyle/>
          <a:p>
            <a:fld id="{7E0F3379-EABA-485B-9B23-1EC4FE67DEBF}" type="slidenum">
              <a:rPr lang="en-US" smtClean="0"/>
              <a:t>2</a:t>
            </a:fld>
            <a:endParaRPr lang="en-US"/>
          </a:p>
        </p:txBody>
      </p:sp>
    </p:spTree>
    <p:extLst>
      <p:ext uri="{BB962C8B-B14F-4D97-AF65-F5344CB8AC3E}">
        <p14:creationId xmlns:p14="http://schemas.microsoft.com/office/powerpoint/2010/main" val="258299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 The bulls housed in the CBP had a higher YW compared to the bulls in the CON, but they had similar WW which suggests they performed at a higher level when housed in the CBP. We thought that there could be a genetic difference between the CON group and the CBP group, so we measured the heifers from the same year as the bull CON group as well as the same year as the bull CBP group, the heifers as well as the CON bulls were not housed in the CBP. Because of the increase in WW and YW in the heifers in Year 2 it can be suggested that some of the weight gain in the heifers and the bulls can be attributed to genetics. Looking at the significantly different YW between the CON and CBP bulls is what ultimately supports the success of the CBP.</a:t>
            </a:r>
          </a:p>
        </p:txBody>
      </p:sp>
      <p:sp>
        <p:nvSpPr>
          <p:cNvPr id="4" name="Slide Number Placeholder 3"/>
          <p:cNvSpPr>
            <a:spLocks noGrp="1"/>
          </p:cNvSpPr>
          <p:nvPr>
            <p:ph type="sldNum" sz="quarter" idx="5"/>
          </p:nvPr>
        </p:nvSpPr>
        <p:spPr/>
        <p:txBody>
          <a:bodyPr/>
          <a:lstStyle/>
          <a:p>
            <a:fld id="{7E0F3379-EABA-485B-9B23-1EC4FE67DEBF}" type="slidenum">
              <a:rPr lang="en-US" smtClean="0"/>
              <a:t>3</a:t>
            </a:fld>
            <a:endParaRPr lang="en-US"/>
          </a:p>
        </p:txBody>
      </p:sp>
    </p:spTree>
    <p:extLst>
      <p:ext uri="{BB962C8B-B14F-4D97-AF65-F5344CB8AC3E}">
        <p14:creationId xmlns:p14="http://schemas.microsoft.com/office/powerpoint/2010/main" val="1232189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 Any barn that serves to improve livestock performance is a highly valuable asset to producers. The higher rate of gain we observed indicates better feed efficiency, and the producer is saving money on resources. Our hypothesis was supported as we found the bulls living in the CBP had heavier weights compared to the CON bulls that did not have access to the CBP.</a:t>
            </a:r>
          </a:p>
        </p:txBody>
      </p:sp>
      <p:sp>
        <p:nvSpPr>
          <p:cNvPr id="4" name="Slide Number Placeholder 3"/>
          <p:cNvSpPr>
            <a:spLocks noGrp="1"/>
          </p:cNvSpPr>
          <p:nvPr>
            <p:ph type="sldNum" sz="quarter" idx="5"/>
          </p:nvPr>
        </p:nvSpPr>
        <p:spPr/>
        <p:txBody>
          <a:bodyPr/>
          <a:lstStyle/>
          <a:p>
            <a:fld id="{7E0F3379-EABA-485B-9B23-1EC4FE67DEBF}" type="slidenum">
              <a:rPr lang="en-US" smtClean="0"/>
              <a:t>4</a:t>
            </a:fld>
            <a:endParaRPr lang="en-US"/>
          </a:p>
        </p:txBody>
      </p:sp>
    </p:spTree>
    <p:extLst>
      <p:ext uri="{BB962C8B-B14F-4D97-AF65-F5344CB8AC3E}">
        <p14:creationId xmlns:p14="http://schemas.microsoft.com/office/powerpoint/2010/main" val="96640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5D370-7BB2-4262-B34A-4A73AD34DA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76F72DF-A3E1-44CB-8A8E-E8B612892E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546AC2E-50CD-4971-9106-02E4DC84659A}"/>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5" name="Footer Placeholder 4">
            <a:extLst>
              <a:ext uri="{FF2B5EF4-FFF2-40B4-BE49-F238E27FC236}">
                <a16:creationId xmlns:a16="http://schemas.microsoft.com/office/drawing/2014/main" id="{0DC1251F-171B-45E6-8CE8-C62C021C15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082B1E-58DC-47BC-8DC7-435BE16654F2}"/>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3396071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CEBFC-F841-4C2C-B772-243823C598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3844EA-E622-41EC-BE11-05E0747664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24F38A-E796-456F-A7AE-803E82F69C43}"/>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5" name="Footer Placeholder 4">
            <a:extLst>
              <a:ext uri="{FF2B5EF4-FFF2-40B4-BE49-F238E27FC236}">
                <a16:creationId xmlns:a16="http://schemas.microsoft.com/office/drawing/2014/main" id="{B0AE78DE-0637-4796-971F-F56489AFE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C082CF-419D-4DEC-85C8-38AB2656C8FD}"/>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302999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DA467C-7794-43B1-BF13-75C7DB2D000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874006-9723-4992-B297-EF9C00E3A8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FE2D82-A2D0-4915-BE26-BFCC5252AB73}"/>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5" name="Footer Placeholder 4">
            <a:extLst>
              <a:ext uri="{FF2B5EF4-FFF2-40B4-BE49-F238E27FC236}">
                <a16:creationId xmlns:a16="http://schemas.microsoft.com/office/drawing/2014/main" id="{E275804B-F6E7-4352-8669-105BFA315B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FC344B-14B5-4AB1-AAEE-AE42DEEAC1EF}"/>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3377039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F936D-0B6A-4282-B692-B002637C7A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2DB313-30ED-48C3-BBD8-0B21C4BDE8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2EEEED-9A77-4D2F-AFBE-39A6A996B48C}"/>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5" name="Footer Placeholder 4">
            <a:extLst>
              <a:ext uri="{FF2B5EF4-FFF2-40B4-BE49-F238E27FC236}">
                <a16:creationId xmlns:a16="http://schemas.microsoft.com/office/drawing/2014/main" id="{734A69EF-7C35-4C06-8609-228C12C547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1FF9E9-EF81-4A23-B12B-2481A6B3E4FA}"/>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551127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955B9-EA27-4093-AB52-5C43F8815F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8C53856-503D-4F3A-9D42-2DBB4008DA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86AAE2-D2B7-4EE7-A0E7-D29D72DF11C7}"/>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5" name="Footer Placeholder 4">
            <a:extLst>
              <a:ext uri="{FF2B5EF4-FFF2-40B4-BE49-F238E27FC236}">
                <a16:creationId xmlns:a16="http://schemas.microsoft.com/office/drawing/2014/main" id="{B3BD7556-9BDE-40F1-8093-83BB887771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6C2DD8-F7FA-4AB1-AE9A-ECA48932F296}"/>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3807416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61845-68E4-4F38-9DB6-93B55BC0A3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ABAF46-EC39-44F7-BD42-E396EA8AA8D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33A73C-C643-4BEF-812E-D18ABD27A01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F9C6D3-D330-496E-AC76-E63E25A6F694}"/>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6" name="Footer Placeholder 5">
            <a:extLst>
              <a:ext uri="{FF2B5EF4-FFF2-40B4-BE49-F238E27FC236}">
                <a16:creationId xmlns:a16="http://schemas.microsoft.com/office/drawing/2014/main" id="{89F184AD-BE93-488A-AF54-7FB24D6D89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131DA2-6BB9-424F-BD57-AE6D823D1FFA}"/>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475266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49343-2B63-4B2D-A3F2-F2032DD00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82C964-019D-42E0-A8CD-97CFFE9F1E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E512F2-E031-4BC5-A09E-529785A32E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202B37-1EEC-4B2F-9365-67D5F280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17033B-07C9-4490-AD1C-9E00804F0A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1EFF366-EA78-4CCA-9B90-19FF83927AD4}"/>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8" name="Footer Placeholder 7">
            <a:extLst>
              <a:ext uri="{FF2B5EF4-FFF2-40B4-BE49-F238E27FC236}">
                <a16:creationId xmlns:a16="http://schemas.microsoft.com/office/drawing/2014/main" id="{5F89873B-89AE-4061-9612-F9662A384F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2DD585-D62F-4432-BBDD-734524565E5B}"/>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3254605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6A18F-1BF7-4CBE-9C5D-92886A54FE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C35AA0-8DC0-4D35-B9E3-5AEB3EA14901}"/>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4" name="Footer Placeholder 3">
            <a:extLst>
              <a:ext uri="{FF2B5EF4-FFF2-40B4-BE49-F238E27FC236}">
                <a16:creationId xmlns:a16="http://schemas.microsoft.com/office/drawing/2014/main" id="{E6256D1C-E39C-48A5-B775-32B3BAC75D9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61362F-E354-4D01-9CC4-24C66FF2AD71}"/>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2019841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00713D-1486-412C-9C3B-0EDBA2D4FD3D}"/>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3" name="Footer Placeholder 2">
            <a:extLst>
              <a:ext uri="{FF2B5EF4-FFF2-40B4-BE49-F238E27FC236}">
                <a16:creationId xmlns:a16="http://schemas.microsoft.com/office/drawing/2014/main" id="{BD146397-5718-4CEE-AA5D-C387DCC64B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0A00CF-10B2-48F0-BF62-DA881DE04DB0}"/>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3290503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32B3F-0D32-4687-89AA-BB0CDDAC21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B61C5F-89FA-44AE-BC53-2083883EA1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77E4F6-009D-4DFF-81E5-E5716A2197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D7FEE6-1FFB-4A07-9D94-A57EAC9BDFD4}"/>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6" name="Footer Placeholder 5">
            <a:extLst>
              <a:ext uri="{FF2B5EF4-FFF2-40B4-BE49-F238E27FC236}">
                <a16:creationId xmlns:a16="http://schemas.microsoft.com/office/drawing/2014/main" id="{0EC7665C-1E02-4EA4-8976-7E009D3DD5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AB8BF6-8820-4E3F-B0E3-63E06D165C6A}"/>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2936241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4932B-52D3-46DD-A869-66AD284388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F2B2B9-7AA2-481E-9FC7-0990AF4416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787213-3192-4805-BBA3-52738B4FBB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FFCFA2-DB7C-4986-A6F5-292CD8E708AC}"/>
              </a:ext>
            </a:extLst>
          </p:cNvPr>
          <p:cNvSpPr>
            <a:spLocks noGrp="1"/>
          </p:cNvSpPr>
          <p:nvPr>
            <p:ph type="dt" sz="half" idx="10"/>
          </p:nvPr>
        </p:nvSpPr>
        <p:spPr/>
        <p:txBody>
          <a:bodyPr/>
          <a:lstStyle/>
          <a:p>
            <a:fld id="{7620961E-D67D-4485-80D5-6E49E6E88B8A}" type="datetimeFigureOut">
              <a:rPr lang="en-US" smtClean="0"/>
              <a:t>4/16/2021</a:t>
            </a:fld>
            <a:endParaRPr lang="en-US"/>
          </a:p>
        </p:txBody>
      </p:sp>
      <p:sp>
        <p:nvSpPr>
          <p:cNvPr id="6" name="Footer Placeholder 5">
            <a:extLst>
              <a:ext uri="{FF2B5EF4-FFF2-40B4-BE49-F238E27FC236}">
                <a16:creationId xmlns:a16="http://schemas.microsoft.com/office/drawing/2014/main" id="{D807DD82-AD7C-4F2B-A381-246D6D07B2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A0B68D-910C-468B-9788-078FBC38F579}"/>
              </a:ext>
            </a:extLst>
          </p:cNvPr>
          <p:cNvSpPr>
            <a:spLocks noGrp="1"/>
          </p:cNvSpPr>
          <p:nvPr>
            <p:ph type="sldNum" sz="quarter" idx="12"/>
          </p:nvPr>
        </p:nvSpPr>
        <p:spPr/>
        <p:txBody>
          <a:bodyPr/>
          <a:lstStyle/>
          <a:p>
            <a:fld id="{26A9C165-F447-4EEE-9A1D-E2EE00F84460}" type="slidenum">
              <a:rPr lang="en-US" smtClean="0"/>
              <a:t>‹#›</a:t>
            </a:fld>
            <a:endParaRPr lang="en-US"/>
          </a:p>
        </p:txBody>
      </p:sp>
    </p:spTree>
    <p:extLst>
      <p:ext uri="{BB962C8B-B14F-4D97-AF65-F5344CB8AC3E}">
        <p14:creationId xmlns:p14="http://schemas.microsoft.com/office/powerpoint/2010/main" val="753605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92A267-B589-4695-AFAF-1F8B6A6319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AF8B76-B627-41E3-BB3F-D00840C054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5F439F-3435-48D0-9A3A-BC51D4F018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20961E-D67D-4485-80D5-6E49E6E88B8A}" type="datetimeFigureOut">
              <a:rPr lang="en-US" smtClean="0"/>
              <a:t>4/16/2021</a:t>
            </a:fld>
            <a:endParaRPr lang="en-US"/>
          </a:p>
        </p:txBody>
      </p:sp>
      <p:sp>
        <p:nvSpPr>
          <p:cNvPr id="5" name="Footer Placeholder 4">
            <a:extLst>
              <a:ext uri="{FF2B5EF4-FFF2-40B4-BE49-F238E27FC236}">
                <a16:creationId xmlns:a16="http://schemas.microsoft.com/office/drawing/2014/main" id="{7BE7E824-28A0-4D82-A406-8BE9027623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9F360F9-3612-4F19-A58A-1F8BB6E2BF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A9C165-F447-4EEE-9A1D-E2EE00F84460}" type="slidenum">
              <a:rPr lang="en-US" smtClean="0"/>
              <a:t>‹#›</a:t>
            </a:fld>
            <a:endParaRPr lang="en-US"/>
          </a:p>
        </p:txBody>
      </p:sp>
    </p:spTree>
    <p:extLst>
      <p:ext uri="{BB962C8B-B14F-4D97-AF65-F5344CB8AC3E}">
        <p14:creationId xmlns:p14="http://schemas.microsoft.com/office/powerpoint/2010/main" val="4053339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9" name="Rectangle 53">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55">
            <a:extLst>
              <a:ext uri="{FF2B5EF4-FFF2-40B4-BE49-F238E27FC236}">
                <a16:creationId xmlns:a16="http://schemas.microsoft.com/office/drawing/2014/main" id="{5428AC11-BFDF-42EF-80FF-717BBF9090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2CC56AF6-38E4-490B-8E2B-1A1037B4E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person, outdoor&#10;&#10;Description automatically generated">
            <a:extLst>
              <a:ext uri="{FF2B5EF4-FFF2-40B4-BE49-F238E27FC236}">
                <a16:creationId xmlns:a16="http://schemas.microsoft.com/office/drawing/2014/main" id="{10DA4EC4-350A-4CD6-9E56-5C55B7FE3700}"/>
              </a:ext>
            </a:extLst>
          </p:cNvPr>
          <p:cNvPicPr>
            <a:picLocks noChangeAspect="1"/>
          </p:cNvPicPr>
          <p:nvPr/>
        </p:nvPicPr>
        <p:blipFill rotWithShape="1">
          <a:blip r:embed="rId4">
            <a:extLst>
              <a:ext uri="{28A0092B-C50C-407E-A947-70E740481C1C}">
                <a14:useLocalDpi xmlns:a14="http://schemas.microsoft.com/office/drawing/2010/main" val="0"/>
              </a:ext>
            </a:extLst>
          </a:blip>
          <a:srcRect l="16498" r="5168" b="3"/>
          <a:stretch/>
        </p:blipFill>
        <p:spPr>
          <a:xfrm>
            <a:off x="4038610" y="7"/>
            <a:ext cx="4039673" cy="6875812"/>
          </a:xfrm>
          <a:prstGeom prst="rect">
            <a:avLst/>
          </a:prstGeom>
        </p:spPr>
      </p:pic>
      <p:sp>
        <p:nvSpPr>
          <p:cNvPr id="60" name="Freeform: Shape 59">
            <a:extLst>
              <a:ext uri="{FF2B5EF4-FFF2-40B4-BE49-F238E27FC236}">
                <a16:creationId xmlns:a16="http://schemas.microsoft.com/office/drawing/2014/main" id="{32FD26B0-16CE-4AD4-9CE4-A63EBF3308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40B5E71-9FBA-4D75-8B21-B1C3F423792E}"/>
              </a:ext>
            </a:extLst>
          </p:cNvPr>
          <p:cNvSpPr>
            <a:spLocks noGrp="1"/>
          </p:cNvSpPr>
          <p:nvPr>
            <p:ph type="ctrTitle"/>
          </p:nvPr>
        </p:nvSpPr>
        <p:spPr>
          <a:xfrm>
            <a:off x="553792" y="2945176"/>
            <a:ext cx="2984937" cy="2757975"/>
          </a:xfrm>
        </p:spPr>
        <p:txBody>
          <a:bodyPr anchor="t">
            <a:noAutofit/>
          </a:bodyPr>
          <a:lstStyle/>
          <a:p>
            <a:pPr algn="r"/>
            <a:r>
              <a:rPr lang="en-US" sz="3200" dirty="0">
                <a:solidFill>
                  <a:srgbClr val="FFFFFF"/>
                </a:solidFill>
                <a:latin typeface="Times New Roman" panose="02020603050405020304" pitchFamily="18" charset="0"/>
                <a:cs typeface="Times New Roman" panose="02020603050405020304" pitchFamily="18" charset="0"/>
              </a:rPr>
              <a:t>Growth Performance of Weaned Angus Bulls Housed in a Compost-Bedded Pack Barn</a:t>
            </a:r>
          </a:p>
        </p:txBody>
      </p:sp>
      <p:sp>
        <p:nvSpPr>
          <p:cNvPr id="3" name="Subtitle 2">
            <a:extLst>
              <a:ext uri="{FF2B5EF4-FFF2-40B4-BE49-F238E27FC236}">
                <a16:creationId xmlns:a16="http://schemas.microsoft.com/office/drawing/2014/main" id="{0FA1AB36-4CCE-4548-85B6-54AC9E3AD5BB}"/>
              </a:ext>
            </a:extLst>
          </p:cNvPr>
          <p:cNvSpPr>
            <a:spLocks noGrp="1"/>
          </p:cNvSpPr>
          <p:nvPr>
            <p:ph type="subTitle" idx="1"/>
          </p:nvPr>
        </p:nvSpPr>
        <p:spPr>
          <a:xfrm>
            <a:off x="890546" y="798490"/>
            <a:ext cx="2648183" cy="1361775"/>
          </a:xfrm>
        </p:spPr>
        <p:txBody>
          <a:bodyPr anchor="b">
            <a:noAutofit/>
          </a:bodyPr>
          <a:lstStyle/>
          <a:p>
            <a:pPr algn="r"/>
            <a:r>
              <a:rPr lang="en-US" sz="1600" i="1" dirty="0">
                <a:solidFill>
                  <a:srgbClr val="FFFFFF"/>
                </a:solidFill>
                <a:latin typeface="Times New Roman" panose="02020603050405020304" pitchFamily="18" charset="0"/>
                <a:cs typeface="Times New Roman" panose="02020603050405020304" pitchFamily="18" charset="0"/>
              </a:rPr>
              <a:t>Courtney Branham (on right), Anna Meyers (on left), Drs. Flint Harrelson and Patricia Harrelson, mentors </a:t>
            </a:r>
          </a:p>
          <a:p>
            <a:pPr algn="r"/>
            <a:r>
              <a:rPr lang="en-US" sz="1600" dirty="0">
                <a:solidFill>
                  <a:srgbClr val="FFFFFF"/>
                </a:solidFill>
                <a:latin typeface="Times New Roman" panose="02020603050405020304" pitchFamily="18" charset="0"/>
                <a:cs typeface="Times New Roman" panose="02020603050405020304" pitchFamily="18" charset="0"/>
              </a:rPr>
              <a:t>Department of Agricultural Sciences, College of Science</a:t>
            </a:r>
          </a:p>
        </p:txBody>
      </p:sp>
      <p:pic>
        <p:nvPicPr>
          <p:cNvPr id="5" name="Picture 4" descr="A picture containing person, outdoor, blue, coat&#10;&#10;Description automatically generated">
            <a:extLst>
              <a:ext uri="{FF2B5EF4-FFF2-40B4-BE49-F238E27FC236}">
                <a16:creationId xmlns:a16="http://schemas.microsoft.com/office/drawing/2014/main" id="{CCA2601E-0E5D-4C27-8159-6F40CB279D69}"/>
              </a:ext>
            </a:extLst>
          </p:cNvPr>
          <p:cNvPicPr>
            <a:picLocks noChangeAspect="1"/>
          </p:cNvPicPr>
          <p:nvPr/>
        </p:nvPicPr>
        <p:blipFill rotWithShape="1">
          <a:blip r:embed="rId5">
            <a:extLst>
              <a:ext uri="{28A0092B-C50C-407E-A947-70E740481C1C}">
                <a14:useLocalDpi xmlns:a14="http://schemas.microsoft.com/office/drawing/2010/main" val="0"/>
              </a:ext>
            </a:extLst>
          </a:blip>
          <a:srcRect l="23599" r="-2" b="-2"/>
          <a:stretch/>
        </p:blipFill>
        <p:spPr>
          <a:xfrm>
            <a:off x="8068007" y="-7"/>
            <a:ext cx="4123986" cy="6876146"/>
          </a:xfrm>
          <a:prstGeom prst="rect">
            <a:avLst/>
          </a:prstGeom>
        </p:spPr>
      </p:pic>
      <p:pic>
        <p:nvPicPr>
          <p:cNvPr id="4" name="Recorded Sound">
            <a:hlinkClick r:id="" action="ppaction://media"/>
            <a:extLst>
              <a:ext uri="{FF2B5EF4-FFF2-40B4-BE49-F238E27FC236}">
                <a16:creationId xmlns:a16="http://schemas.microsoft.com/office/drawing/2014/main" id="{4CC7EE8D-04F3-4DBD-A9E3-226A746D24D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729" y="6469419"/>
            <a:ext cx="406400" cy="406400"/>
          </a:xfrm>
          <a:prstGeom prst="rect">
            <a:avLst/>
          </a:prstGeom>
        </p:spPr>
      </p:pic>
    </p:spTree>
    <p:extLst>
      <p:ext uri="{BB962C8B-B14F-4D97-AF65-F5344CB8AC3E}">
        <p14:creationId xmlns:p14="http://schemas.microsoft.com/office/powerpoint/2010/main" val="213392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9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3">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BC7440-FD6D-4F43-A17A-AD481CDBA747}"/>
              </a:ext>
            </a:extLst>
          </p:cNvPr>
          <p:cNvSpPr>
            <a:spLocks noGrp="1"/>
          </p:cNvSpPr>
          <p:nvPr>
            <p:ph type="title"/>
          </p:nvPr>
        </p:nvSpPr>
        <p:spPr>
          <a:xfrm>
            <a:off x="8643193" y="489507"/>
            <a:ext cx="3091607" cy="1655483"/>
          </a:xfrm>
        </p:spPr>
        <p:txBody>
          <a:bodyPr anchor="b">
            <a:normAutofit/>
          </a:bodyPr>
          <a:lstStyle/>
          <a:p>
            <a:r>
              <a:rPr lang="en-US" sz="4000">
                <a:latin typeface="Times New Roman" panose="02020603050405020304" pitchFamily="18" charset="0"/>
                <a:cs typeface="Times New Roman" panose="02020603050405020304" pitchFamily="18" charset="0"/>
              </a:rPr>
              <a:t>Introduction</a:t>
            </a:r>
          </a:p>
        </p:txBody>
      </p:sp>
      <p:pic>
        <p:nvPicPr>
          <p:cNvPr id="19" name="Picture 18" descr="A picture containing grass, building, farm building, barn&#10;&#10;Description automatically generated">
            <a:extLst>
              <a:ext uri="{FF2B5EF4-FFF2-40B4-BE49-F238E27FC236}">
                <a16:creationId xmlns:a16="http://schemas.microsoft.com/office/drawing/2014/main" id="{DE5DDDE3-47E5-4C06-99F0-F386880E9697}"/>
              </a:ext>
            </a:extLst>
          </p:cNvPr>
          <p:cNvPicPr>
            <a:picLocks noChangeAspect="1"/>
          </p:cNvPicPr>
          <p:nvPr/>
        </p:nvPicPr>
        <p:blipFill rotWithShape="1">
          <a:blip r:embed="rId5">
            <a:extLst>
              <a:ext uri="{28A0092B-C50C-407E-A947-70E740481C1C}">
                <a14:useLocalDpi xmlns:a14="http://schemas.microsoft.com/office/drawing/2010/main" val="0"/>
              </a:ext>
            </a:extLst>
          </a:blip>
          <a:srcRect r="5022"/>
          <a:stretch/>
        </p:blipFill>
        <p:spPr>
          <a:xfrm>
            <a:off x="20" y="431"/>
            <a:ext cx="8115280" cy="6408311"/>
          </a:xfrm>
          <a:prstGeom prst="rect">
            <a:avLst/>
          </a:prstGeom>
        </p:spPr>
      </p:pic>
      <p:sp>
        <p:nvSpPr>
          <p:cNvPr id="15" name="Content Placeholder 2">
            <a:extLst>
              <a:ext uri="{FF2B5EF4-FFF2-40B4-BE49-F238E27FC236}">
                <a16:creationId xmlns:a16="http://schemas.microsoft.com/office/drawing/2014/main" id="{9AB6F08B-9C1D-4B14-9F5A-1B8BF3319E02}"/>
              </a:ext>
            </a:extLst>
          </p:cNvPr>
          <p:cNvSpPr>
            <a:spLocks noGrp="1"/>
          </p:cNvSpPr>
          <p:nvPr>
            <p:ph idx="1"/>
          </p:nvPr>
        </p:nvSpPr>
        <p:spPr>
          <a:xfrm>
            <a:off x="8643193" y="2418408"/>
            <a:ext cx="2942813" cy="3540265"/>
          </a:xfrm>
        </p:spPr>
        <p:txBody>
          <a:bodyPr>
            <a:normAutofit/>
          </a:bodyPr>
          <a:lstStyle/>
          <a:p>
            <a:r>
              <a:rPr lang="en-US" sz="1600">
                <a:latin typeface="Times New Roman" panose="02020603050405020304" pitchFamily="18" charset="0"/>
                <a:cs typeface="Times New Roman" panose="02020603050405020304" pitchFamily="18" charset="0"/>
              </a:rPr>
              <a:t>Hypothesis: The bulls housed in the CBP would have better growth performance due to the compost-bedded pack barn’s warmer and drier housing which requires less energy use.</a:t>
            </a:r>
          </a:p>
          <a:p>
            <a:r>
              <a:rPr lang="en-US" sz="1600">
                <a:latin typeface="Times New Roman" panose="02020603050405020304" pitchFamily="18" charset="0"/>
                <a:cs typeface="Times New Roman" panose="02020603050405020304" pitchFamily="18" charset="0"/>
              </a:rPr>
              <a:t>Methods: 17 bull calves were housed in the CBP from November 2020 to February 2021</a:t>
            </a:r>
          </a:p>
          <a:p>
            <a:r>
              <a:rPr lang="en-US" sz="1600">
                <a:latin typeface="Times New Roman" panose="02020603050405020304" pitchFamily="18" charset="0"/>
                <a:cs typeface="Times New Roman" panose="02020603050405020304" pitchFamily="18" charset="0"/>
              </a:rPr>
              <a:t>Weights of bulls from year 1 were utilized as a comparison and labeled as a CON. </a:t>
            </a:r>
          </a:p>
        </p:txBody>
      </p:sp>
      <p:sp>
        <p:nvSpPr>
          <p:cNvPr id="41" name="Rectangle 35">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37">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Recorded Sound">
            <a:hlinkClick r:id="" action="ppaction://media"/>
            <a:extLst>
              <a:ext uri="{FF2B5EF4-FFF2-40B4-BE49-F238E27FC236}">
                <a16:creationId xmlns:a16="http://schemas.microsoft.com/office/drawing/2014/main" id="{BC6C378C-7EA1-4B91-BEEC-442224DB9DB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5240" y="6437312"/>
            <a:ext cx="406400" cy="406400"/>
          </a:xfrm>
          <a:prstGeom prst="rect">
            <a:avLst/>
          </a:prstGeom>
        </p:spPr>
      </p:pic>
    </p:spTree>
    <p:extLst>
      <p:ext uri="{BB962C8B-B14F-4D97-AF65-F5344CB8AC3E}">
        <p14:creationId xmlns:p14="http://schemas.microsoft.com/office/powerpoint/2010/main" val="3150617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8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Rectangle 38">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492"/>
            <a:ext cx="12191998" cy="1575955"/>
          </a:xfrm>
          <a:prstGeom prst="rect">
            <a:avLst/>
          </a:prstGeom>
          <a:gradFill>
            <a:gsLst>
              <a:gs pos="0">
                <a:schemeClr val="accent1">
                  <a:lumMod val="50000"/>
                </a:scheme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35"/>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D3539FEE-81D3-4406-802E-60B20B16F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8" y="-5307777"/>
            <a:ext cx="1576446" cy="12192001"/>
          </a:xfrm>
          <a:prstGeom prst="rect">
            <a:avLst/>
          </a:prstGeom>
          <a:gradFill>
            <a:gsLst>
              <a:gs pos="16000">
                <a:srgbClr val="000000">
                  <a:alpha val="0"/>
                </a:srgbClr>
              </a:gs>
              <a:gs pos="99000">
                <a:srgbClr val="000000">
                  <a:alpha val="87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DC701763-729E-462F-A5A8-E0DEFEB1E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986"/>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EFAFE5-97D1-4CE4-BC93-C96CB544B583}"/>
              </a:ext>
            </a:extLst>
          </p:cNvPr>
          <p:cNvSpPr>
            <a:spLocks noGrp="1"/>
          </p:cNvSpPr>
          <p:nvPr>
            <p:ph type="title"/>
          </p:nvPr>
        </p:nvSpPr>
        <p:spPr>
          <a:xfrm>
            <a:off x="699714" y="353160"/>
            <a:ext cx="7091300" cy="898581"/>
          </a:xfrm>
        </p:spPr>
        <p:txBody>
          <a:bodyPr vert="horz" lIns="91440" tIns="45720" rIns="91440" bIns="45720" rtlCol="0" anchor="ctr">
            <a:normAutofit/>
          </a:bodyPr>
          <a:lstStyle/>
          <a:p>
            <a:r>
              <a:rPr lang="en-US" dirty="0">
                <a:solidFill>
                  <a:srgbClr val="FFFFFF"/>
                </a:solidFill>
                <a:latin typeface="Times New Roman" panose="02020603050405020304" pitchFamily="18" charset="0"/>
                <a:cs typeface="Times New Roman" panose="02020603050405020304" pitchFamily="18" charset="0"/>
              </a:rPr>
              <a:t>Results </a:t>
            </a:r>
          </a:p>
        </p:txBody>
      </p:sp>
      <p:pic>
        <p:nvPicPr>
          <p:cNvPr id="5" name="Content Placeholder 4" descr="Table&#10;&#10;Description automatically generated">
            <a:extLst>
              <a:ext uri="{FF2B5EF4-FFF2-40B4-BE49-F238E27FC236}">
                <a16:creationId xmlns:a16="http://schemas.microsoft.com/office/drawing/2014/main" id="{00B03F5A-6D58-4415-8A34-5320D743A5E9}"/>
              </a:ext>
            </a:extLst>
          </p:cNvPr>
          <p:cNvPicPr>
            <a:picLocks noChangeAspect="1"/>
          </p:cNvPicPr>
          <p:nvPr/>
        </p:nvPicPr>
        <p:blipFill>
          <a:blip r:embed="rId5"/>
          <a:stretch>
            <a:fillRect/>
          </a:stretch>
        </p:blipFill>
        <p:spPr>
          <a:xfrm>
            <a:off x="715748" y="2859197"/>
            <a:ext cx="5131088" cy="2842118"/>
          </a:xfrm>
          <a:prstGeom prst="rect">
            <a:avLst/>
          </a:prstGeom>
        </p:spPr>
      </p:pic>
      <p:pic>
        <p:nvPicPr>
          <p:cNvPr id="7" name="Content Placeholder 6" descr="Cows in a barn&#10;&#10;Description automatically generated with low confidence">
            <a:extLst>
              <a:ext uri="{FF2B5EF4-FFF2-40B4-BE49-F238E27FC236}">
                <a16:creationId xmlns:a16="http://schemas.microsoft.com/office/drawing/2014/main" id="{736D40A5-790C-4729-A2AB-97F271966C78}"/>
              </a:ext>
            </a:extLst>
          </p:cNvPr>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6345165" y="2292573"/>
            <a:ext cx="5131087" cy="3848315"/>
          </a:xfrm>
          <a:prstGeom prst="rect">
            <a:avLst/>
          </a:prstGeom>
        </p:spPr>
      </p:pic>
      <p:pic>
        <p:nvPicPr>
          <p:cNvPr id="4" name="Slide 3">
            <a:hlinkClick r:id="" action="ppaction://media"/>
            <a:extLst>
              <a:ext uri="{FF2B5EF4-FFF2-40B4-BE49-F238E27FC236}">
                <a16:creationId xmlns:a16="http://schemas.microsoft.com/office/drawing/2014/main" id="{46C3EAB2-7A3D-4911-8FE1-C6284DF0061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0" y="6451108"/>
            <a:ext cx="406400" cy="406400"/>
          </a:xfrm>
          <a:prstGeom prst="rect">
            <a:avLst/>
          </a:prstGeom>
        </p:spPr>
      </p:pic>
    </p:spTree>
    <p:extLst>
      <p:ext uri="{BB962C8B-B14F-4D97-AF65-F5344CB8AC3E}">
        <p14:creationId xmlns:p14="http://schemas.microsoft.com/office/powerpoint/2010/main" val="406794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2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22">
            <a:extLst>
              <a:ext uri="{FF2B5EF4-FFF2-40B4-BE49-F238E27FC236}">
                <a16:creationId xmlns:a16="http://schemas.microsoft.com/office/drawing/2014/main" id="{0CCC4BA0-1298-4DBD-86F1-B51D8C9D3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49925F-AC7A-46CB-82B3-125607C8BCDC}"/>
              </a:ext>
            </a:extLst>
          </p:cNvPr>
          <p:cNvSpPr>
            <a:spLocks noGrp="1"/>
          </p:cNvSpPr>
          <p:nvPr>
            <p:ph type="title"/>
          </p:nvPr>
        </p:nvSpPr>
        <p:spPr>
          <a:xfrm>
            <a:off x="1136398" y="502021"/>
            <a:ext cx="5427525" cy="1667997"/>
          </a:xfrm>
        </p:spPr>
        <p:txBody>
          <a:bodyPr anchor="b">
            <a:normAutofit/>
          </a:bodyPr>
          <a:lstStyle/>
          <a:p>
            <a:r>
              <a:rPr lang="en-US" sz="4800" dirty="0">
                <a:latin typeface="Times New Roman" panose="02020603050405020304" pitchFamily="18" charset="0"/>
                <a:cs typeface="Times New Roman" panose="02020603050405020304" pitchFamily="18" charset="0"/>
              </a:rPr>
              <a:t>Conclusion</a:t>
            </a:r>
          </a:p>
        </p:txBody>
      </p:sp>
      <p:sp>
        <p:nvSpPr>
          <p:cNvPr id="3" name="Content Placeholder 2">
            <a:extLst>
              <a:ext uri="{FF2B5EF4-FFF2-40B4-BE49-F238E27FC236}">
                <a16:creationId xmlns:a16="http://schemas.microsoft.com/office/drawing/2014/main" id="{EF9F6E81-D581-4431-A173-C8950648251C}"/>
              </a:ext>
            </a:extLst>
          </p:cNvPr>
          <p:cNvSpPr>
            <a:spLocks noGrp="1"/>
          </p:cNvSpPr>
          <p:nvPr>
            <p:ph idx="1"/>
          </p:nvPr>
        </p:nvSpPr>
        <p:spPr>
          <a:xfrm>
            <a:off x="1136398" y="2405467"/>
            <a:ext cx="5427526" cy="3535083"/>
          </a:xfrm>
        </p:spPr>
        <p:txBody>
          <a:bodyPr anchor="t">
            <a:normAutofit fontScale="92500" lnSpcReduction="20000"/>
          </a:bodyPr>
          <a:lstStyle/>
          <a:p>
            <a:r>
              <a:rPr lang="en-US" sz="2400" dirty="0">
                <a:latin typeface="Times New Roman" panose="02020603050405020304" pitchFamily="18" charset="0"/>
                <a:cs typeface="Times New Roman" panose="02020603050405020304" pitchFamily="18" charset="0"/>
              </a:rPr>
              <a:t>A barn with the ability to help improve cattle performance is a highly valuable asset.</a:t>
            </a:r>
          </a:p>
          <a:p>
            <a:r>
              <a:rPr lang="en-US" sz="2400" dirty="0">
                <a:latin typeface="Times New Roman" panose="02020603050405020304" pitchFamily="18" charset="0"/>
                <a:cs typeface="Times New Roman" panose="02020603050405020304" pitchFamily="18" charset="0"/>
              </a:rPr>
              <a:t>We found that the bulls living in the CBP had a higher rate of gain, this indicates a greater feed efficiency and use of resources. This benefits both the cattle and the producer.</a:t>
            </a:r>
          </a:p>
          <a:p>
            <a:r>
              <a:rPr lang="en-US" sz="2400" dirty="0">
                <a:latin typeface="Times New Roman" panose="02020603050405020304" pitchFamily="18" charset="0"/>
                <a:cs typeface="Times New Roman" panose="02020603050405020304" pitchFamily="18" charset="0"/>
              </a:rPr>
              <a:t>The purpose of this housing system is to keep the bulls cleaner and more comfortable. Our hypothesis was supported by the data collected.</a:t>
            </a:r>
          </a:p>
          <a:p>
            <a:endParaRPr lang="en-US" sz="2000" dirty="0"/>
          </a:p>
        </p:txBody>
      </p:sp>
      <p:pic>
        <p:nvPicPr>
          <p:cNvPr id="5" name="Picture 4" descr="A picture containing cow, grass, mammal, bovine&#10;&#10;Description automatically generated">
            <a:extLst>
              <a:ext uri="{FF2B5EF4-FFF2-40B4-BE49-F238E27FC236}">
                <a16:creationId xmlns:a16="http://schemas.microsoft.com/office/drawing/2014/main" id="{4314250B-D3EA-4C2B-A8ED-9D39300D0452}"/>
              </a:ext>
            </a:extLst>
          </p:cNvPr>
          <p:cNvPicPr>
            <a:picLocks noChangeAspect="1"/>
          </p:cNvPicPr>
          <p:nvPr/>
        </p:nvPicPr>
        <p:blipFill rotWithShape="1">
          <a:blip r:embed="rId5">
            <a:extLst>
              <a:ext uri="{28A0092B-C50C-407E-A947-70E740481C1C}">
                <a14:useLocalDpi xmlns:a14="http://schemas.microsoft.com/office/drawing/2010/main" val="0"/>
              </a:ext>
            </a:extLst>
          </a:blip>
          <a:srcRect r="-3" b="24998"/>
          <a:stretch/>
        </p:blipFill>
        <p:spPr>
          <a:xfrm>
            <a:off x="7047513" y="975645"/>
            <a:ext cx="4443447" cy="4443447"/>
          </a:xfrm>
          <a:custGeom>
            <a:avLst/>
            <a:gdLst/>
            <a:ahLst/>
            <a:cxnLst/>
            <a:rect l="l" t="t" r="r" b="b"/>
            <a:pathLst>
              <a:path w="4694238" h="4694238">
                <a:moveTo>
                  <a:pt x="2347119" y="0"/>
                </a:moveTo>
                <a:cubicBezTo>
                  <a:pt x="3643397" y="0"/>
                  <a:pt x="4694238" y="1050841"/>
                  <a:pt x="4694238" y="2347119"/>
                </a:cubicBezTo>
                <a:cubicBezTo>
                  <a:pt x="4694238" y="3643397"/>
                  <a:pt x="3643397" y="4694238"/>
                  <a:pt x="2347119" y="4694238"/>
                </a:cubicBezTo>
                <a:cubicBezTo>
                  <a:pt x="1050841" y="4694238"/>
                  <a:pt x="0" y="3643397"/>
                  <a:pt x="0" y="2347119"/>
                </a:cubicBezTo>
                <a:cubicBezTo>
                  <a:pt x="0" y="1050841"/>
                  <a:pt x="1050841" y="0"/>
                  <a:pt x="2347119" y="0"/>
                </a:cubicBezTo>
                <a:close/>
              </a:path>
            </a:pathLst>
          </a:custGeom>
        </p:spPr>
      </p:pic>
      <p:sp>
        <p:nvSpPr>
          <p:cNvPr id="46" name="Rectangle 24">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26">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Slide 4">
            <a:hlinkClick r:id="" action="ppaction://media"/>
            <a:extLst>
              <a:ext uri="{FF2B5EF4-FFF2-40B4-BE49-F238E27FC236}">
                <a16:creationId xmlns:a16="http://schemas.microsoft.com/office/drawing/2014/main" id="{6ECCC431-05AD-4A64-A546-5E9554A31C2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6425985"/>
            <a:ext cx="406400" cy="406400"/>
          </a:xfrm>
          <a:prstGeom prst="rect">
            <a:avLst/>
          </a:prstGeom>
        </p:spPr>
      </p:pic>
    </p:spTree>
    <p:extLst>
      <p:ext uri="{BB962C8B-B14F-4D97-AF65-F5344CB8AC3E}">
        <p14:creationId xmlns:p14="http://schemas.microsoft.com/office/powerpoint/2010/main" val="149975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TotalTime>
  <Words>550</Words>
  <Application>Microsoft Office PowerPoint</Application>
  <PresentationFormat>Widescreen</PresentationFormat>
  <Paragraphs>18</Paragraphs>
  <Slides>4</Slides>
  <Notes>3</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Growth Performance of Weaned Angus Bulls Housed in a Compost-Bedded Pack Barn</vt:lpstr>
      <vt:lpstr>Introduction</vt:lpstr>
      <vt:lpstr>Results </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Courtney Branham</dc:creator>
  <cp:lastModifiedBy>Courtney Branham</cp:lastModifiedBy>
  <cp:revision>30</cp:revision>
  <dcterms:created xsi:type="dcterms:W3CDTF">2021-04-16T14:36:25Z</dcterms:created>
  <dcterms:modified xsi:type="dcterms:W3CDTF">2021-04-16T20:18:16Z</dcterms:modified>
</cp:coreProperties>
</file>