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60" r:id="rId5"/>
    <p:sldId id="262" r:id="rId6"/>
    <p:sldId id="264" r:id="rId7"/>
    <p:sldId id="265" r:id="rId8"/>
    <p:sldId id="263" r:id="rId9"/>
    <p:sldId id="266" r:id="rId10"/>
    <p:sldId id="271" r:id="rId11"/>
    <p:sldId id="272" r:id="rId12"/>
    <p:sldId id="267" r:id="rId13"/>
    <p:sldId id="269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999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677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36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356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28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733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916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518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36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5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96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526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63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587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020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47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147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FC80079-D081-4129-A64F-AC28496FC6D4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B40C4-A5A0-4497-BDB8-2E94A53AA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4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8.png"/><Relationship Id="rId5" Type="http://schemas.openxmlformats.org/officeDocument/2006/relationships/hyperlink" Target="https://xkcd.com/1861" TargetMode="External"/><Relationship Id="rId4" Type="http://schemas.openxmlformats.org/officeDocument/2006/relationships/hyperlink" Target="https://smbc-comics.com/the-talk-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7" Type="http://schemas.openxmlformats.org/officeDocument/2006/relationships/image" Target="../media/image8.png"/><Relationship Id="rId2" Type="http://schemas.microsoft.com/office/2007/relationships/media" Target="../media/media7.m4a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media9.m4a"/><Relationship Id="rId7" Type="http://schemas.openxmlformats.org/officeDocument/2006/relationships/image" Target="../media/image16.png"/><Relationship Id="rId2" Type="http://schemas.microsoft.com/office/2007/relationships/media" Target="../media/media9.m4a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4945" y="458510"/>
            <a:ext cx="8645502" cy="356616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/>
              <a:t>Results of a Pilot Study</a:t>
            </a:r>
            <a:br>
              <a:rPr lang="en-US" sz="4800" dirty="0"/>
            </a:br>
            <a:r>
              <a:rPr lang="en-US" sz="4800" dirty="0"/>
              <a:t>Introducing Quantum Computing </a:t>
            </a:r>
            <a:br>
              <a:rPr lang="en-US" sz="4800" dirty="0"/>
            </a:br>
            <a:r>
              <a:rPr lang="en-US" sz="4800" dirty="0"/>
              <a:t>using Tic-Tac-Toe </a:t>
            </a:r>
            <a:br>
              <a:rPr lang="en-US" sz="4800" dirty="0"/>
            </a:br>
            <a:r>
              <a:rPr lang="en-US" sz="4800" dirty="0"/>
              <a:t>in an Online Learning Module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5095707"/>
            <a:ext cx="10058400" cy="114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Keaghan</a:t>
            </a:r>
            <a:r>
              <a:rPr lang="en-US" dirty="0"/>
              <a:t> knight and Joshua Qualls</a:t>
            </a:r>
          </a:p>
          <a:p>
            <a:r>
              <a:rPr lang="en-US" dirty="0"/>
              <a:t>Morehead State University</a:t>
            </a:r>
          </a:p>
          <a:p>
            <a:r>
              <a:rPr lang="en-US" dirty="0"/>
              <a:t>KAPT 2021 Annual meeting, 3/16/21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219450" cy="3667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0171" y="5514082"/>
            <a:ext cx="2420303" cy="610839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1AEF324C-F365-4BDE-81EB-D56CE8DA12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28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82"/>
    </mc:Choice>
    <mc:Fallback>
      <p:transition spd="slow" advTm="20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4653D-30B3-4322-A799-4F24DE174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Pilot study results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B90C8-3EC4-41A0-AEE5-5CF290054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Started mid March and ended mid April</a:t>
            </a:r>
          </a:p>
          <a:p>
            <a:endParaRPr lang="en-US" dirty="0"/>
          </a:p>
          <a:p>
            <a:r>
              <a:rPr lang="en-US" dirty="0"/>
              <a:t>The pilot study was successfully implemented and completed by 31 individuals (goal was 50)</a:t>
            </a:r>
          </a:p>
          <a:p>
            <a:endParaRPr lang="en-US" dirty="0"/>
          </a:p>
          <a:p>
            <a:r>
              <a:rPr lang="en-US" dirty="0"/>
              <a:t>Glad that it worked and received some feed back </a:t>
            </a:r>
          </a:p>
          <a:p>
            <a:endParaRPr lang="en-US" dirty="0"/>
          </a:p>
          <a:p>
            <a:r>
              <a:rPr lang="en-US" dirty="0"/>
              <a:t> In the real study, we will be assessing the semiclassical portion</a:t>
            </a:r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8D3B8688-679E-4973-8887-0A2EEB3817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5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770"/>
    </mc:Choice>
    <mc:Fallback>
      <p:transition spd="slow" advTm="617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4653D-30B3-4322-A799-4F24DE174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452718"/>
            <a:ext cx="4165580" cy="1400530"/>
          </a:xfrm>
        </p:spPr>
        <p:txBody>
          <a:bodyPr>
            <a:normAutofit/>
          </a:bodyPr>
          <a:lstStyle/>
          <a:p>
            <a:r>
              <a:rPr lang="en-US" sz="3900"/>
              <a:t>Pilot study results</a:t>
            </a:r>
            <a:br>
              <a:rPr lang="en-US" sz="3900"/>
            </a:br>
            <a:endParaRPr lang="en-US" sz="3900"/>
          </a:p>
        </p:txBody>
      </p:sp>
      <p:sp>
        <p:nvSpPr>
          <p:cNvPr id="91" name="Freeform: Shape 81">
            <a:extLst>
              <a:ext uri="{FF2B5EF4-FFF2-40B4-BE49-F238E27FC236}">
                <a16:creationId xmlns:a16="http://schemas.microsoft.com/office/drawing/2014/main" id="{7DAA46B9-B7E8-4487-B28E-C63A6EB7AA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270819" y="-63600"/>
            <a:ext cx="6858001" cy="6985200"/>
          </a:xfrm>
          <a:custGeom>
            <a:avLst/>
            <a:gdLst>
              <a:gd name="connsiteX0" fmla="*/ 6858001 w 6858001"/>
              <a:gd name="connsiteY0" fmla="*/ 1177 h 6985200"/>
              <a:gd name="connsiteX1" fmla="*/ 6858001 w 6858001"/>
              <a:gd name="connsiteY1" fmla="*/ 1344715 h 6985200"/>
              <a:gd name="connsiteX2" fmla="*/ 6858000 w 6858001"/>
              <a:gd name="connsiteY2" fmla="*/ 1344715 h 6985200"/>
              <a:gd name="connsiteX3" fmla="*/ 6858000 w 6858001"/>
              <a:gd name="connsiteY3" fmla="*/ 6985200 h 6985200"/>
              <a:gd name="connsiteX4" fmla="*/ 0 w 6858001"/>
              <a:gd name="connsiteY4" fmla="*/ 6985199 h 6985200"/>
              <a:gd name="connsiteX5" fmla="*/ 0 w 6858001"/>
              <a:gd name="connsiteY5" fmla="*/ 887191 h 6985200"/>
              <a:gd name="connsiteX6" fmla="*/ 1 w 6858001"/>
              <a:gd name="connsiteY6" fmla="*/ 887191 h 6985200"/>
              <a:gd name="connsiteX7" fmla="*/ 1 w 6858001"/>
              <a:gd name="connsiteY7" fmla="*/ 0 h 6985200"/>
              <a:gd name="connsiteX8" fmla="*/ 40463 w 6858001"/>
              <a:gd name="connsiteY8" fmla="*/ 5883 h 6985200"/>
              <a:gd name="connsiteX9" fmla="*/ 159107 w 6858001"/>
              <a:gd name="connsiteY9" fmla="*/ 23196 h 6985200"/>
              <a:gd name="connsiteX10" fmla="*/ 245518 w 6858001"/>
              <a:gd name="connsiteY10" fmla="*/ 35299 h 6985200"/>
              <a:gd name="connsiteX11" fmla="*/ 348388 w 6858001"/>
              <a:gd name="connsiteY11" fmla="*/ 48073 h 6985200"/>
              <a:gd name="connsiteX12" fmla="*/ 470460 w 6858001"/>
              <a:gd name="connsiteY12" fmla="*/ 63369 h 6985200"/>
              <a:gd name="connsiteX13" fmla="*/ 605563 w 6858001"/>
              <a:gd name="connsiteY13" fmla="*/ 79506 h 6985200"/>
              <a:gd name="connsiteX14" fmla="*/ 757810 w 6858001"/>
              <a:gd name="connsiteY14" fmla="*/ 96483 h 6985200"/>
              <a:gd name="connsiteX15" fmla="*/ 923774 w 6858001"/>
              <a:gd name="connsiteY15" fmla="*/ 114469 h 6985200"/>
              <a:gd name="connsiteX16" fmla="*/ 1104139 w 6858001"/>
              <a:gd name="connsiteY16" fmla="*/ 132454 h 6985200"/>
              <a:gd name="connsiteX17" fmla="*/ 1296163 w 6858001"/>
              <a:gd name="connsiteY17" fmla="*/ 150776 h 6985200"/>
              <a:gd name="connsiteX18" fmla="*/ 1503275 w 6858001"/>
              <a:gd name="connsiteY18" fmla="*/ 167753 h 6985200"/>
              <a:gd name="connsiteX19" fmla="*/ 1719988 w 6858001"/>
              <a:gd name="connsiteY19" fmla="*/ 184058 h 6985200"/>
              <a:gd name="connsiteX20" fmla="*/ 1949045 w 6858001"/>
              <a:gd name="connsiteY20" fmla="*/ 198849 h 6985200"/>
              <a:gd name="connsiteX21" fmla="*/ 2187703 w 6858001"/>
              <a:gd name="connsiteY21" fmla="*/ 212969 h 6985200"/>
              <a:gd name="connsiteX22" fmla="*/ 2436649 w 6858001"/>
              <a:gd name="connsiteY22" fmla="*/ 226248 h 6985200"/>
              <a:gd name="connsiteX23" fmla="*/ 2564208 w 6858001"/>
              <a:gd name="connsiteY23" fmla="*/ 230955 h 6985200"/>
              <a:gd name="connsiteX24" fmla="*/ 2694509 w 6858001"/>
              <a:gd name="connsiteY24" fmla="*/ 236165 h 6985200"/>
              <a:gd name="connsiteX25" fmla="*/ 2826869 w 6858001"/>
              <a:gd name="connsiteY25" fmla="*/ 241040 h 6985200"/>
              <a:gd name="connsiteX26" fmla="*/ 2959914 w 6858001"/>
              <a:gd name="connsiteY26" fmla="*/ 244234 h 6985200"/>
              <a:gd name="connsiteX27" fmla="*/ 3095702 w 6858001"/>
              <a:gd name="connsiteY27" fmla="*/ 247091 h 6985200"/>
              <a:gd name="connsiteX28" fmla="*/ 3232862 w 6858001"/>
              <a:gd name="connsiteY28" fmla="*/ 250117 h 6985200"/>
              <a:gd name="connsiteX29" fmla="*/ 3372766 w 6858001"/>
              <a:gd name="connsiteY29" fmla="*/ 252134 h 6985200"/>
              <a:gd name="connsiteX30" fmla="*/ 3514040 w 6858001"/>
              <a:gd name="connsiteY30" fmla="*/ 252134 h 6985200"/>
              <a:gd name="connsiteX31" fmla="*/ 3656686 w 6858001"/>
              <a:gd name="connsiteY31" fmla="*/ 253142 h 6985200"/>
              <a:gd name="connsiteX32" fmla="*/ 3800705 w 6858001"/>
              <a:gd name="connsiteY32" fmla="*/ 252134 h 6985200"/>
              <a:gd name="connsiteX33" fmla="*/ 3946780 w 6858001"/>
              <a:gd name="connsiteY33" fmla="*/ 250117 h 6985200"/>
              <a:gd name="connsiteX34" fmla="*/ 4092856 w 6858001"/>
              <a:gd name="connsiteY34" fmla="*/ 248268 h 6985200"/>
              <a:gd name="connsiteX35" fmla="*/ 4240988 w 6858001"/>
              <a:gd name="connsiteY35" fmla="*/ 244234 h 6985200"/>
              <a:gd name="connsiteX36" fmla="*/ 4390492 w 6858001"/>
              <a:gd name="connsiteY36" fmla="*/ 240032 h 6985200"/>
              <a:gd name="connsiteX37" fmla="*/ 4539997 w 6858001"/>
              <a:gd name="connsiteY37" fmla="*/ 235157 h 6985200"/>
              <a:gd name="connsiteX38" fmla="*/ 4690873 w 6858001"/>
              <a:gd name="connsiteY38" fmla="*/ 228266 h 6985200"/>
              <a:gd name="connsiteX39" fmla="*/ 4843120 w 6858001"/>
              <a:gd name="connsiteY39" fmla="*/ 220029 h 6985200"/>
              <a:gd name="connsiteX40" fmla="*/ 4996054 w 6858001"/>
              <a:gd name="connsiteY40" fmla="*/ 212129 h 6985200"/>
              <a:gd name="connsiteX41" fmla="*/ 5148987 w 6858001"/>
              <a:gd name="connsiteY41" fmla="*/ 202044 h 6985200"/>
              <a:gd name="connsiteX42" fmla="*/ 5303978 w 6858001"/>
              <a:gd name="connsiteY42" fmla="*/ 189941 h 6985200"/>
              <a:gd name="connsiteX43" fmla="*/ 5456911 w 6858001"/>
              <a:gd name="connsiteY43" fmla="*/ 177839 h 6985200"/>
              <a:gd name="connsiteX44" fmla="*/ 5612588 w 6858001"/>
              <a:gd name="connsiteY44" fmla="*/ 163887 h 6985200"/>
              <a:gd name="connsiteX45" fmla="*/ 5768950 w 6858001"/>
              <a:gd name="connsiteY45" fmla="*/ 148591 h 6985200"/>
              <a:gd name="connsiteX46" fmla="*/ 5923255 w 6858001"/>
              <a:gd name="connsiteY46" fmla="*/ 132455 h 6985200"/>
              <a:gd name="connsiteX47" fmla="*/ 6079618 w 6858001"/>
              <a:gd name="connsiteY47" fmla="*/ 113629 h 6985200"/>
              <a:gd name="connsiteX48" fmla="*/ 6235294 w 6858001"/>
              <a:gd name="connsiteY48" fmla="*/ 93458 h 6985200"/>
              <a:gd name="connsiteX49" fmla="*/ 6391657 w 6858001"/>
              <a:gd name="connsiteY49" fmla="*/ 73455 h 6985200"/>
              <a:gd name="connsiteX50" fmla="*/ 6547333 w 6858001"/>
              <a:gd name="connsiteY50" fmla="*/ 50091 h 6985200"/>
              <a:gd name="connsiteX51" fmla="*/ 6702324 w 6858001"/>
              <a:gd name="connsiteY51" fmla="*/ 26222 h 6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6985200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6985200"/>
                </a:lnTo>
                <a:lnTo>
                  <a:pt x="0" y="6985199"/>
                </a:lnTo>
                <a:lnTo>
                  <a:pt x="0" y="887191"/>
                </a:lnTo>
                <a:lnTo>
                  <a:pt x="1" y="887191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84" name="Freeform 23">
            <a:extLst>
              <a:ext uri="{FF2B5EF4-FFF2-40B4-BE49-F238E27FC236}">
                <a16:creationId xmlns:a16="http://schemas.microsoft.com/office/drawing/2014/main" id="{C866818C-1E5F-475A-B310-3C06B555F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9402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 descr="Forms response chart. Question title: (3) A qubit can be in a(n) _______ of states &quot;0&quot; and &quot;1&quot; at the same time.. Number of responses: 31 responses.">
            <a:extLst>
              <a:ext uri="{FF2B5EF4-FFF2-40B4-BE49-F238E27FC236}">
                <a16:creationId xmlns:a16="http://schemas.microsoft.com/office/drawing/2014/main" id="{7CB1B86A-14EB-43BF-B0E2-56C8D69F3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3492" y="19049"/>
            <a:ext cx="6524175" cy="340995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D12AFDE8-E1ED-4A49-B8B3-4953F4B8A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B90C8-3EC4-41A0-AEE5-5CF290054E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3" y="2052918"/>
            <a:ext cx="4165146" cy="4195481"/>
          </a:xfrm>
        </p:spPr>
        <p:txBody>
          <a:bodyPr>
            <a:normAutofit/>
          </a:bodyPr>
          <a:lstStyle/>
          <a:p>
            <a:r>
              <a:rPr lang="en-US" dirty="0"/>
              <a:t>Sample question</a:t>
            </a:r>
          </a:p>
          <a:p>
            <a:r>
              <a:rPr lang="en-US" dirty="0"/>
              <a:t>Not the goal of the pilot study but is interesting</a:t>
            </a:r>
          </a:p>
          <a:p>
            <a:endParaRPr lang="en-US" dirty="0"/>
          </a:p>
        </p:txBody>
      </p:sp>
      <p:pic>
        <p:nvPicPr>
          <p:cNvPr id="6" name="Picture 2" descr="Forms response chart. Question title: (3) A qubit can be in a(n) _______ of states &quot;0&quot; and &quot;1&quot; at the same time.. Number of responses: 31 responses.">
            <a:extLst>
              <a:ext uri="{FF2B5EF4-FFF2-40B4-BE49-F238E27FC236}">
                <a16:creationId xmlns:a16="http://schemas.microsoft.com/office/drawing/2014/main" id="{143B3436-E22C-4375-8343-B85D3FA50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3492" y="3448049"/>
            <a:ext cx="6524175" cy="340995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83D67029-A410-4035-9BCE-A49849000C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335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245"/>
    </mc:Choice>
    <mc:Fallback>
      <p:transition spd="slow" advTm="43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First: IRB delay</a:t>
            </a:r>
          </a:p>
          <a:p>
            <a:pPr lvl="1"/>
            <a:r>
              <a:rPr lang="en-US" dirty="0"/>
              <a:t>Hoped to finish collecting responses by mid-March, but that is when we started. Finished collecting on April 16.</a:t>
            </a:r>
          </a:p>
          <a:p>
            <a:r>
              <a:rPr lang="en-US" dirty="0"/>
              <a:t>Time commitment </a:t>
            </a:r>
          </a:p>
          <a:p>
            <a:r>
              <a:rPr lang="en-US" dirty="0"/>
              <a:t>Eligibility</a:t>
            </a:r>
          </a:p>
          <a:p>
            <a:pPr lvl="1"/>
            <a:r>
              <a:rPr lang="en-US" dirty="0"/>
              <a:t>Needed non-student adults to participate in the pilot study</a:t>
            </a:r>
          </a:p>
          <a:p>
            <a:r>
              <a:rPr lang="en-US" dirty="0"/>
              <a:t>Real study</a:t>
            </a:r>
          </a:p>
          <a:p>
            <a:pPr lvl="1"/>
            <a:r>
              <a:rPr lang="en-US" dirty="0"/>
              <a:t>Ideally would become Day 1 activity, but could be modified for high school/non-STEM students?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DFAF1992-1E50-457A-BC7D-7EA763C546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20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220"/>
    </mc:Choice>
    <mc:Fallback>
      <p:transition spd="slow" advTm="59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21" y="1845734"/>
            <a:ext cx="10058400" cy="402336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Inconsistencies between game visuals</a:t>
            </a:r>
          </a:p>
          <a:p>
            <a:pPr lvl="1"/>
            <a:r>
              <a:rPr lang="en-US" dirty="0"/>
              <a:t>Improved presentation would help grab and hold attention</a:t>
            </a:r>
          </a:p>
          <a:p>
            <a:pPr lvl="1"/>
            <a:endParaRPr lang="en-US" dirty="0"/>
          </a:p>
          <a:p>
            <a:r>
              <a:rPr lang="en-US" dirty="0"/>
              <a:t>Lessons need revision/streamlining</a:t>
            </a:r>
          </a:p>
          <a:p>
            <a:pPr lvl="1"/>
            <a:r>
              <a:rPr lang="en-US" dirty="0"/>
              <a:t>How to best present the topics in educational-yet-entertaining manner?(Kind of an open question)</a:t>
            </a:r>
          </a:p>
          <a:p>
            <a:pPr lvl="1"/>
            <a:endParaRPr lang="en-US" dirty="0"/>
          </a:p>
          <a:p>
            <a:r>
              <a:rPr lang="en-US" dirty="0"/>
              <a:t>Games have no AI and don’t yet allow for remote play with peers</a:t>
            </a:r>
          </a:p>
          <a:p>
            <a:pPr lvl="1"/>
            <a:r>
              <a:rPr lang="en-US" dirty="0"/>
              <a:t>AI would be the easier thing to program at this point, may have time over the next few weeks</a:t>
            </a:r>
          </a:p>
          <a:p>
            <a:pPr lvl="1"/>
            <a:endParaRPr lang="en-US" dirty="0"/>
          </a:p>
          <a:p>
            <a:r>
              <a:rPr lang="en-US" dirty="0"/>
              <a:t>Why tic-tac-toe? </a:t>
            </a:r>
          </a:p>
          <a:p>
            <a:pPr lvl="1"/>
            <a:r>
              <a:rPr lang="en-US" dirty="0"/>
              <a:t>Existing literature and simplicity of the game;  doesn’t really highlight any quantum advantage….</a:t>
            </a: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AD19D50-4642-4045-9844-E815024FEB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65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610"/>
    </mc:Choice>
    <mc:Fallback>
      <p:transition spd="slow" advTm="32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/ 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332720" cy="4023360"/>
          </a:xfrm>
        </p:spPr>
        <p:txBody>
          <a:bodyPr/>
          <a:lstStyle/>
          <a:p>
            <a:r>
              <a:rPr lang="en-US" dirty="0"/>
              <a:t>Authors would like to thank CSS for the opportunity to speak. As well as all the participates in the study.</a:t>
            </a:r>
            <a:br>
              <a:rPr lang="en-US" dirty="0"/>
            </a:br>
            <a:endParaRPr lang="en-US" dirty="0"/>
          </a:p>
          <a:p>
            <a:r>
              <a:rPr lang="en-US" dirty="0"/>
              <a:t>Aaronson, S. and </a:t>
            </a:r>
            <a:r>
              <a:rPr lang="en-US" dirty="0" err="1"/>
              <a:t>Weinersmith</a:t>
            </a:r>
            <a:r>
              <a:rPr lang="en-US" dirty="0"/>
              <a:t>, Z. (2016). Saturday Morning Breakfast Cereal, 14 Dec, </a:t>
            </a:r>
            <a:r>
              <a:rPr lang="en-US" dirty="0">
                <a:hlinkClick r:id="rId4"/>
              </a:rPr>
              <a:t>https://smbc-comics.com/the-talk-3</a:t>
            </a:r>
            <a:r>
              <a:rPr lang="en-US" dirty="0"/>
              <a:t> (accessed 2 Mar 2021)</a:t>
            </a:r>
          </a:p>
          <a:p>
            <a:r>
              <a:rPr lang="en-US" dirty="0"/>
              <a:t>Munroe, R. “Quantum” (2017). XKCD, 10 July, </a:t>
            </a:r>
            <a:r>
              <a:rPr lang="en-US" dirty="0">
                <a:hlinkClick r:id="rId5"/>
              </a:rPr>
              <a:t>https://xkcd.com/1861</a:t>
            </a:r>
            <a:r>
              <a:rPr lang="en-US" dirty="0"/>
              <a:t> (accessed 20 Oct 2020)</a:t>
            </a:r>
          </a:p>
          <a:p>
            <a:r>
              <a:rPr lang="en-US" dirty="0"/>
              <a:t>Goff, A. 2006. Quantum tic-tac-toe: A teaching metaphor for superposition in quantum mechanics. American Journal of Physics, 74(11), pp.962-973</a:t>
            </a: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B8A7F67-7527-4868-B671-E074BB9423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11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27"/>
    </mc:Choice>
    <mc:Fallback>
      <p:transition spd="slow" advTm="66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Motivation/Outline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26" y="1845734"/>
            <a:ext cx="10672354" cy="4023360"/>
          </a:xfrm>
        </p:spPr>
        <p:txBody>
          <a:bodyPr/>
          <a:lstStyle/>
          <a:p>
            <a:r>
              <a:rPr lang="en-US" dirty="0"/>
              <a:t>In recent years over $1billion in funds allocated to quantum computing (QC) research</a:t>
            </a:r>
          </a:p>
          <a:p>
            <a:endParaRPr lang="en-US" dirty="0"/>
          </a:p>
          <a:p>
            <a:r>
              <a:rPr lang="en-US" dirty="0"/>
              <a:t>QUANTUM = big draw for students</a:t>
            </a:r>
          </a:p>
          <a:p>
            <a:endParaRPr lang="en-US" dirty="0"/>
          </a:p>
          <a:p>
            <a:r>
              <a:rPr lang="en-US" dirty="0"/>
              <a:t>Important work left ranging from quantum error correction to networking to algorithms to sensors…</a:t>
            </a:r>
          </a:p>
          <a:p>
            <a:endParaRPr lang="en-US" dirty="0"/>
          </a:p>
          <a:p>
            <a:r>
              <a:rPr lang="en-US" dirty="0"/>
              <a:t>Not question of </a:t>
            </a:r>
            <a:r>
              <a:rPr lang="en-US" i="1" dirty="0"/>
              <a:t>if</a:t>
            </a:r>
            <a:r>
              <a:rPr lang="en-US" dirty="0"/>
              <a:t> QC will be in curriculum—only </a:t>
            </a:r>
            <a:r>
              <a:rPr lang="en-US" b="1" i="1" dirty="0"/>
              <a:t>when</a:t>
            </a:r>
            <a:endParaRPr lang="en-US" i="1" dirty="0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48059BB-3F00-4A8D-B52C-3B70C07B08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89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177"/>
    </mc:Choice>
    <mc:Fallback>
      <p:transition spd="slow" advTm="541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Problem/Solution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Quantum mechanics? Notoriously challenging</a:t>
            </a:r>
          </a:p>
          <a:p>
            <a:pPr lvl="1"/>
            <a:r>
              <a:rPr lang="en-US" dirty="0" err="1"/>
              <a:t>Maths</a:t>
            </a:r>
            <a:r>
              <a:rPr lang="en-US" dirty="0"/>
              <a:t> can be prohibitive</a:t>
            </a:r>
          </a:p>
          <a:p>
            <a:pPr lvl="1"/>
            <a:r>
              <a:rPr lang="en-US" dirty="0"/>
              <a:t>No physical intuition</a:t>
            </a:r>
          </a:p>
          <a:p>
            <a:endParaRPr lang="en-US" dirty="0"/>
          </a:p>
          <a:p>
            <a:r>
              <a:rPr lang="en-US" dirty="0"/>
              <a:t>Seek method for introduction key QC ideas in approachable way</a:t>
            </a:r>
          </a:p>
          <a:p>
            <a:endParaRPr lang="en-US" dirty="0"/>
          </a:p>
          <a:p>
            <a:r>
              <a:rPr lang="en-US" dirty="0"/>
              <a:t>Even this can be challenging</a:t>
            </a:r>
          </a:p>
          <a:p>
            <a:pPr lvl="1"/>
            <a:r>
              <a:rPr lang="en-US" dirty="0"/>
              <a:t>Jump from classical scenarios to “superposition + collapse + entanglement” is a lot</a:t>
            </a:r>
          </a:p>
          <a:p>
            <a:pPr lvl="1"/>
            <a:endParaRPr lang="en-US" dirty="0"/>
          </a:p>
          <a:p>
            <a:r>
              <a:rPr lang="en-US" dirty="0"/>
              <a:t>The idea: promote classical games to “</a:t>
            </a:r>
            <a:r>
              <a:rPr lang="en-US" dirty="0" err="1"/>
              <a:t>semiclassical</a:t>
            </a:r>
            <a:r>
              <a:rPr lang="en-US" dirty="0"/>
              <a:t>” games to quantum games for building</a:t>
            </a:r>
            <a:br>
              <a:rPr lang="en-US" dirty="0"/>
            </a:br>
            <a:r>
              <a:rPr lang="en-US" dirty="0"/>
              <a:t>intuition before the rigorous math (linear algebra,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6457" y="1868024"/>
            <a:ext cx="2425977" cy="2991323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9173153-72D3-401E-BA4B-468623A098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539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018"/>
    </mc:Choice>
    <mc:Fallback>
      <p:transition spd="slow" advTm="580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79" y="1845734"/>
            <a:ext cx="10685417" cy="430687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Classical tic-tac-toe:    classical marks, one per square, one at a time</a:t>
            </a:r>
            <a:br>
              <a:rPr lang="en-US" dirty="0"/>
            </a:br>
            <a:r>
              <a:rPr lang="en-US" dirty="0"/>
              <a:t>			marks in one square do not affect marks in another</a:t>
            </a:r>
          </a:p>
          <a:p>
            <a:endParaRPr lang="en-US" dirty="0"/>
          </a:p>
          <a:p>
            <a:r>
              <a:rPr lang="en-US" dirty="0" err="1"/>
              <a:t>Semiclassical</a:t>
            </a:r>
            <a:r>
              <a:rPr lang="en-US" dirty="0"/>
              <a:t> tic-tac-toe:  spooky marks, multiple per square (</a:t>
            </a:r>
            <a:r>
              <a:rPr lang="en-US" b="1" dirty="0">
                <a:solidFill>
                  <a:srgbClr val="FF0000"/>
                </a:solidFill>
              </a:rPr>
              <a:t>superposition</a:t>
            </a:r>
            <a:r>
              <a:rPr lang="en-US" dirty="0"/>
              <a:t>), one at a time</a:t>
            </a:r>
            <a:br>
              <a:rPr lang="en-US" dirty="0"/>
            </a:br>
            <a:r>
              <a:rPr lang="en-US" dirty="0"/>
              <a:t>			marks in one square do not affect marks in another, but “measuring” a 			square causes it to become a classical mark probabilistically (</a:t>
            </a:r>
            <a:r>
              <a:rPr lang="en-US" b="1" dirty="0">
                <a:solidFill>
                  <a:srgbClr val="FF0000"/>
                </a:solidFill>
              </a:rPr>
              <a:t>collapse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Quantum tic-tac-toe:   spooky marks, multiple per square, two marks at a time (</a:t>
            </a:r>
            <a:r>
              <a:rPr lang="en-US" b="1" dirty="0">
                <a:solidFill>
                  <a:srgbClr val="FF0000"/>
                </a:solidFill>
              </a:rPr>
              <a:t>entangled pair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			“measurement” (upon forming a closed chain) causes all relevant squares</a:t>
            </a:r>
            <a:br>
              <a:rPr lang="en-US" dirty="0"/>
            </a:br>
            <a:r>
              <a:rPr lang="en-US" dirty="0"/>
              <a:t>			to collapse to classical marks</a:t>
            </a:r>
          </a:p>
          <a:p>
            <a:endParaRPr lang="en-US" dirty="0"/>
          </a:p>
          <a:p>
            <a:r>
              <a:rPr lang="en-US" dirty="0"/>
              <a:t>…three classical marks in a row win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B4A2B85-7666-446F-979B-F9CD95F211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32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953"/>
    </mc:Choice>
    <mc:Fallback>
      <p:transition spd="slow" advTm="669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Pilot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728167"/>
            <a:ext cx="10058400" cy="4023360"/>
          </a:xfrm>
        </p:spPr>
        <p:txBody>
          <a:bodyPr/>
          <a:lstStyle/>
          <a:p>
            <a:r>
              <a:rPr lang="en-US" dirty="0"/>
              <a:t>Introduce superposition, then collapse, then entanglement</a:t>
            </a:r>
          </a:p>
          <a:p>
            <a:pPr lvl="1"/>
            <a:r>
              <a:rPr lang="en-US" dirty="0"/>
              <a:t>Investigate effectiveness of this delivery method</a:t>
            </a:r>
          </a:p>
          <a:p>
            <a:pPr lvl="1"/>
            <a:r>
              <a:rPr lang="en-US" i="1" dirty="0"/>
              <a:t>And</a:t>
            </a:r>
            <a:r>
              <a:rPr lang="en-US" dirty="0"/>
              <a:t> effectiveness of this middle “</a:t>
            </a:r>
            <a:r>
              <a:rPr lang="en-US" dirty="0" err="1"/>
              <a:t>semiclassical</a:t>
            </a:r>
            <a:r>
              <a:rPr lang="en-US" dirty="0"/>
              <a:t>” step</a:t>
            </a:r>
          </a:p>
          <a:p>
            <a:endParaRPr lang="en-US" i="1" dirty="0"/>
          </a:p>
          <a:p>
            <a:r>
              <a:rPr lang="en-US" dirty="0"/>
              <a:t>Create </a:t>
            </a:r>
            <a:r>
              <a:rPr lang="en-US" b="1" dirty="0"/>
              <a:t>online/stand-alone lesson plan </a:t>
            </a:r>
            <a:r>
              <a:rPr lang="en-US" dirty="0"/>
              <a:t>using versions of tic-tac-toe to introduce QC concepts</a:t>
            </a:r>
          </a:p>
          <a:p>
            <a:pPr lvl="1"/>
            <a:r>
              <a:rPr lang="en-US" dirty="0"/>
              <a:t>Use pre- and post-tests to assess gains</a:t>
            </a:r>
          </a:p>
          <a:p>
            <a:pPr lvl="1"/>
            <a:r>
              <a:rPr lang="en-US" dirty="0"/>
              <a:t>Consider demographics (age, gender, education level, experience with physics)</a:t>
            </a:r>
          </a:p>
          <a:p>
            <a:br>
              <a:rPr lang="en-US" dirty="0"/>
            </a:br>
            <a:r>
              <a:rPr lang="en-US" dirty="0"/>
              <a:t>Before launching full study near end of spring, decided to do a </a:t>
            </a:r>
            <a:r>
              <a:rPr lang="en-US" b="1" dirty="0"/>
              <a:t>pilot study</a:t>
            </a:r>
          </a:p>
          <a:p>
            <a:endParaRPr lang="en-US" b="1" dirty="0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64631A61-0051-48B1-BD95-07A42D9685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70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569"/>
    </mc:Choice>
    <mc:Fallback>
      <p:transition spd="slow" advTm="385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Pilot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97986"/>
            <a:ext cx="10058400" cy="402336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30 – 45 minute activity</a:t>
            </a:r>
            <a:endParaRPr lang="en-US" b="1" dirty="0"/>
          </a:p>
          <a:p>
            <a:pPr lvl="1"/>
            <a:r>
              <a:rPr lang="en-US" dirty="0"/>
              <a:t>Informed consent    -   5 </a:t>
            </a:r>
            <a:r>
              <a:rPr lang="en-US" dirty="0" err="1"/>
              <a:t>mins</a:t>
            </a:r>
            <a:endParaRPr lang="en-US" dirty="0"/>
          </a:p>
          <a:p>
            <a:pPr lvl="1"/>
            <a:r>
              <a:rPr lang="en-US" dirty="0"/>
              <a:t>Pre-test                     -   5 </a:t>
            </a:r>
            <a:r>
              <a:rPr lang="en-US" dirty="0" err="1"/>
              <a:t>mins</a:t>
            </a:r>
            <a:endParaRPr lang="en-US" dirty="0"/>
          </a:p>
          <a:p>
            <a:pPr lvl="1"/>
            <a:r>
              <a:rPr lang="en-US" dirty="0"/>
              <a:t>Lesson Plan              -  30 </a:t>
            </a:r>
            <a:r>
              <a:rPr lang="en-US" dirty="0" err="1"/>
              <a:t>mins</a:t>
            </a:r>
            <a:endParaRPr lang="en-US" dirty="0"/>
          </a:p>
          <a:p>
            <a:pPr lvl="1"/>
            <a:r>
              <a:rPr lang="en-US" dirty="0"/>
              <a:t>Post-test                   -    5 </a:t>
            </a:r>
            <a:r>
              <a:rPr lang="en-US" dirty="0" err="1"/>
              <a:t>mins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Electronic disbursement and </a:t>
            </a:r>
            <a:br>
              <a:rPr lang="en-US" dirty="0"/>
            </a:br>
            <a:r>
              <a:rPr lang="en-US" dirty="0"/>
              <a:t>data collection</a:t>
            </a:r>
          </a:p>
          <a:p>
            <a:endParaRPr lang="en-US" dirty="0"/>
          </a:p>
          <a:p>
            <a:r>
              <a:rPr lang="en-US" dirty="0"/>
              <a:t>N = 31 adult non-students (research study will target N = 250 undergraduate students in IPLS, engineering physics, and non-STEM majors)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0823" y="1885378"/>
            <a:ext cx="6188484" cy="238184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2E429038-5D9D-49BC-B3C4-C657C924B3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687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96"/>
    </mc:Choice>
    <mc:Fallback>
      <p:transition spd="slow" advTm="216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 and Post-tests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79" y="1845734"/>
            <a:ext cx="10384971" cy="4023360"/>
          </a:xfrm>
        </p:spPr>
        <p:txBody>
          <a:bodyPr/>
          <a:lstStyle/>
          <a:p>
            <a:r>
              <a:rPr lang="en-US" dirty="0"/>
              <a:t>Questions cover basic probability ideas, superposition, measurement/collapse, and entanglement</a:t>
            </a:r>
          </a:p>
          <a:p>
            <a:endParaRPr lang="en-US" b="1" dirty="0"/>
          </a:p>
          <a:p>
            <a:r>
              <a:rPr lang="en-US" dirty="0"/>
              <a:t>Sample questions: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887C1BA-D830-4E43-B0EE-4268B37518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0" t="36094" r="39228" b="20539"/>
          <a:stretch/>
        </p:blipFill>
        <p:spPr bwMode="auto">
          <a:xfrm>
            <a:off x="3763021" y="2834321"/>
            <a:ext cx="7912994" cy="304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6C4761-7533-474C-9E20-5CFB0D73291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591" t="32458" r="40992" b="25061"/>
          <a:stretch/>
        </p:blipFill>
        <p:spPr>
          <a:xfrm>
            <a:off x="3763021" y="2826807"/>
            <a:ext cx="7912994" cy="304980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F069CF6-8CA6-4535-8488-C53E5D44828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685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129"/>
    </mc:Choice>
    <mc:Fallback>
      <p:transition spd="slow" advTm="281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79" y="1845734"/>
            <a:ext cx="10711543" cy="402336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Three parts</a:t>
            </a:r>
          </a:p>
          <a:p>
            <a:pPr lvl="1"/>
            <a:r>
              <a:rPr lang="en-US" dirty="0"/>
              <a:t>Classical – introduce states, bits, tic tac toe</a:t>
            </a:r>
          </a:p>
          <a:p>
            <a:pPr lvl="1"/>
            <a:r>
              <a:rPr lang="en-US" dirty="0" err="1"/>
              <a:t>Semiclassical</a:t>
            </a:r>
            <a:r>
              <a:rPr lang="en-US" dirty="0"/>
              <a:t> – introduce superposition, qubits, measurement/collapse, probability, </a:t>
            </a:r>
            <a:r>
              <a:rPr lang="en-US" dirty="0" err="1"/>
              <a:t>semiclassical</a:t>
            </a:r>
            <a:r>
              <a:rPr lang="en-US" dirty="0"/>
              <a:t> tic tac toe</a:t>
            </a:r>
          </a:p>
          <a:p>
            <a:pPr lvl="1"/>
            <a:r>
              <a:rPr lang="en-US" dirty="0"/>
              <a:t>Quantum – introduce entanglement</a:t>
            </a:r>
          </a:p>
          <a:p>
            <a:pPr lvl="1"/>
            <a:endParaRPr lang="en-US" dirty="0"/>
          </a:p>
          <a:p>
            <a:r>
              <a:rPr lang="en-US" dirty="0"/>
              <a:t>Each part followed by embedded</a:t>
            </a:r>
            <a:br>
              <a:rPr lang="en-US" dirty="0"/>
            </a:br>
            <a:r>
              <a:rPr lang="en-US" dirty="0"/>
              <a:t>game activity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Each game followed by open-</a:t>
            </a:r>
            <a:br>
              <a:rPr lang="en-US" dirty="0"/>
            </a:br>
            <a:r>
              <a:rPr lang="en-US" dirty="0"/>
              <a:t>ended questions</a:t>
            </a:r>
          </a:p>
          <a:p>
            <a:pPr lvl="1"/>
            <a:r>
              <a:rPr lang="en-US" dirty="0"/>
              <a:t>In what states could someone</a:t>
            </a:r>
            <a:br>
              <a:rPr lang="en-US" dirty="0"/>
            </a:br>
            <a:r>
              <a:rPr lang="en-US" i="1" dirty="0"/>
              <a:t>create</a:t>
            </a:r>
            <a:r>
              <a:rPr lang="en-US" dirty="0"/>
              <a:t> a qubit? In what states</a:t>
            </a:r>
            <a:br>
              <a:rPr lang="en-US" dirty="0"/>
            </a:br>
            <a:r>
              <a:rPr lang="en-US" dirty="0"/>
              <a:t>could someone </a:t>
            </a:r>
            <a:r>
              <a:rPr lang="en-US" i="1" dirty="0"/>
              <a:t>measure</a:t>
            </a:r>
            <a:r>
              <a:rPr lang="en-US" dirty="0"/>
              <a:t> a qubit?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0399" y="3504570"/>
            <a:ext cx="6591601" cy="335343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3F07A53C-9A8E-4557-B784-E7CFF15EAD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9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508"/>
    </mc:Choice>
    <mc:Fallback>
      <p:transition spd="slow" advTm="53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50202" y="1152981"/>
            <a:ext cx="3041798" cy="5705019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Game samples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555" b="2254"/>
          <a:stretch/>
        </p:blipFill>
        <p:spPr>
          <a:xfrm>
            <a:off x="1545705" y="1155864"/>
            <a:ext cx="4880262" cy="56562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67" b="727"/>
          <a:stretch/>
        </p:blipFill>
        <p:spPr>
          <a:xfrm>
            <a:off x="1545706" y="1152982"/>
            <a:ext cx="7604496" cy="57050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B3FB51-D6AB-480C-AFD4-82962F1BD6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5705" y="1152982"/>
            <a:ext cx="7605261" cy="5705016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675D144C-039E-42F1-BCC3-08BB252EB15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3134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971"/>
    </mc:Choice>
    <mc:Fallback>
      <p:transition spd="slow" advTm="54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6.5|17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7468</TotalTime>
  <Words>845</Words>
  <Application>Microsoft Office PowerPoint</Application>
  <PresentationFormat>Widescreen</PresentationFormat>
  <Paragraphs>102</Paragraphs>
  <Slides>14</Slides>
  <Notes>0</Notes>
  <HiddenSlides>0</HiddenSlides>
  <MMClips>14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Century Gothic</vt:lpstr>
      <vt:lpstr>Wingdings 3</vt:lpstr>
      <vt:lpstr>Ion</vt:lpstr>
      <vt:lpstr>Results of a Pilot Study Introducing Quantum Computing  using Tic-Tac-Toe  in an Online Learning Module</vt:lpstr>
      <vt:lpstr>Motivation/Outline</vt:lpstr>
      <vt:lpstr>The Problem/Solution</vt:lpstr>
      <vt:lpstr>The Solution</vt:lpstr>
      <vt:lpstr>Pilot Study</vt:lpstr>
      <vt:lpstr>Pilot Study</vt:lpstr>
      <vt:lpstr>Pre- and Post-tests</vt:lpstr>
      <vt:lpstr>Lesson</vt:lpstr>
      <vt:lpstr>Game</vt:lpstr>
      <vt:lpstr>Pilot study results </vt:lpstr>
      <vt:lpstr>Pilot study results </vt:lpstr>
      <vt:lpstr>Some Issues</vt:lpstr>
      <vt:lpstr>Future Work</vt:lpstr>
      <vt:lpstr>Thanks / References</vt:lpstr>
    </vt:vector>
  </TitlesOfParts>
  <Company>Morehead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</dc:title>
  <dc:creator>Joshua Qualls</dc:creator>
  <cp:lastModifiedBy>Keaghan Knight</cp:lastModifiedBy>
  <cp:revision>39</cp:revision>
  <dcterms:created xsi:type="dcterms:W3CDTF">2021-03-08T15:35:28Z</dcterms:created>
  <dcterms:modified xsi:type="dcterms:W3CDTF">2021-04-19T15:46:36Z</dcterms:modified>
</cp:coreProperties>
</file>