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4" r:id="rId7"/>
    <p:sldId id="265" r:id="rId8"/>
    <p:sldId id="267" r:id="rId9"/>
    <p:sldId id="266" r:id="rId10"/>
    <p:sldId id="268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9999FF"/>
    <a:srgbClr val="6D6440"/>
    <a:srgbClr val="AD4D12"/>
    <a:srgbClr val="932313"/>
    <a:srgbClr val="2A5010"/>
    <a:srgbClr val="90C226"/>
    <a:srgbClr val="000000"/>
    <a:srgbClr val="C42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76912" autoAdjust="0"/>
  </p:normalViewPr>
  <p:slideViewPr>
    <p:cSldViewPr snapToGrid="0">
      <p:cViewPr varScale="1">
        <p:scale>
          <a:sx n="66" d="100"/>
          <a:sy n="66" d="100"/>
        </p:scale>
        <p:origin x="11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39813-2CF7-46D7-A016-C4E711286D02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092BC-C9BE-4C2C-B553-4B12B67D31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534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092BC-C9BE-4C2C-B553-4B12B67D318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901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092BC-C9BE-4C2C-B553-4B12B67D31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174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092BC-C9BE-4C2C-B553-4B12B67D318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755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092BC-C9BE-4C2C-B553-4B12B67D318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830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092BC-C9BE-4C2C-B553-4B12B67D318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387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092BC-C9BE-4C2C-B553-4B12B67D318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344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092BC-C9BE-4C2C-B553-4B12B67D318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975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892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525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4709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934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3599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790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745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914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875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157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076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492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883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80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802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652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29044-B80D-4506-AD44-798AADC7D05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8DBB2A3-BAE8-4BF1-8499-BCD7DED6B8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885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6.tiff"/><Relationship Id="rId7" Type="http://schemas.openxmlformats.org/officeDocument/2006/relationships/image" Target="../media/image16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tiff"/><Relationship Id="rId10" Type="http://schemas.openxmlformats.org/officeDocument/2006/relationships/image" Target="../media/image19.tiff"/><Relationship Id="rId4" Type="http://schemas.openxmlformats.org/officeDocument/2006/relationships/image" Target="../media/image13.jpg"/><Relationship Id="rId9" Type="http://schemas.openxmlformats.org/officeDocument/2006/relationships/image" Target="../media/image1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A0E54-2191-4034-9E38-230A81E97D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Palynology of MoSU Ridge, a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new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exposure of coal and associated sediments in the Hooper Formation, Wilcox Group, Texas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0C4FFD-53BC-42EE-AC5D-7959866B6F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Senior Thesis in Geology by: Alexander Reese Newman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" y="6120733"/>
            <a:ext cx="2916938" cy="722753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13" y="5001467"/>
            <a:ext cx="1595139" cy="11047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267" y="4462818"/>
            <a:ext cx="2394220" cy="239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30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00167"/>
            <a:ext cx="8596668" cy="686937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542198"/>
            <a:ext cx="11155275" cy="3643952"/>
          </a:xfrm>
        </p:spPr>
        <p:txBody>
          <a:bodyPr/>
          <a:lstStyle/>
          <a:p>
            <a:r>
              <a:rPr lang="en-US" dirty="0"/>
              <a:t>Overall poor </a:t>
            </a:r>
            <a:r>
              <a:rPr lang="en-US" dirty="0"/>
              <a:t>palynomorph</a:t>
            </a:r>
            <a:r>
              <a:rPr lang="en-US" dirty="0"/>
              <a:t> preservation</a:t>
            </a:r>
          </a:p>
          <a:p>
            <a:r>
              <a:rPr lang="en-US" dirty="0"/>
              <a:t>Many unique taxa, including fungi, testate amoebae, and pollen</a:t>
            </a:r>
          </a:p>
          <a:p>
            <a:r>
              <a:rPr lang="en-US" dirty="0"/>
              <a:t>Five clear environments indicated by palynology: standing water, fern and sedge wet meadow, cypress swamps, transitional zones, and sub-tropical lowland forest.</a:t>
            </a:r>
          </a:p>
          <a:p>
            <a:r>
              <a:rPr lang="en-US" dirty="0"/>
              <a:t>No clear evidence for warming across the LDE – all taxa are consistent with sub-tropical conditions.</a:t>
            </a:r>
          </a:p>
          <a:p>
            <a:r>
              <a:rPr lang="en-US" dirty="0"/>
              <a:t>LDE is coeval with onset of peat preservation – it may have been more of a moisture event here.</a:t>
            </a:r>
          </a:p>
          <a:p>
            <a:r>
              <a:rPr lang="en-US" dirty="0"/>
              <a:t>Continued study of the palynology and isotope stratigraphy of this coal are needed to fully explain the impact of the LDE on plant and fungal ecosystems.</a:t>
            </a:r>
          </a:p>
        </p:txBody>
      </p:sp>
    </p:spTree>
    <p:extLst>
      <p:ext uri="{BB962C8B-B14F-4D97-AF65-F5344CB8AC3E}">
        <p14:creationId xmlns:p14="http://schemas.microsoft.com/office/powerpoint/2010/main" val="154490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46663"/>
          </a:xfrm>
        </p:spPr>
        <p:txBody>
          <a:bodyPr>
            <a:noAutofit/>
          </a:bodyPr>
          <a:lstStyle/>
          <a:p>
            <a:r>
              <a:rPr lang="en-US" sz="4400" dirty="0" smtClean="0"/>
              <a:t>Acknowledgments 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829" y="2160589"/>
            <a:ext cx="11379200" cy="3880773"/>
          </a:xfrm>
        </p:spPr>
        <p:txBody>
          <a:bodyPr>
            <a:normAutofit/>
          </a:bodyPr>
          <a:lstStyle/>
          <a:p>
            <a:pPr marL="2060575" indent="-2060575">
              <a:buNone/>
            </a:pPr>
            <a:r>
              <a:rPr lang="en-US" sz="2600" dirty="0" smtClean="0"/>
              <a:t>Field team: Maggie Stephenson (‘20), Ashton Killen, Eli Martin, Russel Rogers (‘20), Chris Denison (Astra Stratigraphic, Bastrop, TX)</a:t>
            </a:r>
          </a:p>
          <a:p>
            <a:pPr marL="2060575" indent="-2060575">
              <a:buNone/>
            </a:pPr>
            <a:r>
              <a:rPr lang="en-US" sz="2600" dirty="0" smtClean="0"/>
              <a:t>Site Access: Nicholas </a:t>
            </a:r>
            <a:r>
              <a:rPr lang="en-US" sz="2600" dirty="0" err="1" smtClean="0"/>
              <a:t>Cowey</a:t>
            </a:r>
            <a:r>
              <a:rPr lang="en-US" sz="2600" dirty="0" smtClean="0"/>
              <a:t>, McKinney Roughs Nature Park, Lower Colorado River Authority</a:t>
            </a:r>
          </a:p>
          <a:p>
            <a:pPr marL="2060575" indent="-2060575">
              <a:buNone/>
            </a:pPr>
            <a:r>
              <a:rPr lang="en-US" sz="2600" dirty="0" smtClean="0"/>
              <a:t>Area Lodging: Chris &amp; Kathy Denison (Astra Stratigraphic and MADU Hives Field Station, Bastrop, TX)</a:t>
            </a:r>
          </a:p>
          <a:p>
            <a:pPr marL="2060575" indent="-2060575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04880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A4F04-6CC2-4453-BA03-3250B481B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06D2A-868A-45B7-B32D-C5730D75D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7704666" cy="3681411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P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oorly-documented Hooper Formation, lowermost Wilcox Group of Texas under study since 2017. </a:t>
            </a: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In December of 2018, new exposure found during ESS 399.</a:t>
            </a: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Dubbed MoSU Ridge. </a:t>
            </a:r>
          </a:p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Opportunity to examine wetland ecosystem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change across the Late Danian Event using Palynology.</a:t>
            </a:r>
            <a:endParaRPr lang="en-US" sz="2400" dirty="0"/>
          </a:p>
        </p:txBody>
      </p:sp>
      <p:pic>
        <p:nvPicPr>
          <p:cNvPr id="5" name="Picture 4" descr="A picture containing nature, tree, plant&#10;&#10;Description automatically generated">
            <a:extLst>
              <a:ext uri="{FF2B5EF4-FFF2-40B4-BE49-F238E27FC236}">
                <a16:creationId xmlns:a16="http://schemas.microsoft.com/office/drawing/2014/main" id="{3BFE7F41-7054-4CC7-9FE9-D7C8C4E4EDF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891" y="3894667"/>
            <a:ext cx="3951110" cy="296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78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3DAEF-970C-4898-9864-3497516BB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336" y="310393"/>
            <a:ext cx="8596668" cy="1320800"/>
          </a:xfrm>
        </p:spPr>
        <p:txBody>
          <a:bodyPr/>
          <a:lstStyle/>
          <a:p>
            <a:r>
              <a:rPr lang="en-US" dirty="0"/>
              <a:t>Sample Localities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D024528-76AB-4D59-8978-4A75BAD030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03866" y="1151372"/>
            <a:ext cx="9584267" cy="555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85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2EC63-97A7-40F6-9142-79FFE6198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Geologic Setting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C5E85-8184-44A5-B4BA-F4AFC4110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4507983" cy="4106395"/>
          </a:xfrm>
        </p:spPr>
        <p:txBody>
          <a:bodyPr>
            <a:normAutofit fontScale="70000" lnSpcReduction="20000"/>
          </a:bodyPr>
          <a:lstStyle/>
          <a:p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Hooper is the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first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of four formations that make up the Wilcox Group in Central Texas.</a:t>
            </a:r>
          </a:p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It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was deposited roughly 63 to 61 million years ago; the tonstein forming the lower split in the coal has been dated to 62 ma (Brown et. al. 2018)</a:t>
            </a:r>
          </a:p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The coal at the top of the Hooper directly overlies ripple bedded sandstone and shale with abundant crayfish towers indicating freshwater conditions at the onset of wetland development.</a:t>
            </a:r>
          </a:p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It is overlain by ripple bedded sandstone and the entire Hooper Formation in the study area is truncated by an erosive contact with Pleistocene gravel deposits.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965" y="0"/>
            <a:ext cx="4251035" cy="6858000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912" y="3523785"/>
            <a:ext cx="2842054" cy="33342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D55B94-5B6C-41E7-AA2E-7BE0F2C2BD98}"/>
              </a:ext>
            </a:extLst>
          </p:cNvPr>
          <p:cNvSpPr txBox="1"/>
          <p:nvPr/>
        </p:nvSpPr>
        <p:spPr>
          <a:xfrm>
            <a:off x="3580830" y="6216244"/>
            <a:ext cx="15180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Demchuck et. al. 2019</a:t>
            </a:r>
          </a:p>
        </p:txBody>
      </p:sp>
    </p:spTree>
    <p:extLst>
      <p:ext uri="{BB962C8B-B14F-4D97-AF65-F5344CB8AC3E}">
        <p14:creationId xmlns:p14="http://schemas.microsoft.com/office/powerpoint/2010/main" val="420048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48934"/>
            <a:ext cx="7048500" cy="3958562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A 2-meter-deep vertical trench was excavated 1-meter into the hillslope to expose fresh sediments.</a:t>
            </a:r>
          </a:p>
          <a:p>
            <a:r>
              <a:rPr lang="en-US" sz="2400" dirty="0"/>
              <a:t>Samples were collected using a hand trowel every five cm through the exposure, with a beginning depth of 1.75 m.</a:t>
            </a:r>
          </a:p>
          <a:p>
            <a:r>
              <a:rPr lang="en-US" sz="2400" dirty="0"/>
              <a:t>Samples were processed using O’Keefe and Eble (2012)</a:t>
            </a:r>
          </a:p>
          <a:p>
            <a:r>
              <a:rPr lang="en-US" sz="2400" dirty="0"/>
              <a:t>After processing, at least two slides were made from each sample.</a:t>
            </a:r>
          </a:p>
          <a:p>
            <a:r>
              <a:rPr lang="en-US" sz="2400" dirty="0"/>
              <a:t>Samples were photo documented and palynomorphs counted using </a:t>
            </a:r>
            <a:r>
              <a:rPr lang="en-US" sz="2400" dirty="0">
                <a:ea typeface="Calibri" panose="020F0502020204030204" pitchFamily="34" charset="0"/>
              </a:rPr>
              <a:t>Microsoft Excel® 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7" name="Picture 6" descr="A picture containing outdoor, hole&#10;&#10;Description automatically generated">
            <a:extLst>
              <a:ext uri="{FF2B5EF4-FFF2-40B4-BE49-F238E27FC236}">
                <a16:creationId xmlns:a16="http://schemas.microsoft.com/office/drawing/2014/main" id="{44E81DC7-FEF4-47DB-98D2-F6FEFD9373F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91639" y="3957639"/>
            <a:ext cx="3314698" cy="2486024"/>
          </a:xfrm>
          <a:prstGeom prst="rect">
            <a:avLst/>
          </a:prstGeom>
        </p:spPr>
      </p:pic>
      <p:pic>
        <p:nvPicPr>
          <p:cNvPr id="9" name="Picture 8" descr="A picture containing tree, outdoor, person, people&#10;&#10;Description automatically generated">
            <a:extLst>
              <a:ext uri="{FF2B5EF4-FFF2-40B4-BE49-F238E27FC236}">
                <a16:creationId xmlns:a16="http://schemas.microsoft.com/office/drawing/2014/main" id="{3408773D-1986-4F33-B8C0-73C46B31347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0"/>
            <a:ext cx="4724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29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285" y="163551"/>
            <a:ext cx="8596668" cy="69509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556"/>
            <a:ext cx="8354020" cy="448279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524" y="77582"/>
            <a:ext cx="7638476" cy="3925706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557561" y="2386361"/>
            <a:ext cx="7712439" cy="3824868"/>
            <a:chOff x="557561" y="2386361"/>
            <a:chExt cx="7712439" cy="3824868"/>
          </a:xfrm>
        </p:grpSpPr>
        <p:sp>
          <p:nvSpPr>
            <p:cNvPr id="6" name="Oval 5"/>
            <p:cNvSpPr/>
            <p:nvPr/>
          </p:nvSpPr>
          <p:spPr>
            <a:xfrm>
              <a:off x="557561" y="5151863"/>
              <a:ext cx="1215483" cy="1059366"/>
            </a:xfrm>
            <a:prstGeom prst="ellipse">
              <a:avLst/>
            </a:prstGeom>
            <a:solidFill>
              <a:srgbClr val="90C226">
                <a:alpha val="4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Oval 6"/>
            <p:cNvSpPr/>
            <p:nvPr/>
          </p:nvSpPr>
          <p:spPr>
            <a:xfrm rot="1234712">
              <a:off x="5002625" y="4489592"/>
              <a:ext cx="3267375" cy="1126273"/>
            </a:xfrm>
            <a:prstGeom prst="ellipse">
              <a:avLst/>
            </a:prstGeom>
            <a:solidFill>
              <a:srgbClr val="6D6440">
                <a:alpha val="40000"/>
              </a:srgb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2185639" y="2386361"/>
              <a:ext cx="2723292" cy="2932771"/>
            </a:xfrm>
            <a:prstGeom prst="ellipse">
              <a:avLst/>
            </a:prstGeom>
            <a:solidFill>
              <a:srgbClr val="AD4D12">
                <a:alpha val="40000"/>
              </a:srgb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80491" y="2837083"/>
              <a:ext cx="46679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>
                  <a:solidFill>
                    <a:schemeClr val="accent4">
                      <a:lumMod val="75000"/>
                    </a:schemeClr>
                  </a:solidFill>
                </a:rPr>
                <a:t>?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8105" y="4682401"/>
            <a:ext cx="7532121" cy="370327"/>
            <a:chOff x="68105" y="4682401"/>
            <a:chExt cx="7532121" cy="370327"/>
          </a:xfrm>
        </p:grpSpPr>
        <p:sp>
          <p:nvSpPr>
            <p:cNvPr id="11" name="Left-Right Arrow 10"/>
            <p:cNvSpPr/>
            <p:nvPr/>
          </p:nvSpPr>
          <p:spPr>
            <a:xfrm>
              <a:off x="657919" y="4682401"/>
              <a:ext cx="6545766" cy="45719"/>
            </a:xfrm>
            <a:prstGeom prst="leftRight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105" y="4682954"/>
              <a:ext cx="8970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Wetter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902599" y="4683396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Drier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276816" y="492184"/>
            <a:ext cx="4758847" cy="3164306"/>
            <a:chOff x="7276816" y="492184"/>
            <a:chExt cx="4758847" cy="3164306"/>
          </a:xfrm>
        </p:grpSpPr>
        <p:sp>
          <p:nvSpPr>
            <p:cNvPr id="15" name="Oval 14"/>
            <p:cNvSpPr/>
            <p:nvPr/>
          </p:nvSpPr>
          <p:spPr>
            <a:xfrm>
              <a:off x="7276816" y="1629697"/>
              <a:ext cx="2818456" cy="2026793"/>
            </a:xfrm>
            <a:prstGeom prst="ellipse">
              <a:avLst/>
            </a:prstGeom>
            <a:solidFill>
              <a:srgbClr val="C42F1A">
                <a:alpha val="40000"/>
              </a:srgb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 rot="20648931">
              <a:off x="8891348" y="492184"/>
              <a:ext cx="2920181" cy="902968"/>
            </a:xfrm>
            <a:prstGeom prst="ellipse">
              <a:avLst/>
            </a:prstGeom>
            <a:solidFill>
              <a:srgbClr val="90C226">
                <a:alpha val="4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487226" y="2529062"/>
              <a:ext cx="14748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Bald Cypress Swamp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236188" y="812717"/>
              <a:ext cx="17994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Fern and Sedge Wet Meadow</a:t>
              </a:r>
            </a:p>
          </p:txBody>
        </p:sp>
      </p:grpSp>
      <p:sp>
        <p:nvSpPr>
          <p:cNvPr id="21" name="Left-Right Arrow 20"/>
          <p:cNvSpPr/>
          <p:nvPr/>
        </p:nvSpPr>
        <p:spPr>
          <a:xfrm rot="19015670">
            <a:off x="4901840" y="3237602"/>
            <a:ext cx="3307407" cy="69064"/>
          </a:xfrm>
          <a:prstGeom prst="leftRightArrow">
            <a:avLst/>
          </a:prstGeom>
          <a:solidFill>
            <a:schemeClr val="tx2">
              <a:lumMod val="25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8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8" y="212354"/>
            <a:ext cx="11481227" cy="6645646"/>
          </a:xfrm>
          <a:solidFill>
            <a:srgbClr val="000000">
              <a:alpha val="40000"/>
            </a:srgbClr>
          </a:solidFill>
        </p:spPr>
      </p:pic>
      <p:sp>
        <p:nvSpPr>
          <p:cNvPr id="5" name="Oval 4"/>
          <p:cNvSpPr/>
          <p:nvPr/>
        </p:nvSpPr>
        <p:spPr>
          <a:xfrm>
            <a:off x="995515" y="506361"/>
            <a:ext cx="1873045" cy="614516"/>
          </a:xfrm>
          <a:prstGeom prst="ellipse">
            <a:avLst/>
          </a:prstGeom>
          <a:solidFill>
            <a:srgbClr val="6D6440">
              <a:alpha val="40000"/>
            </a:srgbClr>
          </a:solidFill>
          <a:ln>
            <a:solidFill>
              <a:srgbClr val="6D6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64226" y="167270"/>
            <a:ext cx="1725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Wet Sub-tropical Lowland Forest</a:t>
            </a:r>
          </a:p>
        </p:txBody>
      </p:sp>
      <p:sp>
        <p:nvSpPr>
          <p:cNvPr id="7" name="Oval 6"/>
          <p:cNvSpPr/>
          <p:nvPr/>
        </p:nvSpPr>
        <p:spPr>
          <a:xfrm>
            <a:off x="2942303" y="506362"/>
            <a:ext cx="2381865" cy="614516"/>
          </a:xfrm>
          <a:prstGeom prst="ellipse">
            <a:avLst/>
          </a:prstGeom>
          <a:solidFill>
            <a:srgbClr val="932313">
              <a:alpha val="40000"/>
            </a:srgb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86174" y="167807"/>
            <a:ext cx="20473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Bald Cypress Swamp</a:t>
            </a:r>
          </a:p>
        </p:txBody>
      </p:sp>
      <p:sp>
        <p:nvSpPr>
          <p:cNvPr id="9" name="Oval 8"/>
          <p:cNvSpPr/>
          <p:nvPr/>
        </p:nvSpPr>
        <p:spPr>
          <a:xfrm>
            <a:off x="7610168" y="506362"/>
            <a:ext cx="2440858" cy="614516"/>
          </a:xfrm>
          <a:prstGeom prst="ellipse">
            <a:avLst/>
          </a:prstGeom>
          <a:solidFill>
            <a:srgbClr val="90C226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419698" y="167270"/>
            <a:ext cx="2821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Fern and Sedge Wet Meadow</a:t>
            </a:r>
          </a:p>
        </p:txBody>
      </p:sp>
      <p:sp>
        <p:nvSpPr>
          <p:cNvPr id="11" name="Oval 10"/>
          <p:cNvSpPr/>
          <p:nvPr/>
        </p:nvSpPr>
        <p:spPr>
          <a:xfrm>
            <a:off x="5361041" y="505824"/>
            <a:ext cx="2191226" cy="615053"/>
          </a:xfrm>
          <a:prstGeom prst="ellipse">
            <a:avLst/>
          </a:prstGeom>
          <a:solidFill>
            <a:srgbClr val="AD4D12">
              <a:alpha val="40000"/>
            </a:srgbClr>
          </a:solidFill>
          <a:ln>
            <a:solidFill>
              <a:srgbClr val="AD4D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493774" y="166732"/>
            <a:ext cx="1848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Transitional Zones</a:t>
            </a:r>
          </a:p>
        </p:txBody>
      </p:sp>
      <p:sp>
        <p:nvSpPr>
          <p:cNvPr id="13" name="Oval 12"/>
          <p:cNvSpPr/>
          <p:nvPr/>
        </p:nvSpPr>
        <p:spPr>
          <a:xfrm>
            <a:off x="10110019" y="550371"/>
            <a:ext cx="1584676" cy="570506"/>
          </a:xfrm>
          <a:prstGeom prst="ellipse">
            <a:avLst/>
          </a:prstGeom>
          <a:solidFill>
            <a:srgbClr val="2A5010">
              <a:alpha val="40000"/>
            </a:srgb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0209241" y="166732"/>
            <a:ext cx="1580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Standing Water</a:t>
            </a:r>
          </a:p>
        </p:txBody>
      </p:sp>
    </p:spTree>
    <p:extLst>
      <p:ext uri="{BB962C8B-B14F-4D97-AF65-F5344CB8AC3E}">
        <p14:creationId xmlns:p14="http://schemas.microsoft.com/office/powerpoint/2010/main" val="380450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8681"/>
            <a:ext cx="8596668" cy="1320800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15" b="54826"/>
          <a:stretch/>
        </p:blipFill>
        <p:spPr>
          <a:xfrm>
            <a:off x="354842" y="655093"/>
            <a:ext cx="2324669" cy="62029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74961" y="5459104"/>
            <a:ext cx="1241946" cy="46402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79511" y="4708478"/>
            <a:ext cx="1237396" cy="750626"/>
          </a:xfrm>
          <a:prstGeom prst="rect">
            <a:avLst/>
          </a:prstGeom>
          <a:solidFill>
            <a:srgbClr val="2A501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74961" y="4449170"/>
            <a:ext cx="1241946" cy="259308"/>
          </a:xfrm>
          <a:prstGeom prst="rect">
            <a:avLst/>
          </a:prstGeom>
          <a:solidFill>
            <a:srgbClr val="932313"/>
          </a:solidFill>
          <a:ln>
            <a:solidFill>
              <a:srgbClr val="932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674961" y="4135272"/>
            <a:ext cx="1241946" cy="3138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674961" y="3903260"/>
            <a:ext cx="1241946" cy="232012"/>
          </a:xfrm>
          <a:prstGeom prst="rect">
            <a:avLst/>
          </a:prstGeom>
          <a:solidFill>
            <a:srgbClr val="AD4D12"/>
          </a:solidFill>
          <a:ln>
            <a:solidFill>
              <a:srgbClr val="AD4D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674961" y="2968388"/>
            <a:ext cx="1241946" cy="921225"/>
          </a:xfrm>
          <a:prstGeom prst="rect">
            <a:avLst/>
          </a:prstGeom>
          <a:solidFill>
            <a:srgbClr val="932313"/>
          </a:solidFill>
          <a:ln>
            <a:solidFill>
              <a:srgbClr val="932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674961" y="2640844"/>
            <a:ext cx="1241946" cy="3138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674961" y="1611493"/>
            <a:ext cx="1241946" cy="1042998"/>
          </a:xfrm>
          <a:prstGeom prst="rect">
            <a:avLst/>
          </a:prstGeom>
          <a:solidFill>
            <a:srgbClr val="AD4D12"/>
          </a:solidFill>
          <a:ln>
            <a:solidFill>
              <a:srgbClr val="AD4D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674961" y="1379481"/>
            <a:ext cx="1241946" cy="21836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674961" y="860867"/>
            <a:ext cx="1241946" cy="5186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6D6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74961" y="615208"/>
            <a:ext cx="1241946" cy="232012"/>
          </a:xfrm>
          <a:prstGeom prst="rect">
            <a:avLst/>
          </a:prstGeom>
          <a:solidFill>
            <a:srgbClr val="AD4D12"/>
          </a:solidFill>
          <a:ln>
            <a:solidFill>
              <a:srgbClr val="AD4D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Content Placeholder 4" descr="A picture containing outdoor, beach, sandy&#10;&#10;Description automatically generated">
            <a:extLst>
              <a:ext uri="{FF2B5EF4-FFF2-40B4-BE49-F238E27FC236}">
                <a16:creationId xmlns:a16="http://schemas.microsoft.com/office/drawing/2014/main" id="{2E97E4DB-2E75-45DA-9305-2EBC2B279B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57" t="42448" r="45600" b="40182"/>
          <a:stretch/>
        </p:blipFill>
        <p:spPr>
          <a:xfrm>
            <a:off x="4999630" y="574264"/>
            <a:ext cx="859808" cy="1023582"/>
          </a:xfr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BB4FF19-CB4A-4C25-A0C9-922EDBB4D50F}"/>
              </a:ext>
            </a:extLst>
          </p:cNvPr>
          <p:cNvCxnSpPr/>
          <p:nvPr/>
        </p:nvCxnSpPr>
        <p:spPr>
          <a:xfrm>
            <a:off x="4027714" y="1120174"/>
            <a:ext cx="8817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9BA88F5A-C6F4-4BB5-BEA8-EB9F0AFCFE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1" t="19327" r="30159" b="42226"/>
          <a:stretch/>
        </p:blipFill>
        <p:spPr>
          <a:xfrm>
            <a:off x="5859438" y="369724"/>
            <a:ext cx="1731989" cy="1432662"/>
          </a:xfrm>
          <a:prstGeom prst="rect">
            <a:avLst/>
          </a:prstGeom>
        </p:spPr>
      </p:pic>
      <p:pic>
        <p:nvPicPr>
          <p:cNvPr id="21" name="Picture 20" descr="A picture containing text, mold&#10;&#10;Description automatically generated">
            <a:extLst>
              <a:ext uri="{FF2B5EF4-FFF2-40B4-BE49-F238E27FC236}">
                <a16:creationId xmlns:a16="http://schemas.microsoft.com/office/drawing/2014/main" id="{14E3E298-4E02-4AC8-86AC-FA7B47D8DA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9" t="7217" r="16169" b="19828"/>
          <a:stretch/>
        </p:blipFill>
        <p:spPr>
          <a:xfrm>
            <a:off x="4417018" y="2097124"/>
            <a:ext cx="1820008" cy="1707758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68C87F9-04AA-40C0-B781-6EEEC6C56E03}"/>
              </a:ext>
            </a:extLst>
          </p:cNvPr>
          <p:cNvCxnSpPr/>
          <p:nvPr/>
        </p:nvCxnSpPr>
        <p:spPr>
          <a:xfrm>
            <a:off x="4027714" y="2654491"/>
            <a:ext cx="2706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F8CB0518-DD2C-4A60-AFC1-8CEBD055D8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68" t="24651" r="38662" b="31343"/>
          <a:stretch/>
        </p:blipFill>
        <p:spPr>
          <a:xfrm>
            <a:off x="5189137" y="5152996"/>
            <a:ext cx="906863" cy="1065426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0D4386E-B5C0-4B62-BC7C-B8C68EC5FD97}"/>
              </a:ext>
            </a:extLst>
          </p:cNvPr>
          <p:cNvCxnSpPr/>
          <p:nvPr/>
        </p:nvCxnSpPr>
        <p:spPr>
          <a:xfrm>
            <a:off x="4163024" y="5791200"/>
            <a:ext cx="8366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A picture containing food, soup&#10;&#10;Description automatically generated">
            <a:extLst>
              <a:ext uri="{FF2B5EF4-FFF2-40B4-BE49-F238E27FC236}">
                <a16:creationId xmlns:a16="http://schemas.microsoft.com/office/drawing/2014/main" id="{6B273997-30A6-42CD-8B2B-DF290E86B4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78" t="23498" r="35536" b="46191"/>
          <a:stretch/>
        </p:blipFill>
        <p:spPr>
          <a:xfrm>
            <a:off x="4977181" y="3872957"/>
            <a:ext cx="1259845" cy="118768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59C1C0B-B681-42B3-A994-21C2F26DBA87}"/>
              </a:ext>
            </a:extLst>
          </p:cNvPr>
          <p:cNvCxnSpPr/>
          <p:nvPr/>
        </p:nvCxnSpPr>
        <p:spPr>
          <a:xfrm>
            <a:off x="4027714" y="4304160"/>
            <a:ext cx="8817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 descr="A picture containing soup&#10;&#10;Description automatically generated">
            <a:extLst>
              <a:ext uri="{FF2B5EF4-FFF2-40B4-BE49-F238E27FC236}">
                <a16:creationId xmlns:a16="http://schemas.microsoft.com/office/drawing/2014/main" id="{549D6C49-33CA-4C69-A286-1F449ED878D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9" t="12354" r="40893" b="13632"/>
          <a:stretch/>
        </p:blipFill>
        <p:spPr>
          <a:xfrm rot="5400000">
            <a:off x="9383762" y="4049762"/>
            <a:ext cx="1991828" cy="36246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1" t="37871" r="46947" b="26428"/>
          <a:stretch/>
        </p:blipFill>
        <p:spPr>
          <a:xfrm>
            <a:off x="7591427" y="222493"/>
            <a:ext cx="1466357" cy="170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37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1259403" cy="615207"/>
          </a:xfrm>
        </p:spPr>
        <p:txBody>
          <a:bodyPr>
            <a:normAutofit fontScale="90000"/>
          </a:bodyPr>
          <a:lstStyle/>
          <a:p>
            <a:r>
              <a:rPr lang="en-US" dirty="0"/>
              <a:t>Comparison with Rogers (2020) Petrographic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15" b="54826"/>
          <a:stretch/>
        </p:blipFill>
        <p:spPr>
          <a:xfrm>
            <a:off x="3248178" y="655093"/>
            <a:ext cx="2324669" cy="62029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68297" y="5459104"/>
            <a:ext cx="1241946" cy="46402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572847" y="4708478"/>
            <a:ext cx="1237396" cy="750626"/>
          </a:xfrm>
          <a:prstGeom prst="rect">
            <a:avLst/>
          </a:prstGeom>
          <a:solidFill>
            <a:srgbClr val="2A501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568297" y="4449170"/>
            <a:ext cx="1241946" cy="259308"/>
          </a:xfrm>
          <a:prstGeom prst="rect">
            <a:avLst/>
          </a:prstGeom>
          <a:solidFill>
            <a:srgbClr val="932313"/>
          </a:solidFill>
          <a:ln>
            <a:solidFill>
              <a:srgbClr val="932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568297" y="4135272"/>
            <a:ext cx="1241946" cy="3138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568297" y="3903260"/>
            <a:ext cx="1241946" cy="232012"/>
          </a:xfrm>
          <a:prstGeom prst="rect">
            <a:avLst/>
          </a:prstGeom>
          <a:solidFill>
            <a:srgbClr val="AD4D12"/>
          </a:solidFill>
          <a:ln>
            <a:solidFill>
              <a:srgbClr val="AD4D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568297" y="2968388"/>
            <a:ext cx="1241946" cy="921225"/>
          </a:xfrm>
          <a:prstGeom prst="rect">
            <a:avLst/>
          </a:prstGeom>
          <a:solidFill>
            <a:srgbClr val="932313"/>
          </a:solidFill>
          <a:ln>
            <a:solidFill>
              <a:srgbClr val="932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568297" y="2640844"/>
            <a:ext cx="1241946" cy="3138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568297" y="1611493"/>
            <a:ext cx="1241946" cy="1042998"/>
          </a:xfrm>
          <a:prstGeom prst="rect">
            <a:avLst/>
          </a:prstGeom>
          <a:solidFill>
            <a:srgbClr val="AD4D12"/>
          </a:solidFill>
          <a:ln>
            <a:solidFill>
              <a:srgbClr val="AD4D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568297" y="1379481"/>
            <a:ext cx="1241946" cy="21836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568297" y="860867"/>
            <a:ext cx="1241946" cy="5186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6D6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568297" y="615208"/>
            <a:ext cx="1241946" cy="232012"/>
          </a:xfrm>
          <a:prstGeom prst="rect">
            <a:avLst/>
          </a:prstGeom>
          <a:solidFill>
            <a:srgbClr val="AD4D12"/>
          </a:solidFill>
          <a:ln>
            <a:solidFill>
              <a:srgbClr val="AD4D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949501" y="5680654"/>
            <a:ext cx="1241946" cy="2424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6949501" y="4708478"/>
            <a:ext cx="1252814" cy="19106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949501" y="4449170"/>
            <a:ext cx="1241946" cy="259308"/>
          </a:xfrm>
          <a:prstGeom prst="rect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949501" y="4135272"/>
            <a:ext cx="1241946" cy="313897"/>
          </a:xfrm>
          <a:prstGeom prst="rect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6949501" y="3903260"/>
            <a:ext cx="1241946" cy="232012"/>
          </a:xfrm>
          <a:prstGeom prst="rect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6949501" y="2968388"/>
            <a:ext cx="1241946" cy="921225"/>
          </a:xfrm>
          <a:prstGeom prst="rect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949501" y="2640844"/>
            <a:ext cx="1241946" cy="313897"/>
          </a:xfrm>
          <a:prstGeom prst="rect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949501" y="1611493"/>
            <a:ext cx="1241946" cy="1042998"/>
          </a:xfrm>
          <a:prstGeom prst="rect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6949501" y="1379481"/>
            <a:ext cx="1241946" cy="218365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6949501" y="4885898"/>
            <a:ext cx="1241946" cy="794756"/>
          </a:xfrm>
          <a:prstGeom prst="rect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949501" y="5986770"/>
            <a:ext cx="1272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Rogers (2020)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1042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359</TotalTime>
  <Words>488</Words>
  <Application>Microsoft Office PowerPoint</Application>
  <PresentationFormat>Widescreen</PresentationFormat>
  <Paragraphs>54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Facet</vt:lpstr>
      <vt:lpstr>Palynology of MoSU Ridge, a new exposure of coal and associated sediments in the Hooper Formation, Wilcox Group, Texas </vt:lpstr>
      <vt:lpstr>Introduction</vt:lpstr>
      <vt:lpstr>Sample Localities</vt:lpstr>
      <vt:lpstr>Geologic Setting</vt:lpstr>
      <vt:lpstr>Methods</vt:lpstr>
      <vt:lpstr>Results</vt:lpstr>
      <vt:lpstr>PowerPoint Presentation</vt:lpstr>
      <vt:lpstr>Results</vt:lpstr>
      <vt:lpstr>Comparison with Rogers (2020) Petrographic Study</vt:lpstr>
      <vt:lpstr>Conclusions</vt:lpstr>
      <vt:lpstr>Acknowledgments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Palynology of MoSU Ridge, a complete exposure of a coal and associated sediments in the Hooper Formation, Wilcox Group, Texas</dc:title>
  <dc:creator>Alexander Newman</dc:creator>
  <cp:lastModifiedBy>Reviewer</cp:lastModifiedBy>
  <cp:revision>36</cp:revision>
  <dcterms:created xsi:type="dcterms:W3CDTF">2021-04-05T23:20:50Z</dcterms:created>
  <dcterms:modified xsi:type="dcterms:W3CDTF">2021-04-19T17:16:11Z</dcterms:modified>
</cp:coreProperties>
</file>