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8"/>
  </p:notesMasterIdLst>
  <p:handoutMasterIdLst>
    <p:handoutMasterId r:id="rId29"/>
  </p:handoutMasterIdLst>
  <p:sldIdLst>
    <p:sldId id="256" r:id="rId5"/>
    <p:sldId id="271" r:id="rId6"/>
    <p:sldId id="279" r:id="rId7"/>
    <p:sldId id="289" r:id="rId8"/>
    <p:sldId id="281" r:id="rId9"/>
    <p:sldId id="280" r:id="rId10"/>
    <p:sldId id="257" r:id="rId11"/>
    <p:sldId id="290" r:id="rId12"/>
    <p:sldId id="284" r:id="rId13"/>
    <p:sldId id="285" r:id="rId14"/>
    <p:sldId id="299" r:id="rId15"/>
    <p:sldId id="286" r:id="rId16"/>
    <p:sldId id="291" r:id="rId17"/>
    <p:sldId id="287" r:id="rId18"/>
    <p:sldId id="298" r:id="rId19"/>
    <p:sldId id="292" r:id="rId20"/>
    <p:sldId id="288" r:id="rId21"/>
    <p:sldId id="275" r:id="rId22"/>
    <p:sldId id="293" r:id="rId23"/>
    <p:sldId id="276" r:id="rId24"/>
    <p:sldId id="296" r:id="rId25"/>
    <p:sldId id="300" r:id="rId26"/>
    <p:sldId id="29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Morph, Annotate, Work Together, Tell Me" id="{B9B51309-D148-4332-87C2-07BE32FBCA3B}">
          <p14:sldIdLst>
            <p14:sldId id="271"/>
            <p14:sldId id="279"/>
            <p14:sldId id="289"/>
            <p14:sldId id="281"/>
            <p14:sldId id="280"/>
            <p14:sldId id="257"/>
            <p14:sldId id="290"/>
            <p14:sldId id="284"/>
            <p14:sldId id="285"/>
            <p14:sldId id="299"/>
            <p14:sldId id="286"/>
            <p14:sldId id="291"/>
            <p14:sldId id="287"/>
            <p14:sldId id="298"/>
            <p14:sldId id="292"/>
            <p14:sldId id="288"/>
            <p14:sldId id="275"/>
            <p14:sldId id="293"/>
            <p14:sldId id="276"/>
            <p14:sldId id="296"/>
            <p14:sldId id="300"/>
            <p14:sldId id="297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AB6"/>
    <a:srgbClr val="D24726"/>
    <a:srgbClr val="404040"/>
    <a:srgbClr val="FF9B45"/>
    <a:srgbClr val="DD462F"/>
    <a:srgbClr val="F8CF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942363-2AA5-4271-93F8-336ADF0C3075}" v="132" dt="2021-04-19T18:48:53.5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5226" autoAdjust="0"/>
  </p:normalViewPr>
  <p:slideViewPr>
    <p:cSldViewPr snapToGrid="0">
      <p:cViewPr>
        <p:scale>
          <a:sx n="65" d="100"/>
          <a:sy n="65" d="100"/>
        </p:scale>
        <p:origin x="518" y="50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Sheet1!$A$21:$A$42</c:f>
              <c:numCache>
                <c:formatCode>General</c:formatCode>
                <c:ptCount val="22"/>
                <c:pt idx="0">
                  <c:v>1</c:v>
                </c:pt>
                <c:pt idx="1">
                  <c:v>1.8</c:v>
                </c:pt>
                <c:pt idx="2">
                  <c:v>1</c:v>
                </c:pt>
                <c:pt idx="3">
                  <c:v>3.75</c:v>
                </c:pt>
                <c:pt idx="4">
                  <c:v>6</c:v>
                </c:pt>
                <c:pt idx="5">
                  <c:v>5.8</c:v>
                </c:pt>
                <c:pt idx="6">
                  <c:v>7</c:v>
                </c:pt>
                <c:pt idx="7">
                  <c:v>8.1</c:v>
                </c:pt>
                <c:pt idx="8">
                  <c:v>8.8000000000000007</c:v>
                </c:pt>
                <c:pt idx="9">
                  <c:v>9.6999999999999993</c:v>
                </c:pt>
                <c:pt idx="10">
                  <c:v>0.5</c:v>
                </c:pt>
                <c:pt idx="11">
                  <c:v>0.2</c:v>
                </c:pt>
                <c:pt idx="12">
                  <c:v>0.25</c:v>
                </c:pt>
                <c:pt idx="13">
                  <c:v>0.5</c:v>
                </c:pt>
                <c:pt idx="14">
                  <c:v>0.3</c:v>
                </c:pt>
                <c:pt idx="15">
                  <c:v>0</c:v>
                </c:pt>
                <c:pt idx="16">
                  <c:v>0.6</c:v>
                </c:pt>
                <c:pt idx="17">
                  <c:v>0.2</c:v>
                </c:pt>
                <c:pt idx="18">
                  <c:v>0.3</c:v>
                </c:pt>
                <c:pt idx="19">
                  <c:v>8.5</c:v>
                </c:pt>
                <c:pt idx="20">
                  <c:v>5</c:v>
                </c:pt>
                <c:pt idx="21">
                  <c:v>7</c:v>
                </c:pt>
              </c:numCache>
            </c:numRef>
          </c:xVal>
          <c:yVal>
            <c:numRef>
              <c:f>Sheet1!$B$21:$B$42</c:f>
              <c:numCache>
                <c:formatCode>General</c:formatCode>
                <c:ptCount val="22"/>
                <c:pt idx="0">
                  <c:v>1.5</c:v>
                </c:pt>
                <c:pt idx="1">
                  <c:v>2</c:v>
                </c:pt>
                <c:pt idx="2">
                  <c:v>3.25</c:v>
                </c:pt>
                <c:pt idx="3">
                  <c:v>4.25</c:v>
                </c:pt>
                <c:pt idx="4">
                  <c:v>8</c:v>
                </c:pt>
                <c:pt idx="5">
                  <c:v>6.1</c:v>
                </c:pt>
                <c:pt idx="6">
                  <c:v>7</c:v>
                </c:pt>
                <c:pt idx="7">
                  <c:v>7.5</c:v>
                </c:pt>
                <c:pt idx="8">
                  <c:v>9</c:v>
                </c:pt>
                <c:pt idx="9">
                  <c:v>10</c:v>
                </c:pt>
                <c:pt idx="10">
                  <c:v>1.5</c:v>
                </c:pt>
                <c:pt idx="11">
                  <c:v>2</c:v>
                </c:pt>
                <c:pt idx="12">
                  <c:v>3.25</c:v>
                </c:pt>
                <c:pt idx="13">
                  <c:v>4.25</c:v>
                </c:pt>
                <c:pt idx="14">
                  <c:v>4.25</c:v>
                </c:pt>
                <c:pt idx="15">
                  <c:v>6.1</c:v>
                </c:pt>
                <c:pt idx="16">
                  <c:v>7</c:v>
                </c:pt>
                <c:pt idx="17">
                  <c:v>7.5</c:v>
                </c:pt>
                <c:pt idx="18">
                  <c:v>9</c:v>
                </c:pt>
                <c:pt idx="19">
                  <c:v>10</c:v>
                </c:pt>
                <c:pt idx="20">
                  <c:v>5</c:v>
                </c:pt>
                <c:pt idx="21">
                  <c:v>8.5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1C-4102-90FE-2293C8BD9B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2794960"/>
        <c:axId val="402800864"/>
      </c:scatterChart>
      <c:valAx>
        <c:axId val="402794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800864"/>
        <c:crosses val="autoZero"/>
        <c:crossBetween val="midCat"/>
      </c:valAx>
      <c:valAx>
        <c:axId val="402800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279496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Sheet1!$A$1:$A$10</c:f>
              <c:numCache>
                <c:formatCode>General</c:formatCode>
                <c:ptCount val="10"/>
                <c:pt idx="0">
                  <c:v>1</c:v>
                </c:pt>
                <c:pt idx="1">
                  <c:v>1.8</c:v>
                </c:pt>
                <c:pt idx="2">
                  <c:v>3</c:v>
                </c:pt>
                <c:pt idx="3">
                  <c:v>3.75</c:v>
                </c:pt>
                <c:pt idx="4">
                  <c:v>4.75</c:v>
                </c:pt>
                <c:pt idx="5">
                  <c:v>5.8</c:v>
                </c:pt>
                <c:pt idx="6">
                  <c:v>7</c:v>
                </c:pt>
                <c:pt idx="7">
                  <c:v>8.1</c:v>
                </c:pt>
                <c:pt idx="8">
                  <c:v>8.8000000000000007</c:v>
                </c:pt>
                <c:pt idx="9">
                  <c:v>9.6999999999999993</c:v>
                </c:pt>
              </c:numCache>
            </c:numRef>
          </c:xVal>
          <c:yVal>
            <c:numRef>
              <c:f>Sheet1!$B$1:$B$10</c:f>
              <c:numCache>
                <c:formatCode>General</c:formatCode>
                <c:ptCount val="10"/>
                <c:pt idx="0">
                  <c:v>1.5</c:v>
                </c:pt>
                <c:pt idx="1">
                  <c:v>2</c:v>
                </c:pt>
                <c:pt idx="2">
                  <c:v>3.25</c:v>
                </c:pt>
                <c:pt idx="3">
                  <c:v>4.25</c:v>
                </c:pt>
                <c:pt idx="4">
                  <c:v>4.25</c:v>
                </c:pt>
                <c:pt idx="5">
                  <c:v>6.1</c:v>
                </c:pt>
                <c:pt idx="6">
                  <c:v>7</c:v>
                </c:pt>
                <c:pt idx="7">
                  <c:v>7.5</c:v>
                </c:pt>
                <c:pt idx="8">
                  <c:v>9</c:v>
                </c:pt>
                <c:pt idx="9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1E4-4E7C-AFEC-E02187ECBE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4099704"/>
        <c:axId val="404098064"/>
      </c:scatterChart>
      <c:valAx>
        <c:axId val="404099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098064"/>
        <c:crosses val="autoZero"/>
        <c:crossBetween val="midCat"/>
      </c:valAx>
      <c:valAx>
        <c:axId val="404098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40997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0"/>
            <c:marker>
              <c:symbol val="circle"/>
              <c:size val="5"/>
              <c:spPr>
                <a:solidFill>
                  <a:sysClr val="window" lastClr="FFFFFF"/>
                </a:solidFill>
                <a:ln w="9525">
                  <a:noFill/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CE72-4C42-B6AE-66CE17150AE0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ysClr val="window" lastClr="FFFFFF"/>
                </a:solidFill>
                <a:ln w="9525">
                  <a:noFill/>
                </a:ln>
                <a:effectLst/>
              </c:spPr>
            </c:marker>
            <c:bubble3D val="0"/>
            <c:spPr>
              <a:ln w="19050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CE72-4C42-B6AE-66CE17150AE0}"/>
              </c:ext>
            </c:extLst>
          </c:dPt>
          <c:yVal>
            <c:numRef>
              <c:f>Sheet1!$C$1:$C$12</c:f>
              <c:numCache>
                <c:formatCode>General</c:formatCode>
                <c:ptCount val="12"/>
                <c:pt idx="0">
                  <c:v>0.5</c:v>
                </c:pt>
                <c:pt idx="1">
                  <c:v>0.19999999999999996</c:v>
                </c:pt>
                <c:pt idx="2">
                  <c:v>0.25</c:v>
                </c:pt>
                <c:pt idx="3">
                  <c:v>0.5</c:v>
                </c:pt>
                <c:pt idx="4">
                  <c:v>-0.5</c:v>
                </c:pt>
                <c:pt idx="5">
                  <c:v>0.29999999999999982</c:v>
                </c:pt>
                <c:pt idx="6">
                  <c:v>0</c:v>
                </c:pt>
                <c:pt idx="7">
                  <c:v>-0.59999999999999964</c:v>
                </c:pt>
                <c:pt idx="8">
                  <c:v>0.19999999999999929</c:v>
                </c:pt>
                <c:pt idx="9">
                  <c:v>0.30000000000000071</c:v>
                </c:pt>
                <c:pt idx="10">
                  <c:v>-6</c:v>
                </c:pt>
                <c:pt idx="11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E72-4C42-B6AE-66CE17150A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5781992"/>
        <c:axId val="585782320"/>
      </c:scatterChart>
      <c:valAx>
        <c:axId val="58578199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782320"/>
        <c:crosses val="autoZero"/>
        <c:crossBetween val="midCat"/>
      </c:valAx>
      <c:valAx>
        <c:axId val="585782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5781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Accuracy</a:t>
            </a:r>
            <a:r>
              <a:rPr lang="en-US" baseline="0"/>
              <a:t> of diffrent machine learning algorithms 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5713800153661683E-2"/>
          <c:y val="0.13811212539499906"/>
          <c:w val="0.91174110610845405"/>
          <c:h val="0.6929375204504073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F5E7CC11-CBAA-4CBF-A8A7-A2007B4656DA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2C0-4F81-87D6-99A9E0ABB21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4F4A6D48-6730-428D-AD41-F952468E881B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C2C0-4F81-87D6-99A9E0ABB213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03394857-9152-4181-BCA0-F26810F79DA9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C2C0-4F81-87D6-99A9E0ABB21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EFD7D7F1-A411-43A5-91F3-F16ABDABB7C2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C2C0-4F81-87D6-99A9E0ABB2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Sheet1!$A$1:$A$4</c:f>
              <c:strCache>
                <c:ptCount val="4"/>
                <c:pt idx="0">
                  <c:v>KNN</c:v>
                </c:pt>
                <c:pt idx="1">
                  <c:v>Decision Tree</c:v>
                </c:pt>
                <c:pt idx="2">
                  <c:v>Random Forest</c:v>
                </c:pt>
                <c:pt idx="3">
                  <c:v>ANN</c:v>
                </c:pt>
              </c:strCache>
            </c:strRef>
          </c:cat>
          <c:val>
            <c:numRef>
              <c:f>Sheet1!$B$1:$B$4</c:f>
              <c:numCache>
                <c:formatCode>General</c:formatCode>
                <c:ptCount val="4"/>
                <c:pt idx="0">
                  <c:v>89.1</c:v>
                </c:pt>
                <c:pt idx="1">
                  <c:v>92.51</c:v>
                </c:pt>
                <c:pt idx="2">
                  <c:v>95.55</c:v>
                </c:pt>
                <c:pt idx="3">
                  <c:v>95.66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2C0-4F81-87D6-99A9E0ABB2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54992383"/>
        <c:axId val="554992799"/>
      </c:barChart>
      <c:catAx>
        <c:axId val="55499238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baseline="0" dirty="0">
                    <a:effectLst/>
                  </a:rPr>
                  <a:t>Machine Learning Classifiers</a:t>
                </a:r>
                <a:endParaRPr lang="en-US" sz="6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992799"/>
        <c:crosses val="autoZero"/>
        <c:auto val="1"/>
        <c:lblAlgn val="ctr"/>
        <c:lblOffset val="100"/>
        <c:noMultiLvlLbl val="0"/>
      </c:catAx>
      <c:valAx>
        <c:axId val="554992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Accuracy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49923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baseline="0">
                <a:effectLst/>
              </a:rPr>
              <a:t>Accuracy of diffrent machine learning algorithms </a:t>
            </a:r>
            <a:endParaRPr lang="en-US" sz="12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5568837388359344E-2"/>
          <c:y val="0.10915154420197611"/>
          <c:w val="0.89612927056330238"/>
          <c:h val="0.73937402232066562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7F168C52-EB5C-4691-B4B4-E5DB88765FF8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B785-4AA8-932A-25B97806789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9215297D-FDAC-48FF-8487-62A03BC33628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785-4AA8-932A-25B978067897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E3D45FCB-663B-427F-9BA5-896414203691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B785-4AA8-932A-25B97806789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5C999941-14FF-4082-8511-76022C8EC85E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785-4AA8-932A-25B97806789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Sheet1!$D$1:$D$4</c:f>
              <c:strCache>
                <c:ptCount val="4"/>
                <c:pt idx="0">
                  <c:v>KNN</c:v>
                </c:pt>
                <c:pt idx="1">
                  <c:v>Decision Tree</c:v>
                </c:pt>
                <c:pt idx="2">
                  <c:v>Random Forest</c:v>
                </c:pt>
                <c:pt idx="3">
                  <c:v>ANN</c:v>
                </c:pt>
              </c:strCache>
            </c:strRef>
          </c:cat>
          <c:val>
            <c:numRef>
              <c:f>Sheet1!$E$1:$E$4</c:f>
              <c:numCache>
                <c:formatCode>General</c:formatCode>
                <c:ptCount val="4"/>
                <c:pt idx="0">
                  <c:v>75.78</c:v>
                </c:pt>
                <c:pt idx="1">
                  <c:v>85.9</c:v>
                </c:pt>
                <c:pt idx="2">
                  <c:v>89</c:v>
                </c:pt>
                <c:pt idx="3">
                  <c:v>81.25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85-4AA8-932A-25B97806789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73314431"/>
        <c:axId val="673311935"/>
      </c:barChart>
      <c:catAx>
        <c:axId val="673314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 dirty="0">
                    <a:effectLst/>
                  </a:rPr>
                  <a:t>Machine Learning Classifiers</a:t>
                </a:r>
                <a:endParaRPr lang="en-US" sz="700" dirty="0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311935"/>
        <c:crosses val="autoZero"/>
        <c:auto val="1"/>
        <c:lblAlgn val="ctr"/>
        <c:lblOffset val="100"/>
        <c:noMultiLvlLbl val="0"/>
      </c:catAx>
      <c:valAx>
        <c:axId val="6733119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Accuracy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3314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34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84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 </a:t>
            </a:r>
            <a:r>
              <a:rPr lang="en-US" dirty="0" err="1"/>
              <a:t>matplotlib.pyplot</a:t>
            </a:r>
            <a:r>
              <a:rPr lang="en-US" dirty="0"/>
              <a:t> as </a:t>
            </a:r>
            <a:r>
              <a:rPr lang="en-US" dirty="0" err="1"/>
              <a:t>plt</a:t>
            </a:r>
            <a:r>
              <a:rPr lang="en-US" dirty="0"/>
              <a:t> </a:t>
            </a:r>
          </a:p>
          <a:p>
            <a:r>
              <a:rPr lang="en-US" dirty="0"/>
              <a:t>import </a:t>
            </a:r>
            <a:r>
              <a:rPr lang="en-US" dirty="0" err="1"/>
              <a:t>numpy</a:t>
            </a:r>
            <a:r>
              <a:rPr lang="en-US" dirty="0"/>
              <a:t> as np</a:t>
            </a:r>
          </a:p>
          <a:p>
            <a:r>
              <a:rPr lang="en-US" dirty="0" err="1"/>
              <a:t>n_groups</a:t>
            </a:r>
            <a:r>
              <a:rPr lang="en-US" dirty="0"/>
              <a:t> = 4</a:t>
            </a:r>
          </a:p>
          <a:p>
            <a:r>
              <a:rPr lang="en-US" dirty="0" err="1"/>
              <a:t>means_frank</a:t>
            </a:r>
            <a:r>
              <a:rPr lang="en-US" dirty="0"/>
              <a:t> = (89.1, 92.51, 95.55, 95.66)</a:t>
            </a:r>
          </a:p>
          <a:p>
            <a:r>
              <a:rPr lang="en-US" dirty="0"/>
              <a:t>fig, ax = </a:t>
            </a:r>
            <a:r>
              <a:rPr lang="en-US" dirty="0" err="1"/>
              <a:t>plt.subplots</a:t>
            </a:r>
            <a:r>
              <a:rPr lang="en-US" dirty="0"/>
              <a:t>()</a:t>
            </a:r>
          </a:p>
          <a:p>
            <a:r>
              <a:rPr lang="en-US" dirty="0"/>
              <a:t>index = </a:t>
            </a:r>
            <a:r>
              <a:rPr lang="en-US" dirty="0" err="1"/>
              <a:t>np.arange</a:t>
            </a:r>
            <a:r>
              <a:rPr lang="en-US" dirty="0"/>
              <a:t>(</a:t>
            </a:r>
            <a:r>
              <a:rPr lang="en-US" dirty="0" err="1"/>
              <a:t>n_groups</a:t>
            </a:r>
            <a:r>
              <a:rPr lang="en-US" dirty="0"/>
              <a:t>)</a:t>
            </a:r>
          </a:p>
          <a:p>
            <a:r>
              <a:rPr lang="en-US" dirty="0" err="1"/>
              <a:t>bar_width</a:t>
            </a:r>
            <a:r>
              <a:rPr lang="en-US" dirty="0"/>
              <a:t> = 0.4 </a:t>
            </a:r>
          </a:p>
          <a:p>
            <a:r>
              <a:rPr lang="en-US" dirty="0"/>
              <a:t>opacity = 0.8</a:t>
            </a:r>
          </a:p>
          <a:p>
            <a:r>
              <a:rPr lang="en-US" dirty="0"/>
              <a:t>rects1 = </a:t>
            </a:r>
            <a:r>
              <a:rPr lang="en-US" dirty="0" err="1"/>
              <a:t>plt.bar</a:t>
            </a:r>
            <a:r>
              <a:rPr lang="en-US" dirty="0"/>
              <a:t>(index, </a:t>
            </a:r>
            <a:r>
              <a:rPr lang="en-US" dirty="0" err="1"/>
              <a:t>means_frank</a:t>
            </a:r>
            <a:r>
              <a:rPr lang="en-US" dirty="0"/>
              <a:t>, </a:t>
            </a:r>
            <a:r>
              <a:rPr lang="en-US" dirty="0" err="1"/>
              <a:t>bar_width,alpha</a:t>
            </a:r>
            <a:r>
              <a:rPr lang="en-US" dirty="0"/>
              <a:t>=</a:t>
            </a:r>
            <a:r>
              <a:rPr lang="en-US" dirty="0" err="1"/>
              <a:t>opacity,color</a:t>
            </a:r>
            <a:r>
              <a:rPr lang="en-US" dirty="0"/>
              <a:t>='red')</a:t>
            </a:r>
          </a:p>
          <a:p>
            <a:r>
              <a:rPr lang="en-US" dirty="0" err="1"/>
              <a:t>plt.xlabel</a:t>
            </a:r>
            <a:r>
              <a:rPr lang="en-US" dirty="0"/>
              <a:t>('')</a:t>
            </a:r>
          </a:p>
          <a:p>
            <a:r>
              <a:rPr lang="en-US" dirty="0" err="1"/>
              <a:t>plt.ylabel</a:t>
            </a:r>
            <a:r>
              <a:rPr lang="en-US" dirty="0"/>
              <a:t>('Accuracy')</a:t>
            </a:r>
          </a:p>
          <a:p>
            <a:r>
              <a:rPr lang="en-US" dirty="0" err="1"/>
              <a:t>plt.title</a:t>
            </a:r>
            <a:r>
              <a:rPr lang="en-US" dirty="0"/>
              <a:t>('Accuracy of </a:t>
            </a:r>
            <a:r>
              <a:rPr lang="en-US" dirty="0" err="1"/>
              <a:t>diffrent</a:t>
            </a:r>
            <a:r>
              <a:rPr lang="en-US" dirty="0"/>
              <a:t> classifier')</a:t>
            </a:r>
          </a:p>
          <a:p>
            <a:r>
              <a:rPr lang="en-US" dirty="0" err="1"/>
              <a:t>plt.xticks</a:t>
            </a:r>
            <a:r>
              <a:rPr lang="en-US" dirty="0"/>
              <a:t>(index, ('KNN', 'Decision Tree', 'Random Forest', 'ANN'))</a:t>
            </a:r>
          </a:p>
          <a:p>
            <a:r>
              <a:rPr lang="en-US" dirty="0" err="1"/>
              <a:t>plt.legend</a:t>
            </a:r>
            <a:r>
              <a:rPr lang="en-US" dirty="0"/>
              <a:t>()</a:t>
            </a:r>
          </a:p>
          <a:p>
            <a:r>
              <a:rPr lang="en-US" dirty="0" err="1"/>
              <a:t>plt.tight_layout</a:t>
            </a:r>
            <a:r>
              <a:rPr lang="en-US" dirty="0"/>
              <a:t>()</a:t>
            </a:r>
          </a:p>
          <a:p>
            <a:r>
              <a:rPr lang="en-US" dirty="0" err="1"/>
              <a:t>plt.show</a:t>
            </a:r>
            <a:r>
              <a:rPr lang="en-US" dirty="0"/>
              <a:t>()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import </a:t>
            </a:r>
            <a:r>
              <a:rPr lang="en-US" dirty="0" err="1"/>
              <a:t>matplotlib.pyplot</a:t>
            </a:r>
            <a:r>
              <a:rPr lang="en-US" dirty="0"/>
              <a:t> as </a:t>
            </a:r>
            <a:r>
              <a:rPr lang="en-US" dirty="0" err="1"/>
              <a:t>plt</a:t>
            </a:r>
            <a:r>
              <a:rPr lang="en-US" dirty="0"/>
              <a:t> </a:t>
            </a:r>
          </a:p>
          <a:p>
            <a:r>
              <a:rPr lang="en-US" dirty="0"/>
              <a:t>import </a:t>
            </a:r>
            <a:r>
              <a:rPr lang="en-US" dirty="0" err="1"/>
              <a:t>numpy</a:t>
            </a:r>
            <a:r>
              <a:rPr lang="en-US" dirty="0"/>
              <a:t> as np</a:t>
            </a:r>
          </a:p>
          <a:p>
            <a:r>
              <a:rPr lang="en-US" dirty="0" err="1"/>
              <a:t>n_groups</a:t>
            </a:r>
            <a:r>
              <a:rPr lang="en-US" dirty="0"/>
              <a:t> = 4</a:t>
            </a:r>
          </a:p>
          <a:p>
            <a:r>
              <a:rPr lang="en-US" dirty="0" err="1"/>
              <a:t>means_frank</a:t>
            </a:r>
            <a:r>
              <a:rPr lang="en-US" dirty="0"/>
              <a:t> = (75.78, 85.9, 89, 81.25)</a:t>
            </a:r>
          </a:p>
          <a:p>
            <a:r>
              <a:rPr lang="en-US" dirty="0"/>
              <a:t>fig, ax = </a:t>
            </a:r>
            <a:r>
              <a:rPr lang="en-US" dirty="0" err="1"/>
              <a:t>plt.subplots</a:t>
            </a:r>
            <a:r>
              <a:rPr lang="en-US" dirty="0"/>
              <a:t>()</a:t>
            </a:r>
          </a:p>
          <a:p>
            <a:r>
              <a:rPr lang="en-US" dirty="0"/>
              <a:t>index = </a:t>
            </a:r>
            <a:r>
              <a:rPr lang="en-US" dirty="0" err="1"/>
              <a:t>np.arange</a:t>
            </a:r>
            <a:r>
              <a:rPr lang="en-US" dirty="0"/>
              <a:t>(</a:t>
            </a:r>
            <a:r>
              <a:rPr lang="en-US" dirty="0" err="1"/>
              <a:t>n_groups</a:t>
            </a:r>
            <a:r>
              <a:rPr lang="en-US" dirty="0"/>
              <a:t>)</a:t>
            </a:r>
          </a:p>
          <a:p>
            <a:r>
              <a:rPr lang="en-US" dirty="0" err="1"/>
              <a:t>bar_width</a:t>
            </a:r>
            <a:r>
              <a:rPr lang="en-US" dirty="0"/>
              <a:t> = 0.4 </a:t>
            </a:r>
          </a:p>
          <a:p>
            <a:r>
              <a:rPr lang="en-US" dirty="0"/>
              <a:t>opacity = 0.8</a:t>
            </a:r>
          </a:p>
          <a:p>
            <a:r>
              <a:rPr lang="en-US" dirty="0"/>
              <a:t>rects1 = </a:t>
            </a:r>
            <a:r>
              <a:rPr lang="en-US" dirty="0" err="1"/>
              <a:t>plt.bar</a:t>
            </a:r>
            <a:r>
              <a:rPr lang="en-US" dirty="0"/>
              <a:t>(index, </a:t>
            </a:r>
            <a:r>
              <a:rPr lang="en-US" dirty="0" err="1"/>
              <a:t>means_frank</a:t>
            </a:r>
            <a:r>
              <a:rPr lang="en-US" dirty="0"/>
              <a:t>, </a:t>
            </a:r>
            <a:r>
              <a:rPr lang="en-US" dirty="0" err="1"/>
              <a:t>bar_width,alpha</a:t>
            </a:r>
            <a:r>
              <a:rPr lang="en-US" dirty="0"/>
              <a:t>=</a:t>
            </a:r>
            <a:r>
              <a:rPr lang="en-US" dirty="0" err="1"/>
              <a:t>opacity,color</a:t>
            </a:r>
            <a:r>
              <a:rPr lang="en-US" dirty="0"/>
              <a:t>='red')</a:t>
            </a:r>
          </a:p>
          <a:p>
            <a:r>
              <a:rPr lang="en-US" dirty="0" err="1"/>
              <a:t>plt.xlabel</a:t>
            </a:r>
            <a:r>
              <a:rPr lang="en-US" dirty="0"/>
              <a:t>('')</a:t>
            </a:r>
          </a:p>
          <a:p>
            <a:r>
              <a:rPr lang="en-US" dirty="0" err="1"/>
              <a:t>plt.ylabel</a:t>
            </a:r>
            <a:r>
              <a:rPr lang="en-US" dirty="0"/>
              <a:t>('Accuracy')</a:t>
            </a:r>
          </a:p>
          <a:p>
            <a:r>
              <a:rPr lang="en-US" dirty="0" err="1"/>
              <a:t>plt.title</a:t>
            </a:r>
            <a:r>
              <a:rPr lang="en-US" dirty="0"/>
              <a:t>('Accuracy of </a:t>
            </a:r>
            <a:r>
              <a:rPr lang="en-US" dirty="0" err="1"/>
              <a:t>diffrent</a:t>
            </a:r>
            <a:r>
              <a:rPr lang="en-US" dirty="0"/>
              <a:t> classifier')</a:t>
            </a:r>
          </a:p>
          <a:p>
            <a:r>
              <a:rPr lang="en-US" dirty="0" err="1"/>
              <a:t>plt.xticks</a:t>
            </a:r>
            <a:r>
              <a:rPr lang="en-US" dirty="0"/>
              <a:t>(index, ('KNN', 'Decision Tree', 'Random Forest', 'ANN'))</a:t>
            </a:r>
          </a:p>
          <a:p>
            <a:r>
              <a:rPr lang="en-US" dirty="0" err="1"/>
              <a:t>plt.legend</a:t>
            </a:r>
            <a:r>
              <a:rPr lang="en-US" dirty="0"/>
              <a:t>()</a:t>
            </a:r>
          </a:p>
          <a:p>
            <a:r>
              <a:rPr lang="en-US" dirty="0" err="1"/>
              <a:t>plt.tight_layout</a:t>
            </a:r>
            <a:r>
              <a:rPr lang="en-US" dirty="0"/>
              <a:t>()</a:t>
            </a:r>
          </a:p>
          <a:p>
            <a:r>
              <a:rPr lang="en-US" dirty="0" err="1"/>
              <a:t>plt.show</a:t>
            </a:r>
            <a:r>
              <a:rPr lang="en-US" dirty="0"/>
              <a:t>()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import </a:t>
            </a:r>
            <a:r>
              <a:rPr lang="en-US" dirty="0" err="1"/>
              <a:t>matplotlib.pyplot</a:t>
            </a:r>
            <a:r>
              <a:rPr lang="en-US" dirty="0"/>
              <a:t> as </a:t>
            </a:r>
            <a:r>
              <a:rPr lang="en-US" dirty="0" err="1"/>
              <a:t>plt</a:t>
            </a:r>
            <a:r>
              <a:rPr lang="en-US" dirty="0"/>
              <a:t> </a:t>
            </a:r>
          </a:p>
          <a:p>
            <a:r>
              <a:rPr lang="en-US" dirty="0"/>
              <a:t>import </a:t>
            </a:r>
            <a:r>
              <a:rPr lang="en-US" dirty="0" err="1"/>
              <a:t>numpy</a:t>
            </a:r>
            <a:r>
              <a:rPr lang="en-US" dirty="0"/>
              <a:t> as np</a:t>
            </a:r>
          </a:p>
          <a:p>
            <a:r>
              <a:rPr lang="en-US" dirty="0" err="1"/>
              <a:t>n_groups</a:t>
            </a:r>
            <a:r>
              <a:rPr lang="en-US" dirty="0"/>
              <a:t> = 4</a:t>
            </a:r>
          </a:p>
          <a:p>
            <a:r>
              <a:rPr lang="en-US" dirty="0" err="1"/>
              <a:t>means_frank</a:t>
            </a:r>
            <a:r>
              <a:rPr lang="en-US" dirty="0"/>
              <a:t> = (75.78, 85.9, 89, 81.25)</a:t>
            </a:r>
          </a:p>
          <a:p>
            <a:r>
              <a:rPr lang="en-US" dirty="0"/>
              <a:t>fig, ax = </a:t>
            </a:r>
            <a:r>
              <a:rPr lang="en-US" dirty="0" err="1"/>
              <a:t>plt.subplots</a:t>
            </a:r>
            <a:r>
              <a:rPr lang="en-US" dirty="0"/>
              <a:t>()</a:t>
            </a:r>
          </a:p>
          <a:p>
            <a:r>
              <a:rPr lang="en-US" dirty="0"/>
              <a:t>index = </a:t>
            </a:r>
            <a:r>
              <a:rPr lang="en-US" dirty="0" err="1"/>
              <a:t>np.arange</a:t>
            </a:r>
            <a:r>
              <a:rPr lang="en-US" dirty="0"/>
              <a:t>(</a:t>
            </a:r>
            <a:r>
              <a:rPr lang="en-US" dirty="0" err="1"/>
              <a:t>n_groups</a:t>
            </a:r>
            <a:r>
              <a:rPr lang="en-US" dirty="0"/>
              <a:t>)</a:t>
            </a:r>
          </a:p>
          <a:p>
            <a:r>
              <a:rPr lang="en-US" dirty="0" err="1"/>
              <a:t>bar_width</a:t>
            </a:r>
            <a:r>
              <a:rPr lang="en-US" dirty="0"/>
              <a:t> = 0.4 </a:t>
            </a:r>
          </a:p>
          <a:p>
            <a:r>
              <a:rPr lang="en-US" dirty="0"/>
              <a:t>opacity = 0.8</a:t>
            </a:r>
          </a:p>
          <a:p>
            <a:r>
              <a:rPr lang="en-US" dirty="0"/>
              <a:t>rects1 = </a:t>
            </a:r>
            <a:r>
              <a:rPr lang="en-US" dirty="0" err="1"/>
              <a:t>plt.bar</a:t>
            </a:r>
            <a:r>
              <a:rPr lang="en-US" dirty="0"/>
              <a:t>(index, </a:t>
            </a:r>
            <a:r>
              <a:rPr lang="en-US" dirty="0" err="1"/>
              <a:t>means_frank</a:t>
            </a:r>
            <a:r>
              <a:rPr lang="en-US" dirty="0"/>
              <a:t>, </a:t>
            </a:r>
            <a:r>
              <a:rPr lang="en-US" dirty="0" err="1"/>
              <a:t>bar_width,alpha</a:t>
            </a:r>
            <a:r>
              <a:rPr lang="en-US" dirty="0"/>
              <a:t>=</a:t>
            </a:r>
            <a:r>
              <a:rPr lang="en-US" dirty="0" err="1"/>
              <a:t>opacity,color</a:t>
            </a:r>
            <a:r>
              <a:rPr lang="en-US" dirty="0"/>
              <a:t>='red')</a:t>
            </a:r>
          </a:p>
          <a:p>
            <a:r>
              <a:rPr lang="en-US" dirty="0" err="1"/>
              <a:t>plt.xlabel</a:t>
            </a:r>
            <a:r>
              <a:rPr lang="en-US" dirty="0"/>
              <a:t>('')</a:t>
            </a:r>
          </a:p>
          <a:p>
            <a:r>
              <a:rPr lang="en-US" dirty="0" err="1"/>
              <a:t>plt.ylabel</a:t>
            </a:r>
            <a:r>
              <a:rPr lang="en-US" dirty="0"/>
              <a:t>('Accuracy')</a:t>
            </a:r>
          </a:p>
          <a:p>
            <a:r>
              <a:rPr lang="en-US" dirty="0" err="1"/>
              <a:t>plt.title</a:t>
            </a:r>
            <a:r>
              <a:rPr lang="en-US" dirty="0"/>
              <a:t>('Accuracy of </a:t>
            </a:r>
            <a:r>
              <a:rPr lang="en-US" dirty="0" err="1"/>
              <a:t>diffrent</a:t>
            </a:r>
            <a:r>
              <a:rPr lang="en-US" dirty="0"/>
              <a:t> classifier')</a:t>
            </a:r>
          </a:p>
          <a:p>
            <a:r>
              <a:rPr lang="en-US" dirty="0" err="1"/>
              <a:t>plt.xticks</a:t>
            </a:r>
            <a:r>
              <a:rPr lang="en-US" dirty="0"/>
              <a:t>(index, ('KNN', 'Decision Tree', 'Random Forest', 'ANN'))</a:t>
            </a:r>
          </a:p>
          <a:p>
            <a:r>
              <a:rPr lang="en-US" dirty="0" err="1"/>
              <a:t>plt.legend</a:t>
            </a:r>
            <a:r>
              <a:rPr lang="en-US" dirty="0"/>
              <a:t>()</a:t>
            </a:r>
          </a:p>
          <a:p>
            <a:r>
              <a:rPr lang="en-US" dirty="0" err="1"/>
              <a:t>plt.tight_layout</a:t>
            </a:r>
            <a:r>
              <a:rPr lang="en-US" dirty="0"/>
              <a:t>()</a:t>
            </a:r>
          </a:p>
          <a:p>
            <a:r>
              <a:rPr lang="en-US" dirty="0" err="1"/>
              <a:t>plt.show</a:t>
            </a:r>
            <a:r>
              <a:rPr lang="en-US" dirty="0"/>
              <a:t>()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07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3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Emotion Recognition using Brainwave Datasets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33349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Heba </a:t>
            </a:r>
            <a:r>
              <a:rPr lang="en-US" sz="2400" dirty="0" err="1">
                <a:solidFill>
                  <a:schemeClr val="bg1"/>
                </a:solidFill>
                <a:latin typeface="+mj-lt"/>
              </a:rPr>
              <a:t>Elgazzar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 and Bethlehem Seid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School of Engineering and Computer Science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Morehead State University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Morehead, KY, USA</a:t>
            </a:r>
          </a:p>
          <a:p>
            <a:pPr marL="0" indent="0" algn="ctr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invGray">
          <a:xfrm>
            <a:off x="670216" y="5193062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marR="0" indent="-285750" algn="just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Supervised machine learning techniques were chosen for this research</a:t>
            </a:r>
          </a:p>
          <a:p>
            <a:pPr marL="285750" marR="0" indent="-285750" algn="just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Supervised learning is where a dataset and its labels is provided. </a:t>
            </a:r>
          </a:p>
          <a:p>
            <a:pPr marL="285750" marR="0" indent="-285750" algn="just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data is then split into training and testing sets</a:t>
            </a:r>
          </a:p>
          <a:p>
            <a:pPr marL="285750" marR="0" indent="-285750" algn="just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Training set is used to develop algorithm can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produce a way to predict the label of an unknown item by using the information previously provided. </a:t>
            </a:r>
          </a:p>
          <a:p>
            <a:pPr marL="285750" marR="0" indent="-285750" algn="just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Testing set is used to measure how well the algorithm is performing by comparing the predicted label to the actual label given in the dataset.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FD7EF0-4FD7-4312-A614-36078EBEF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Dataset</a:t>
            </a:r>
          </a:p>
        </p:txBody>
      </p:sp>
    </p:spTree>
    <p:extLst>
      <p:ext uri="{BB962C8B-B14F-4D97-AF65-F5344CB8AC3E}">
        <p14:creationId xmlns:p14="http://schemas.microsoft.com/office/powerpoint/2010/main" val="322602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algn="just" fontAlgn="base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classification algorithm used in this research are: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2021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180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-Nearest </a:t>
            </a:r>
            <a:r>
              <a:rPr lang="en-US" sz="1800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eighbors(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KNN)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ecision </a:t>
            </a: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rees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andom Forest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Artificial </a:t>
            </a:r>
            <a:r>
              <a:rPr 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eural </a:t>
            </a:r>
            <a:r>
              <a:rPr lang="en-US" sz="18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etwork(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ANN).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FD7EF0-4FD7-4312-A614-36078EBEF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Dataset</a:t>
            </a:r>
          </a:p>
        </p:txBody>
      </p:sp>
    </p:spTree>
    <p:extLst>
      <p:ext uri="{BB962C8B-B14F-4D97-AF65-F5344CB8AC3E}">
        <p14:creationId xmlns:p14="http://schemas.microsoft.com/office/powerpoint/2010/main" val="297997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solidFill>
                  <a:srgbClr val="2021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32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-nearest neighbors</a:t>
            </a:r>
            <a:r>
              <a:rPr lang="en-US" sz="3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KNN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KNN is a simple machine learning algorithm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Based on data elements that are classified in a group will have similar attributes.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So, a data will be classified into a group by first finding the closest points then classify the point based on majority vote of the K neighbors.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closeness will be calculated using the  Euclidean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3A27BAB-6627-41D8-B3ED-267CCB92F6F7}"/>
                  </a:ext>
                </a:extLst>
              </p:cNvPr>
              <p:cNvSpPr txBox="1"/>
              <p:nvPr/>
            </p:nvSpPr>
            <p:spPr>
              <a:xfrm>
                <a:off x="2456200" y="4177717"/>
                <a:ext cx="3598878" cy="810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𝑑𝑖𝑠𝑡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1 </m:t>
                                      </m:r>
                                    </m:sub>
                                  </m:s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3A27BAB-6627-41D8-B3ED-267CCB92F6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200" y="4177717"/>
                <a:ext cx="3598878" cy="8107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B422F22-864C-41A9-89DF-39A2751E90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2495483"/>
              </p:ext>
            </p:extLst>
          </p:nvPr>
        </p:nvGraphicFramePr>
        <p:xfrm>
          <a:off x="7643768" y="3582099"/>
          <a:ext cx="3598878" cy="2206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087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91944" y="1431010"/>
            <a:ext cx="6597421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800" b="1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Pros 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Training is much faster compared to other classification algorithms. 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Useful in case of nonlinear data. 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Used with the regression problem. </a:t>
            </a:r>
          </a:p>
          <a:p>
            <a:pPr algn="l">
              <a:lnSpc>
                <a:spcPct val="100000"/>
              </a:lnSpc>
            </a:pPr>
            <a:r>
              <a:rPr lang="en-US" sz="1800" b="1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 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Slow and costly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Requires large memory for storing the entire training dataset for prediction. </a:t>
            </a:r>
          </a:p>
          <a:p>
            <a: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Not suitable for large dimensional data.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92897C-4037-4F18-ABAA-B270D93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>
                <a:solidFill>
                  <a:srgbClr val="2021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3200" b="1" i="0" dirty="0">
                <a:solidFill>
                  <a:srgbClr val="20212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-nearest neighbors</a:t>
            </a:r>
            <a:r>
              <a:rPr lang="en-US" sz="3200" b="1" dirty="0">
                <a:solidFill>
                  <a:srgbClr val="2021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KNN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0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Flowchart-like upside-down tree structure. 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Root represents the entire dataset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odes represent a single feature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Branch represents the decision rule for partitioning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Leaves represent the outcome/classes. 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Partitioning is done by first calculating the entropy which is the measure of impurity</a:t>
            </a:r>
            <a:br>
              <a:rPr lang="en-US" sz="2800" dirty="0"/>
            </a:b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62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1800" b="1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Pros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trees are easy to interpret and visualize.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can easily capture Non-linear patterns. 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decision tree has no assumptions about distribution</a:t>
            </a:r>
          </a:p>
          <a:p>
            <a:pPr algn="l">
              <a:lnSpc>
                <a:spcPct val="100000"/>
              </a:lnSpc>
            </a:pPr>
            <a:r>
              <a:rPr lang="en-US" sz="1800" b="1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Cons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Sensitive to noisy data. 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small variation in data can result in the different decision tree</a:t>
            </a:r>
          </a:p>
          <a:p>
            <a:pPr marL="571500" indent="-57150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trees are biased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72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Random Forest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9349009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Similar to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decision tree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Overcomes the drawbacks of the decision tree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Creates several decision trees</a:t>
            </a:r>
          </a:p>
          <a:p>
            <a:pPr marL="285750" indent="-285750" rtl="0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It c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lassifies the data based on majority vote from the several decision trees</a:t>
            </a:r>
            <a:br>
              <a:rPr lang="en-US" sz="3200" dirty="0"/>
            </a:b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41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611" y="448056"/>
            <a:ext cx="6877119" cy="640080"/>
          </a:xfrm>
        </p:spPr>
        <p:txBody>
          <a:bodyPr>
            <a:normAutofit/>
          </a:bodyPr>
          <a:lstStyle/>
          <a:p>
            <a:pPr lvl="0"/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Artificial Neural Networks</a:t>
            </a:r>
            <a:endParaRPr lang="en-US" sz="32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Modeled after the human brain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P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rocesses information in a very complex and nonlinear fashion by using a web of neurons that communicate through electric signals.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If the sum reaches a certain threshold, then it transmits message to the other neurons.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Here, weight represents the strength of the connection of between the two neurons.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Weight and the bias are the parts that are adjusted as the neural network is learning.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3FAF547-0245-45F4-B652-200246DEE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219" y="4127990"/>
            <a:ext cx="4005831" cy="1855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2A33F4F9-FD02-46AC-B285-203BB08AC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181" y="4684040"/>
            <a:ext cx="28956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60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 Selection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60EF81-4BFB-47A2-9A23-6FDA27A4F38D}"/>
              </a:ext>
            </a:extLst>
          </p:cNvPr>
          <p:cNvSpPr txBox="1"/>
          <p:nvPr/>
        </p:nvSpPr>
        <p:spPr>
          <a:xfrm>
            <a:off x="521207" y="1413164"/>
            <a:ext cx="6877119" cy="2673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</a:rPr>
              <a:t>Principal Component Analysis (PCA) </a:t>
            </a:r>
          </a:p>
          <a:p>
            <a:endParaRPr lang="en-US" dirty="0">
              <a:solidFill>
                <a:srgbClr val="3D4251"/>
              </a:solidFill>
              <a:latin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</a:rPr>
              <a:t>Linear dimensionality reduction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</a:rPr>
              <a:t>Preserves the essential parts that have more variation of the data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</a:rPr>
              <a:t>Cluster the similar data points based on the feature correlation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</a:rPr>
              <a:t>Features selected based on the variance or based on the number of components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778B82E-E631-499B-8DE9-25C5D6D655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0992860"/>
              </p:ext>
            </p:extLst>
          </p:nvPr>
        </p:nvGraphicFramePr>
        <p:xfrm>
          <a:off x="7398326" y="1661160"/>
          <a:ext cx="3940234" cy="2194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8719BDC-37C0-4457-9C97-3838099D65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4718074"/>
              </p:ext>
            </p:extLst>
          </p:nvPr>
        </p:nvGraphicFramePr>
        <p:xfrm>
          <a:off x="7398326" y="3855720"/>
          <a:ext cx="3940234" cy="2270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Feature Selection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60EF81-4BFB-47A2-9A23-6FDA27A4F38D}"/>
              </a:ext>
            </a:extLst>
          </p:cNvPr>
          <p:cNvSpPr txBox="1"/>
          <p:nvPr/>
        </p:nvSpPr>
        <p:spPr>
          <a:xfrm>
            <a:off x="521207" y="1413164"/>
            <a:ext cx="11030713" cy="4649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SelectKBest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rtl="0">
              <a:spcBef>
                <a:spcPts val="2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correlation of the different independent features and the outcome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rtl="0">
              <a:spcBef>
                <a:spcPts val="2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Univariant feature selection</a:t>
            </a:r>
          </a:p>
          <a:p>
            <a:pPr marL="285750" indent="-285750" rtl="0">
              <a:spcBef>
                <a:spcPts val="2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3D425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Pick a feature do a chi-square test with the target variable find out the statistical significance of the test of independence and keep feature based on the test of the significance then select the top K features to run the data on</a:t>
            </a:r>
          </a:p>
          <a:p>
            <a:pPr rtl="0">
              <a:spcBef>
                <a:spcPts val="2300"/>
              </a:spcBef>
              <a:spcAft>
                <a:spcPts val="0"/>
              </a:spcAft>
            </a:pPr>
            <a:r>
              <a:rPr lang="en-US" b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ReliefF</a:t>
            </a:r>
            <a:endParaRPr lang="en-US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rtl="0">
              <a:spcBef>
                <a:spcPts val="2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Filter</a:t>
            </a:r>
            <a:r>
              <a:rPr lang="en-US" sz="1800" b="0" i="0" u="none" strike="noStrike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-method approach to feature selection</a:t>
            </a:r>
          </a:p>
          <a:p>
            <a:pPr marL="285750" indent="-285750" rtl="0">
              <a:spcBef>
                <a:spcPts val="2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Scoring is based on the identifying the feature’s value difference compared to its nearest neighbor</a:t>
            </a:r>
          </a:p>
          <a:p>
            <a:pPr marL="285750" indent="-285750" rtl="0">
              <a:spcBef>
                <a:spcPts val="2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closest same-class instance is called 'near-hit', and the closest different-class instance is called 'near-</a:t>
            </a:r>
            <a:r>
              <a:rPr lang="en-US" sz="1800" b="0" i="0" u="none" strike="noStrike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miss'</a:t>
            </a:r>
            <a:r>
              <a:rPr lang="en-US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02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F8647D-0327-4827-B9DE-908F6689A9CC}"/>
              </a:ext>
            </a:extLst>
          </p:cNvPr>
          <p:cNvSpPr txBox="1"/>
          <p:nvPr/>
        </p:nvSpPr>
        <p:spPr>
          <a:xfrm>
            <a:off x="624443" y="1415848"/>
            <a:ext cx="10982535" cy="3673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Related Work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Algorithms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Using PCA</a:t>
            </a:r>
          </a:p>
        </p:txBody>
      </p:sp>
      <p:sp>
        <p:nvSpPr>
          <p:cNvPr id="16" name="Content Placeholder 17"/>
          <p:cNvSpPr txBox="1">
            <a:spLocks/>
          </p:cNvSpPr>
          <p:nvPr/>
        </p:nvSpPr>
        <p:spPr>
          <a:xfrm>
            <a:off x="541608" y="3429000"/>
            <a:ext cx="5384127" cy="29809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F519B13-3EBF-42AC-A629-93B39C2E2B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2201101"/>
              </p:ext>
            </p:extLst>
          </p:nvPr>
        </p:nvGraphicFramePr>
        <p:xfrm>
          <a:off x="1954869" y="1368198"/>
          <a:ext cx="7941732" cy="3551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932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 Using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SeleckKBest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DFBD551-9D73-492C-9F70-5AC9373F29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353384"/>
              </p:ext>
            </p:extLst>
          </p:nvPr>
        </p:nvGraphicFramePr>
        <p:xfrm>
          <a:off x="2234734" y="1296100"/>
          <a:ext cx="7722531" cy="3921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5492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60EF81-4BFB-47A2-9A23-6FDA27A4F38D}"/>
              </a:ext>
            </a:extLst>
          </p:cNvPr>
          <p:cNvSpPr txBox="1"/>
          <p:nvPr/>
        </p:nvSpPr>
        <p:spPr>
          <a:xfrm>
            <a:off x="521207" y="1413164"/>
            <a:ext cx="110307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In this research, we proposed a novel method for classifying the emotional state of individuals using few features.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ANN shows promising results when using principal component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Random forest performed better when using 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SelectKBest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KNN showed the least accurate results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759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49A863-AFB7-4F07-B4D5-D2A35316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8107" y="2019300"/>
            <a:ext cx="6877119" cy="1729740"/>
          </a:xfrm>
        </p:spPr>
        <p:txBody>
          <a:bodyPr>
            <a:normAutofit/>
          </a:bodyPr>
          <a:lstStyle/>
          <a:p>
            <a:pPr algn="ctr"/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6826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697D64-378C-445F-9E59-7134920EABB6}"/>
              </a:ext>
            </a:extLst>
          </p:cNvPr>
          <p:cNvSpPr txBox="1"/>
          <p:nvPr/>
        </p:nvSpPr>
        <p:spPr>
          <a:xfrm>
            <a:off x="521207" y="1302328"/>
            <a:ext cx="11227448" cy="3076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Traditionally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we use speech as a form of communication when we are feeling 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depressed or anxious.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xpressions are vague and don’t describe our emotions very well. </a:t>
            </a: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Therefore, it is essential to find other methods to understand the mental state of an individual.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Our bodies uses electric signals to send and receive messages so measuring the electrical signals to see the mental state of individuals</a:t>
            </a:r>
          </a:p>
        </p:txBody>
      </p: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697D64-378C-445F-9E59-7134920EABB6}"/>
              </a:ext>
            </a:extLst>
          </p:cNvPr>
          <p:cNvSpPr txBox="1"/>
          <p:nvPr/>
        </p:nvSpPr>
        <p:spPr>
          <a:xfrm>
            <a:off x="521207" y="1302328"/>
            <a:ext cx="11227448" cy="4307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dataset used for this research limits us to 3 emotional state which is positive, negative, and neutral.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But this can be easily expanded to other emotions.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This EEG test was also expensive and required the assistance of medical professionals to interpret the meaning of the signals.  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However, with the improvements in technology low-cost commercial devices such as the 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Emotiv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NeuroSky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and MUSE headband the process of collecting brainwave dataset and interpreting the results has been simplified.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82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Work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8A263-5E13-4BE3-80AA-01D1B237DC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11084468" cy="497433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 researchers have worked on similar topics using EEG headbands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Detecting mental state relaxed, concentrated, and neutral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Detecting different positive emotions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Detecting emotional state using EEG headband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</a:t>
            </a:r>
          </a:p>
        </p:txBody>
      </p:sp>
      <p:cxnSp>
        <p:nvCxnSpPr>
          <p:cNvPr id="20" name="Straight Connector 19" descr="Light grey line separating Morph text and images"/>
          <p:cNvCxnSpPr/>
          <p:nvPr/>
        </p:nvCxnSpPr>
        <p:spPr>
          <a:xfrm>
            <a:off x="6296866" y="1472431"/>
            <a:ext cx="0" cy="4892634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55257885-8DDA-4A71-B60B-3AA39AA9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416" y="1514432"/>
            <a:ext cx="5468586" cy="48955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ED6E3B-2CF1-4091-B12B-6910A6A29543}"/>
              </a:ext>
            </a:extLst>
          </p:cNvPr>
          <p:cNvSpPr txBox="1"/>
          <p:nvPr/>
        </p:nvSpPr>
        <p:spPr>
          <a:xfrm>
            <a:off x="590482" y="1514432"/>
            <a:ext cx="5635101" cy="2345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MUSE EEG headband was used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headband had four electrodes placed on the TP9, AF7, AF8 and TP10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Used to capture the readings within a time window. </a:t>
            </a:r>
          </a:p>
        </p:txBody>
      </p:sp>
    </p:spTree>
    <p:extLst>
      <p:ext uri="{BB962C8B-B14F-4D97-AF65-F5344CB8AC3E}">
        <p14:creationId xmlns:p14="http://schemas.microsoft.com/office/powerpoint/2010/main" val="259683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Dataset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Autofit/>
          </a:bodyPr>
          <a:lstStyle/>
          <a:p>
            <a:pPr marL="285750" indent="-285750">
              <a:lnSpc>
                <a:spcPct val="100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used an existing public EEG Brainwave dataset this was described and released in for classifying emotional state. </a:t>
            </a:r>
          </a:p>
          <a:p>
            <a:pPr marL="285750" indent="-285750">
              <a:lnSpc>
                <a:spcPct val="100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this dataset 2548 different attributes and 2133 instances </a:t>
            </a:r>
          </a:p>
          <a:p>
            <a:pPr marL="285750" indent="-285750">
              <a:lnSpc>
                <a:spcPct val="100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individuals one male and one female were shown 6 different scenes to invoke negative and positive emotions. Three minutes of each state was recorded. </a:t>
            </a:r>
          </a:p>
          <a:p>
            <a:pPr marL="285750" indent="-285750">
              <a:lnSpc>
                <a:spcPct val="100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addition, 6 minutes of resting neutral state was recorded.</a:t>
            </a:r>
          </a:p>
          <a:p>
            <a:pPr marL="0" indent="0">
              <a:lnSpc>
                <a:spcPct val="100000"/>
              </a:lnSpc>
              <a:spcBef>
                <a:spcPts val="1000"/>
              </a:spcBef>
              <a:spcAft>
                <a:spcPts val="2000"/>
              </a:spcAft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Dataset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89588"/>
            <a:ext cx="5554389" cy="3359249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ts val="1800"/>
              </a:lnSpc>
              <a:spcAft>
                <a:spcPts val="20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invoke negative emotions </a:t>
            </a:r>
          </a:p>
          <a:p>
            <a:pPr marL="285750" indent="-285750">
              <a:lnSpc>
                <a:spcPct val="100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eath scene from Marley and Me 	produced by Twentieth Century studios</a:t>
            </a:r>
          </a:p>
          <a:p>
            <a:pPr marL="285750" indent="-285750">
              <a:lnSpc>
                <a:spcPct val="1000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pening death scene from Up		produced by Walt Disney Pictures</a:t>
            </a:r>
          </a:p>
          <a:p>
            <a:pPr marL="285750" indent="-285750">
              <a:lnSpc>
                <a:spcPts val="1800"/>
              </a:lnSpc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uneral scene from My Girl 		produced by Imagine Entertainment. </a:t>
            </a: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None/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D9F1AB-0791-4D18-82D2-789B6E8E82AF}"/>
              </a:ext>
            </a:extLst>
          </p:cNvPr>
          <p:cNvSpPr txBox="1"/>
          <p:nvPr/>
        </p:nvSpPr>
        <p:spPr>
          <a:xfrm>
            <a:off x="6096000" y="1489587"/>
            <a:ext cx="555438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0"/>
              </a:spcAft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invoke positive emotions 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pening musical number from La 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Land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produced by Summit Entertainment 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Nature time-lapse 				from slow life by 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BioQuest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Studios, </a:t>
            </a:r>
          </a:p>
          <a:p>
            <a:pPr marL="285750" indent="-28575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unny dog clips 			by </a:t>
            </a:r>
            <a:r>
              <a:rPr lang="en-US" sz="2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MashupZone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83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11026934" cy="4978934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naconda which is a free and open-source platform used for scientific computation and package management. 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Pandas which is a software library for python programming and helps with the data manipulation and analysis. </a:t>
            </a:r>
          </a:p>
          <a:p>
            <a:pPr marL="285750" marR="0" indent="-285750" algn="just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Matplotlib which is a library for plotting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32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25A0713-A64B-439B-91E9-551CE2BAEA8D}" vid="{FD9CE0B8-0910-4446-AF74-F335AEE71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0072C5-DDE0-4258-BA7A-4D4B80DFA63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{2929E43D-1845-4B83-B1A3-4970D6F411BE}tf10001108</Template>
  <TotalTime>2382</TotalTime>
  <Words>1493</Words>
  <Application>Microsoft Office PowerPoint</Application>
  <PresentationFormat>Widescreen</PresentationFormat>
  <Paragraphs>200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 Math</vt:lpstr>
      <vt:lpstr>Segoe UI</vt:lpstr>
      <vt:lpstr>Segoe UI Light</vt:lpstr>
      <vt:lpstr>Times New Roman</vt:lpstr>
      <vt:lpstr>WelcomeDoc</vt:lpstr>
      <vt:lpstr>Emotion Recognition using Brainwave Datasets</vt:lpstr>
      <vt:lpstr>Outline </vt:lpstr>
      <vt:lpstr>Introduction</vt:lpstr>
      <vt:lpstr>Introduction</vt:lpstr>
      <vt:lpstr>Related Work</vt:lpstr>
      <vt:lpstr>Proposed Method</vt:lpstr>
      <vt:lpstr>Dataset</vt:lpstr>
      <vt:lpstr>Dataset</vt:lpstr>
      <vt:lpstr>PowerPoint Presentation</vt:lpstr>
      <vt:lpstr>Dataset</vt:lpstr>
      <vt:lpstr>Dataset</vt:lpstr>
      <vt:lpstr>K-nearest neighbors KNN</vt:lpstr>
      <vt:lpstr>K-nearest neighbors KNN</vt:lpstr>
      <vt:lpstr>Decision Trees </vt:lpstr>
      <vt:lpstr>Decision Trees </vt:lpstr>
      <vt:lpstr>Random Forest</vt:lpstr>
      <vt:lpstr>Artificial Neural Networks</vt:lpstr>
      <vt:lpstr>Feature Selection</vt:lpstr>
      <vt:lpstr>Feature Selection</vt:lpstr>
      <vt:lpstr>Results Using PCA</vt:lpstr>
      <vt:lpstr>Results  Using SeleckKBest</vt:lpstr>
      <vt:lpstr>Conclusion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Bethlehem Seid</dc:creator>
  <cp:keywords/>
  <cp:lastModifiedBy>Bethlehem Seid</cp:lastModifiedBy>
  <cp:revision>22</cp:revision>
  <dcterms:created xsi:type="dcterms:W3CDTF">2021-04-15T03:35:06Z</dcterms:created>
  <dcterms:modified xsi:type="dcterms:W3CDTF">2021-04-19T20:28:37Z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