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479" autoAdjust="0"/>
    <p:restoredTop sz="96349" autoAdjust="0"/>
  </p:normalViewPr>
  <p:slideViewPr>
    <p:cSldViewPr snapToGrid="0">
      <p:cViewPr varScale="1">
        <p:scale>
          <a:sx n="54" d="100"/>
          <a:sy n="54" d="100"/>
        </p:scale>
        <p:origin x="96" y="13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9D01BF-E590-4B76-B055-5CC8275930E3}" type="datetimeFigureOut">
              <a:rPr lang="en-US" smtClean="0"/>
              <a:t>4/12/2021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F175B-6CC9-4B32-BCA0-6B2A941F64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428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5F175B-6CC9-4B32-BCA0-6B2A941F64D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703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5F175B-6CC9-4B32-BCA0-6B2A941F64DB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742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5F175B-6CC9-4B32-BCA0-6B2A941F64DB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36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1ADC6-49F2-4D62-8B4A-607AA1339B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2E59EF-324D-44F1-A31E-D22FFCC71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B98799-A8A6-4409-B64F-E48E40DBF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6AF0-87A1-460E-B2FF-FACB6FB2835D}" type="datetimeFigureOut">
              <a:rPr lang="en-US" smtClean="0"/>
              <a:t>4/12/2021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4017-71C2-4F6C-8519-D80557106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1EE2E0-D53F-4983-9F3E-8F5C9C7BC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8277-40BD-4351-A572-034296F312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25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29001-36ED-427D-A307-B237157F8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37B4B4-59E9-48B6-A6C5-8D5AFB3F7C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8023ED-2FFF-4D5B-A72D-E7F32A3AF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6AF0-87A1-460E-B2FF-FACB6FB2835D}" type="datetimeFigureOut">
              <a:rPr lang="en-US" smtClean="0"/>
              <a:t>4/12/2021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2AEA3-0A64-429B-87D9-54492458D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2FF848-8975-48A7-B50A-FC758F33C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8277-40BD-4351-A572-034296F312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06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D4842D-EEE7-4407-8CF5-47BDE37FA7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BED9C3-70F2-449E-A4F6-70A06D7B18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40B7D3-8927-4C32-BE31-A239221D6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6AF0-87A1-460E-B2FF-FACB6FB2835D}" type="datetimeFigureOut">
              <a:rPr lang="en-US" smtClean="0"/>
              <a:t>4/12/2021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F7AB48-5AD1-450C-9A8F-4FD119A3F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7519F7-A33B-43FC-B658-6DD767623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8277-40BD-4351-A572-034296F312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932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A1572-88F2-43B0-9E6F-CAEEC6BC9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B05920-7BD3-448A-B8E5-BBB35886DE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46FE9-5AF3-4A07-83E6-889AB9517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6AF0-87A1-460E-B2FF-FACB6FB2835D}" type="datetimeFigureOut">
              <a:rPr lang="en-US" smtClean="0"/>
              <a:t>4/12/2021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C1DE95-B1DC-412B-B28A-899631A65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089D96-5719-48AF-8286-3749ED4D5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8277-40BD-4351-A572-034296F312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120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F496-B786-410D-B22A-6EBE73E7A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BF967-1431-41BF-9138-ED723AE15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9B4EC-E2D0-4F89-B7B1-54F0E0AA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6AF0-87A1-460E-B2FF-FACB6FB2835D}" type="datetimeFigureOut">
              <a:rPr lang="en-US" smtClean="0"/>
              <a:t>4/12/2021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75503A-7AD9-470A-8613-FB89BEBC6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6ACB91-1341-485A-9B38-F38EADCA8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8277-40BD-4351-A572-034296F312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083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513DC-B44F-4B6E-876D-D1BFEA0FB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2D717-D70A-46C8-9D6C-B1C55446C0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20BA2E-9A3B-4EEA-9048-0C5C25B435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1D82EF-A7AF-4338-966F-D38B1E6DC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6AF0-87A1-460E-B2FF-FACB6FB2835D}" type="datetimeFigureOut">
              <a:rPr lang="en-US" smtClean="0"/>
              <a:t>4/12/2021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413B68-DAC2-415A-902B-6CFCA6121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8C0925-378B-492C-A0AB-3AECC9053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8277-40BD-4351-A572-034296F312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573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F99D1-06AC-4E53-88E5-88D35D824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96154E-DF71-4240-9374-2FC01501C8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5453E3-7AB3-4B10-B942-6486671F45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7408A5-E008-4EE2-A4AD-378A7DA7DD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E8AB01-9929-4438-9ADA-358ABFD82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7EE690-CDC3-47F2-B7D4-C8C9D6048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6AF0-87A1-460E-B2FF-FACB6FB2835D}" type="datetimeFigureOut">
              <a:rPr lang="en-US" smtClean="0"/>
              <a:t>4/12/2021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CF92CF-18B1-49F7-BD2E-D42275D8D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3EC27F-1032-4353-8FEE-39BE3EB40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8277-40BD-4351-A572-034296F312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852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8DBA08-D8E2-469D-AA46-7299CA97F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960580-A2BF-4DA5-B106-0D9431D92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6AF0-87A1-460E-B2FF-FACB6FB2835D}" type="datetimeFigureOut">
              <a:rPr lang="en-US" smtClean="0"/>
              <a:t>4/12/2021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254D32-C97A-444A-91EE-2C9A3814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074BE3-A02E-4EB8-A28F-9DF9E608C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8277-40BD-4351-A572-034296F312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010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41D25B-DE22-47AD-97FD-48C84A16C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6AF0-87A1-460E-B2FF-FACB6FB2835D}" type="datetimeFigureOut">
              <a:rPr lang="en-US" smtClean="0"/>
              <a:t>4/12/2021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CE514D-EA48-4DE5-BCA2-F6ACFA878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2CA66-9200-4B87-BDC0-7511D29D9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8277-40BD-4351-A572-034296F312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964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DCBD4-0879-4938-AE75-2E5CA01F9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91A72-BCC4-4AC7-B67F-C13938C177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2ABF44-F809-4DCC-802F-5D59D72484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BA1DDF-AFB2-48B8-9BFA-60F903C51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6AF0-87A1-460E-B2FF-FACB6FB2835D}" type="datetimeFigureOut">
              <a:rPr lang="en-US" smtClean="0"/>
              <a:t>4/12/2021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CF8959-AE04-4CE1-B3B8-EFAB023D7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786BEA-48BE-4A46-BE96-DD1C98A54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8277-40BD-4351-A572-034296F312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231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61721-F21C-4493-882E-B82D85033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A95564-DA63-49F9-A419-E4630995AC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5F7233-ED29-4100-94D8-70F4BAE37F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72721D-AE99-4407-83E7-B7330AC5E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6AF0-87A1-460E-B2FF-FACB6FB2835D}" type="datetimeFigureOut">
              <a:rPr lang="en-US" smtClean="0"/>
              <a:t>4/12/2021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7A336F-FD6F-4B04-B52E-D1FCA72F6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AF225A-64DF-4E1D-ABD3-A7A1431C0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8277-40BD-4351-A572-034296F312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391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E4C6E-9F18-4886-BF92-53DCE8FC8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10098D-7946-42C7-BE0D-2961681CA9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376521-D8A9-4CD8-9EC0-F536854564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B6AF0-87A1-460E-B2FF-FACB6FB2835D}" type="datetimeFigureOut">
              <a:rPr lang="en-US" smtClean="0"/>
              <a:t>4/12/2021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A05B95-3B16-4118-836B-DD294310A0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1BEE25-F456-429C-BAF7-0CDE53815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28277-40BD-4351-A572-034296F312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216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9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4CB59-9663-451C-BA5D-3FAA3FC360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821519"/>
            <a:ext cx="5181600" cy="4884081"/>
          </a:xfrm>
        </p:spPr>
        <p:txBody>
          <a:bodyPr>
            <a:noAutofit/>
          </a:bodyPr>
          <a:lstStyle/>
          <a:p>
            <a:r>
              <a:rPr lang="en-US" sz="2200" dirty="0"/>
              <a:t>Arduino is an open-source electronics micro-controller board</a:t>
            </a:r>
          </a:p>
          <a:p>
            <a:pPr lvl="1"/>
            <a:r>
              <a:rPr lang="en-US" sz="1800" dirty="0"/>
              <a:t>Enables us to interface technology with our environment </a:t>
            </a:r>
          </a:p>
          <a:p>
            <a:pPr lvl="1"/>
            <a:r>
              <a:rPr lang="en-US" sz="1800" dirty="0"/>
              <a:t>Programmable using the Arduino Integrated Development Environment (IDE) </a:t>
            </a:r>
          </a:p>
          <a:p>
            <a:r>
              <a:rPr lang="en-US" sz="2200" dirty="0"/>
              <a:t>The Arduino’s size, portability, and functionality make it very useful for data collection for physics </a:t>
            </a:r>
          </a:p>
          <a:p>
            <a:pPr lvl="1"/>
            <a:r>
              <a:rPr lang="en-US" sz="1800" dirty="0"/>
              <a:t>Size is slightly smaller than an index card </a:t>
            </a:r>
          </a:p>
          <a:p>
            <a:pPr lvl="1"/>
            <a:r>
              <a:rPr lang="en-US" sz="1800" dirty="0"/>
              <a:t>The small form factor makes it highly portable. It can practically be taken and used anywhere </a:t>
            </a:r>
          </a:p>
          <a:p>
            <a:pPr lvl="1"/>
            <a:r>
              <a:rPr lang="en-US" sz="1800" dirty="0"/>
              <a:t>It is very powerful and easily interfaces with all our physics laboratory equipment </a:t>
            </a:r>
          </a:p>
        </p:txBody>
      </p:sp>
      <p:pic>
        <p:nvPicPr>
          <p:cNvPr id="16" name="Content Placeholder 15" descr="A picture containing text, electronics, circuit&#10;&#10;Description automatically generated">
            <a:extLst>
              <a:ext uri="{FF2B5EF4-FFF2-40B4-BE49-F238E27FC236}">
                <a16:creationId xmlns:a16="http://schemas.microsoft.com/office/drawing/2014/main" id="{DB571AEA-08F9-458E-B52B-6098EE896D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6" t="8116" r="15727" b="3449"/>
          <a:stretch/>
        </p:blipFill>
        <p:spPr>
          <a:xfrm rot="5400000">
            <a:off x="6423317" y="2250704"/>
            <a:ext cx="4679365" cy="3820995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DEC5F9-3284-48B9-969E-7040C9E55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"/>
            <a:ext cx="12192000" cy="161907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900" dirty="0"/>
              <a:t>Data Acquisition for Physics with Arduino</a:t>
            </a:r>
            <a:br>
              <a:rPr lang="en-US" dirty="0"/>
            </a:br>
            <a:r>
              <a:rPr lang="en-US" sz="2400" dirty="0"/>
              <a:t>Kyle Litton and Dr. Kevin Adkins</a:t>
            </a:r>
            <a:br>
              <a:rPr lang="en-US" sz="2400" dirty="0"/>
            </a:br>
            <a:r>
              <a:rPr lang="en-US" sz="2400" dirty="0"/>
              <a:t>Department of Physics, Earth Science &amp; Space Systems Engineering</a:t>
            </a:r>
            <a:br>
              <a:rPr lang="en-US" sz="2400" dirty="0"/>
            </a:br>
            <a:r>
              <a:rPr lang="en-US" sz="2400" dirty="0"/>
              <a:t>Morehead State University</a:t>
            </a:r>
          </a:p>
        </p:txBody>
      </p:sp>
      <p:pic>
        <p:nvPicPr>
          <p:cNvPr id="53" name="Audio 52">
            <a:hlinkClick r:id="" action="ppaction://media"/>
            <a:extLst>
              <a:ext uri="{FF2B5EF4-FFF2-40B4-BE49-F238E27FC236}">
                <a16:creationId xmlns:a16="http://schemas.microsoft.com/office/drawing/2014/main" id="{7A6AEB13-B91B-4D52-85AE-3195A851F2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048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985"/>
    </mc:Choice>
    <mc:Fallback>
      <p:transition spd="slow" advTm="199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DBA57-C0E9-4557-9410-5F9B880CD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4" y="853440"/>
            <a:ext cx="3923805" cy="672736"/>
          </a:xfrm>
        </p:spPr>
        <p:txBody>
          <a:bodyPr>
            <a:noAutofit/>
          </a:bodyPr>
          <a:lstStyle/>
          <a:p>
            <a:pPr algn="ctr"/>
            <a:r>
              <a:rPr lang="en-US" sz="4400" dirty="0"/>
              <a:t>The Goal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8AEB23-500B-4A68-8D51-27602646FA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4" y="1681217"/>
            <a:ext cx="4254002" cy="5027023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We are developing a data acquisition system using Arduino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Gives users total control of data collection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Arduino allows data to be exported to external storage devices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SD Card Modules are cheap and simple to program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Most importantly, Arduino easily integrates with the equipment found in our physics laboratories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Compatible with the Vernier sensors used in our physics labs</a:t>
            </a:r>
          </a:p>
        </p:txBody>
      </p:sp>
      <p:pic>
        <p:nvPicPr>
          <p:cNvPr id="16" name="Picture 15" descr="A picture containing floor, indoor, microphone&#10;&#10;Description automatically generated">
            <a:extLst>
              <a:ext uri="{FF2B5EF4-FFF2-40B4-BE49-F238E27FC236}">
                <a16:creationId xmlns:a16="http://schemas.microsoft.com/office/drawing/2014/main" id="{B7B218AE-C823-4976-ACC3-3439F5AE7D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943" y="3429000"/>
            <a:ext cx="3001693" cy="3321857"/>
          </a:xfrm>
          <a:prstGeom prst="rect">
            <a:avLst/>
          </a:prstGeom>
        </p:spPr>
      </p:pic>
      <p:pic>
        <p:nvPicPr>
          <p:cNvPr id="14" name="Picture 13" descr="A picture containing electronics, projector&#10;&#10;Description automatically generated">
            <a:extLst>
              <a:ext uri="{FF2B5EF4-FFF2-40B4-BE49-F238E27FC236}">
                <a16:creationId xmlns:a16="http://schemas.microsoft.com/office/drawing/2014/main" id="{36DBAA8E-A105-42CF-A170-FE1DA827F9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950" y="107143"/>
            <a:ext cx="4197531" cy="3148148"/>
          </a:xfrm>
          <a:prstGeom prst="rect">
            <a:avLst/>
          </a:prstGeom>
        </p:spPr>
      </p:pic>
      <p:pic>
        <p:nvPicPr>
          <p:cNvPr id="18" name="Picture 17" descr="A picture containing floor, indoor, camera&#10;&#10;Description automatically generated">
            <a:extLst>
              <a:ext uri="{FF2B5EF4-FFF2-40B4-BE49-F238E27FC236}">
                <a16:creationId xmlns:a16="http://schemas.microsoft.com/office/drawing/2014/main" id="{784D3666-9DCA-4D91-A392-31FD95071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716" y="3432080"/>
            <a:ext cx="3318777" cy="3318777"/>
          </a:xfrm>
          <a:prstGeom prst="rect">
            <a:avLst/>
          </a:prstGeom>
        </p:spPr>
      </p:pic>
      <p:pic>
        <p:nvPicPr>
          <p:cNvPr id="30" name="Audio 29">
            <a:hlinkClick r:id="" action="ppaction://media"/>
            <a:extLst>
              <a:ext uri="{FF2B5EF4-FFF2-40B4-BE49-F238E27FC236}">
                <a16:creationId xmlns:a16="http://schemas.microsoft.com/office/drawing/2014/main" id="{44DF9FAE-F7FC-4C6F-A4E0-43124D3334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427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105"/>
    </mc:Choice>
    <mc:Fallback>
      <p:transition spd="slow" advTm="181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98FCD-50B2-4E1E-BB4E-343759372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886" y="1328056"/>
            <a:ext cx="5141685" cy="552994"/>
          </a:xfrm>
        </p:spPr>
        <p:txBody>
          <a:bodyPr>
            <a:noAutofit/>
          </a:bodyPr>
          <a:lstStyle/>
          <a:p>
            <a:pPr algn="ctr"/>
            <a:r>
              <a:rPr lang="en-US" sz="4400" dirty="0"/>
              <a:t>Circuit Development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3CD88F-48ED-48C1-A267-F5AA1B5E28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2374" y="2221169"/>
            <a:ext cx="4580708" cy="4249783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Implemented the </a:t>
            </a:r>
            <a:r>
              <a:rPr lang="en-US" sz="2200" i="0" u="none" strike="noStrike" dirty="0">
                <a:solidFill>
                  <a:srgbClr val="000000"/>
                </a:solidFill>
                <a:effectLst/>
              </a:rPr>
              <a:t>Digital Protoboard Adapter from Vernier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i="0" u="none" strike="noStrike" dirty="0">
                <a:solidFill>
                  <a:srgbClr val="000000"/>
                </a:solidFill>
                <a:effectLst/>
              </a:rPr>
              <a:t>Allows us to interface Vernier Digital Sensors with Arduino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00"/>
                </a:solidFill>
              </a:rPr>
              <a:t>The sensors are connected to Arduino through electronic circuitry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</a:rPr>
              <a:t>The adaptor passes through the signal from the sensors to the Arduino.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i="0" u="none" strike="noStrike" dirty="0">
                <a:solidFill>
                  <a:srgbClr val="000000"/>
                </a:solidFill>
                <a:effectLst/>
              </a:rPr>
              <a:t>The </a:t>
            </a:r>
            <a:r>
              <a:rPr lang="en-US" sz="1800" dirty="0">
                <a:solidFill>
                  <a:srgbClr val="000000"/>
                </a:solidFill>
              </a:rPr>
              <a:t>user must write a program to interpret and analyze the signals received from the sensors </a:t>
            </a:r>
            <a:endParaRPr lang="en-US" sz="1800" i="0" u="none" strike="noStrike" dirty="0">
              <a:solidFill>
                <a:srgbClr val="000000"/>
              </a:solidFill>
              <a:effectLst/>
            </a:endParaRP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24FA34F1-ADF7-7F49-A3E7-04311E8322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571" y="688521"/>
            <a:ext cx="5782431" cy="5782431"/>
          </a:xfrm>
        </p:spPr>
      </p:pic>
      <p:pic>
        <p:nvPicPr>
          <p:cNvPr id="31" name="Audio 30">
            <a:hlinkClick r:id="" action="ppaction://media"/>
            <a:extLst>
              <a:ext uri="{FF2B5EF4-FFF2-40B4-BE49-F238E27FC236}">
                <a16:creationId xmlns:a16="http://schemas.microsoft.com/office/drawing/2014/main" id="{592CE264-CD1E-48E2-9A41-9973211014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0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015"/>
    </mc:Choice>
    <mc:Fallback>
      <p:transition spd="slow" advTm="180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766163-B1DC-451D-ABE0-CB1B0B92A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74" y="1545773"/>
            <a:ext cx="5340047" cy="530225"/>
          </a:xfrm>
        </p:spPr>
        <p:txBody>
          <a:bodyPr>
            <a:noAutofit/>
          </a:bodyPr>
          <a:lstStyle/>
          <a:p>
            <a:pPr algn="ctr"/>
            <a:r>
              <a:rPr lang="en-US" sz="4400" dirty="0"/>
              <a:t>Software Development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4FC7C8-F839-4187-B032-6610EEB2E4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642" y="2075998"/>
            <a:ext cx="4075112" cy="3947193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Our data acquisition system is still in its infancy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Decided to start small with a proof of concept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Create a data collection system for the radiation sensor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Proof of Concept Goals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800" dirty="0"/>
              <a:t>Count the number of radiation events that occurred over a set time interval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800" dirty="0"/>
              <a:t>Test exporting the data to an external storage device (a .txt text file on an SD card)</a:t>
            </a:r>
          </a:p>
        </p:txBody>
      </p:sp>
      <p:pic>
        <p:nvPicPr>
          <p:cNvPr id="8" name="Picture 7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46541092-B05B-4A7B-A9A7-E9A4D69E6B0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41" b="36661"/>
          <a:stretch/>
        </p:blipFill>
        <p:spPr>
          <a:xfrm>
            <a:off x="5652704" y="238814"/>
            <a:ext cx="6317291" cy="3947192"/>
          </a:xfrm>
          <a:prstGeom prst="rect">
            <a:avLst/>
          </a:prstGeom>
        </p:spPr>
      </p:pic>
      <p:pic>
        <p:nvPicPr>
          <p:cNvPr id="10" name="Picture 9" descr="Graphical user interface, text, email&#10;&#10;Description automatically generated">
            <a:extLst>
              <a:ext uri="{FF2B5EF4-FFF2-40B4-BE49-F238E27FC236}">
                <a16:creationId xmlns:a16="http://schemas.microsoft.com/office/drawing/2014/main" id="{83D5891B-7D9F-4750-AAE0-2DD766B331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37"/>
          <a:stretch/>
        </p:blipFill>
        <p:spPr>
          <a:xfrm>
            <a:off x="5652703" y="4252616"/>
            <a:ext cx="4234821" cy="2053916"/>
          </a:xfrm>
          <a:prstGeom prst="rect">
            <a:avLst/>
          </a:prstGeom>
        </p:spPr>
      </p:pic>
      <p:pic>
        <p:nvPicPr>
          <p:cNvPr id="6" name="Picture Placeholder 5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26613762-A0DF-4581-A905-0A4CADEDD8C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" t="-35305" r="32621" b="35305"/>
          <a:stretch/>
        </p:blipFill>
        <p:spPr>
          <a:xfrm>
            <a:off x="9887524" y="3429000"/>
            <a:ext cx="2082471" cy="2944142"/>
          </a:xfrm>
        </p:spPr>
      </p:pic>
      <p:pic>
        <p:nvPicPr>
          <p:cNvPr id="18" name="Audio 17">
            <a:hlinkClick r:id="" action="ppaction://media"/>
            <a:extLst>
              <a:ext uri="{FF2B5EF4-FFF2-40B4-BE49-F238E27FC236}">
                <a16:creationId xmlns:a16="http://schemas.microsoft.com/office/drawing/2014/main" id="{CA8BBD65-7A83-4787-91C4-D2152762C2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246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935"/>
    </mc:Choice>
    <mc:Fallback>
      <p:transition spd="slow" advTm="219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117B32-4D81-45C4-8DF8-ECDAB24C13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8194" y="1693023"/>
            <a:ext cx="4523831" cy="5892800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Morehead State’s Physics department is working to integrate PICUP across the curriculum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Our data collection system could play a role in enhancing student understanding of computation in physics through advanced lab experiments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My personal experience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Built upon fundamental knowledge of programming developed in previous courses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Arduino was a new platform, and I was able to pick it up quickly with limited background knowledge </a:t>
            </a:r>
          </a:p>
        </p:txBody>
      </p:sp>
      <p:pic>
        <p:nvPicPr>
          <p:cNvPr id="14" name="Picture Placeholder 13" descr="Logo&#10;&#10;Description automatically generated">
            <a:extLst>
              <a:ext uri="{FF2B5EF4-FFF2-40B4-BE49-F238E27FC236}">
                <a16:creationId xmlns:a16="http://schemas.microsoft.com/office/drawing/2014/main" id="{E7BB4BBC-EDC3-4721-84F0-BC564EA28D8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025" y="1370806"/>
            <a:ext cx="6972300" cy="4116388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A4ED556-1C57-4DC8-A997-925D64CD1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10194"/>
            <a:ext cx="5730239" cy="682829"/>
          </a:xfrm>
        </p:spPr>
        <p:txBody>
          <a:bodyPr>
            <a:noAutofit/>
          </a:bodyPr>
          <a:lstStyle/>
          <a:p>
            <a:pPr algn="ctr"/>
            <a:r>
              <a:rPr lang="en-US" sz="4400" dirty="0"/>
              <a:t>Educational Implications</a:t>
            </a:r>
          </a:p>
        </p:txBody>
      </p: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FEDF64B9-B785-458F-8943-5CA046BBCE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0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460"/>
    </mc:Choice>
    <mc:Fallback>
      <p:transition spd="slow" advTm="124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1B81F-EB78-4651-A48C-212F7DC9E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753292"/>
            <a:ext cx="4829492" cy="866503"/>
          </a:xfrm>
        </p:spPr>
        <p:txBody>
          <a:bodyPr>
            <a:noAutofit/>
          </a:bodyPr>
          <a:lstStyle/>
          <a:p>
            <a:pPr algn="ctr"/>
            <a:r>
              <a:rPr lang="en-US" sz="4400" dirty="0"/>
              <a:t>Summary &amp; Outlook</a:t>
            </a:r>
          </a:p>
        </p:txBody>
      </p:sp>
      <p:pic>
        <p:nvPicPr>
          <p:cNvPr id="6" name="Picture Placeholder 5" descr="A picture containing indoor, camera, electronics, projector&#10;&#10;Description automatically generated">
            <a:extLst>
              <a:ext uri="{FF2B5EF4-FFF2-40B4-BE49-F238E27FC236}">
                <a16:creationId xmlns:a16="http://schemas.microsoft.com/office/drawing/2014/main" id="{0E91EE5B-F35A-40C7-AFBA-04679F4FCFD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3" b="745"/>
          <a:stretch/>
        </p:blipFill>
        <p:spPr>
          <a:xfrm>
            <a:off x="6625908" y="350916"/>
            <a:ext cx="5149532" cy="6156168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CF0C11-68FF-4F22-BF44-CF267341C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91381" y="1780903"/>
            <a:ext cx="4726305" cy="5077097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Proof of concept for a data acquisition system for physics is complete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Laid the groundwork for future research and classroom educational projects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What’s next?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800" dirty="0"/>
              <a:t>Integrate our data collection system into some of our more advanced physics lab experiments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800" dirty="0"/>
              <a:t>Expand our system design to collect data for rotational motion</a:t>
            </a:r>
          </a:p>
        </p:txBody>
      </p:sp>
      <p:pic>
        <p:nvPicPr>
          <p:cNvPr id="17" name="Audio 16">
            <a:hlinkClick r:id="" action="ppaction://media"/>
            <a:extLst>
              <a:ext uri="{FF2B5EF4-FFF2-40B4-BE49-F238E27FC236}">
                <a16:creationId xmlns:a16="http://schemas.microsoft.com/office/drawing/2014/main" id="{A92CC232-677B-40F6-BBFD-9FBE05C8E1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24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729"/>
    </mc:Choice>
    <mc:Fallback>
      <p:transition spd="slow" advTm="217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6922</TotalTime>
  <Words>413</Words>
  <Application>Microsoft Office PowerPoint</Application>
  <PresentationFormat>Widescreen</PresentationFormat>
  <Paragraphs>43</Paragraphs>
  <Slides>6</Slides>
  <Notes>3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Data Acquisition for Physics with Arduino Kyle Litton and Dr. Kevin Adkins Department of Physics, Earth Science &amp; Space Systems Engineering Morehead State University</vt:lpstr>
      <vt:lpstr>The Goal</vt:lpstr>
      <vt:lpstr>Circuit Development</vt:lpstr>
      <vt:lpstr>Software Development</vt:lpstr>
      <vt:lpstr>Educational Implications</vt:lpstr>
      <vt:lpstr>Summary &amp; Outlook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Kyle Dante Litton</dc:creator>
  <cp:lastModifiedBy>Kyle Dante Litton</cp:lastModifiedBy>
  <cp:revision>39</cp:revision>
  <dcterms:created xsi:type="dcterms:W3CDTF">2021-04-06T19:52:28Z</dcterms:created>
  <dcterms:modified xsi:type="dcterms:W3CDTF">2021-04-15T18:51:27Z</dcterms:modified>
</cp:coreProperties>
</file>