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43" r:id="rId4"/>
  </p:sldMasterIdLst>
  <p:notesMasterIdLst>
    <p:notesMasterId r:id="rId11"/>
  </p:notesMasterIdLst>
  <p:handoutMasterIdLst>
    <p:handoutMasterId r:id="rId12"/>
  </p:handoutMasterIdLst>
  <p:sldIdLst>
    <p:sldId id="338" r:id="rId5"/>
    <p:sldId id="347" r:id="rId6"/>
    <p:sldId id="348" r:id="rId7"/>
    <p:sldId id="269" r:id="rId8"/>
    <p:sldId id="349" r:id="rId9"/>
    <p:sldId id="35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000" autoAdjust="0"/>
    <p:restoredTop sz="81868" autoAdjust="0"/>
  </p:normalViewPr>
  <p:slideViewPr>
    <p:cSldViewPr snapToGrid="0">
      <p:cViewPr varScale="1">
        <p:scale>
          <a:sx n="51" d="100"/>
          <a:sy n="51" d="100"/>
        </p:scale>
        <p:origin x="-133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2438" y="43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B08916B-8145-4DD4-A4F0-4944307B250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E8868C6-14E0-456B-8627-6ED3D5EA25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7BDEB-D08A-4BCC-82C3-65677B6346BB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0B6480-DE26-42CA-B861-D6EFA45FC7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1DDB9B3-0030-40C0-AFA9-FACA7EA513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F12C2-4DB0-4437-81E7-A0C89F24AD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1529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182BB-4E27-4552-8EE4-33C8EF731305}" type="datetimeFigureOut">
              <a:rPr lang="en-US" smtClean="0"/>
              <a:pPr/>
              <a:t>4/16/2021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442E7-1E35-4707-8504-AE37222ED5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682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Indications- almost</a:t>
            </a:r>
            <a:r>
              <a:rPr lang="en-US" baseline="0" dirty="0" smtClean="0"/>
              <a:t> any disease process; sepsis, peritonitis, spinal cord injury, traumatic wound injury, snake envenomation, fungal infections, pancreatitis, etc. – NOT recommended in patients with pneumothorax or uncontrolled seizures (because can’t get to them quickly enough)</a:t>
            </a:r>
          </a:p>
          <a:p>
            <a:endParaRPr lang="en-US" baseline="0" dirty="0" smtClean="0"/>
          </a:p>
          <a:p>
            <a:r>
              <a:rPr lang="en-US" baseline="0" dirty="0" smtClean="0"/>
              <a:t>Mission of project– expand knowledge of HBOT treatment in dogs and also determine the effect of increased oxygen pressures on the internal aqueous pressure of the canine eye – to evaluate for negative effects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42E7-1E35-4707-8504-AE37222ED57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1597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Medications and medical conditions did not seem to have a factor on the effect of IOP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42E7-1E35-4707-8504-AE37222ED57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056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chart evaluates the number of patients whose post-treatment </a:t>
            </a:r>
            <a:r>
              <a:rPr lang="en-US" dirty="0" smtClean="0"/>
              <a:t>IOPs </a:t>
            </a:r>
            <a:r>
              <a:rPr lang="en-US" dirty="0" smtClean="0"/>
              <a:t>were </a:t>
            </a:r>
            <a:r>
              <a:rPr lang="en-US" i="1" dirty="0" smtClean="0"/>
              <a:t>abnormally</a:t>
            </a:r>
            <a:r>
              <a:rPr lang="en-US" i="0" dirty="0" smtClean="0"/>
              <a:t> increased or decreased (normal</a:t>
            </a:r>
            <a:r>
              <a:rPr lang="en-US" i="0" baseline="0" dirty="0" smtClean="0"/>
              <a:t> readings with this specific tonometer are 11-25, therefore this chart demonstrates anything that was </a:t>
            </a:r>
            <a:r>
              <a:rPr lang="en-US" i="0" dirty="0" smtClean="0"/>
              <a:t>&lt;11 or &gt;25)</a:t>
            </a:r>
            <a:r>
              <a:rPr lang="en-US" i="0" baseline="0" dirty="0" smtClean="0"/>
              <a:t> in each eye.  </a:t>
            </a:r>
          </a:p>
          <a:p>
            <a:endParaRPr lang="en-US" i="0" baseline="0" dirty="0" smtClean="0"/>
          </a:p>
          <a:p>
            <a:r>
              <a:rPr lang="en-US" i="0" baseline="0" dirty="0" smtClean="0"/>
              <a:t>All patients had normal IOP prior to treatment</a:t>
            </a:r>
          </a:p>
          <a:p>
            <a:endParaRPr lang="en-US" i="0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42E7-1E35-4707-8504-AE37222ED57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79721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table</a:t>
            </a:r>
            <a:r>
              <a:rPr lang="en-US" baseline="0" dirty="0" smtClean="0"/>
              <a:t> and chart represents the change that patients experienced after HBOT therapy, not necessarily out of the reference range.</a:t>
            </a:r>
            <a:endParaRPr lang="en-US" dirty="0" smtClean="0"/>
          </a:p>
          <a:p>
            <a:r>
              <a:rPr lang="en-US" dirty="0" smtClean="0"/>
              <a:t>OS indicates left eye</a:t>
            </a:r>
          </a:p>
          <a:p>
            <a:r>
              <a:rPr lang="en-US" dirty="0" smtClean="0"/>
              <a:t>OD indicates right eye</a:t>
            </a:r>
          </a:p>
          <a:p>
            <a:r>
              <a:rPr lang="en-US" dirty="0" smtClean="0"/>
              <a:t>There were 18 patients</a:t>
            </a:r>
            <a:r>
              <a:rPr lang="en-US" baseline="0" dirty="0" smtClean="0"/>
              <a:t> total.  </a:t>
            </a:r>
          </a:p>
          <a:p>
            <a:r>
              <a:rPr lang="en-US" baseline="0" dirty="0" smtClean="0"/>
              <a:t>44% of patients had an increase in IOP in the left eye… 44% had a decrease in IOP in the left eye, and 11% had no change..</a:t>
            </a:r>
          </a:p>
          <a:p>
            <a:r>
              <a:rPr lang="en-US" baseline="0" dirty="0" smtClean="0"/>
              <a:t>ETC… for right eye.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42E7-1E35-4707-8504-AE37222ED57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81523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Due to the nature of treatment being within an enclosed</a:t>
            </a:r>
            <a:r>
              <a:rPr lang="en-US" baseline="0" dirty="0" smtClean="0"/>
              <a:t> chamber, IOPs were not able to be taken during chamber treatments.  It is possible that during the decompression period intraocular </a:t>
            </a:r>
            <a:r>
              <a:rPr lang="en-US" baseline="0" smtClean="0"/>
              <a:t>pressures altered.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8442E7-1E35-4707-8504-AE37222ED57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6250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5688E5B1-4139-AD48-BA45-9CE6A55A1ED0}"/>
              </a:ext>
            </a:extLst>
          </p:cNvPr>
          <p:cNvSpPr/>
          <p:nvPr userDrawn="1"/>
        </p:nvSpPr>
        <p:spPr>
          <a:xfrm>
            <a:off x="109259" y="4564339"/>
            <a:ext cx="1016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423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680575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409429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4" y="1956391"/>
            <a:ext cx="3863216" cy="446752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3599" y="1956391"/>
            <a:ext cx="6917210" cy="446752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4C75DA6C-B626-714A-8BBC-6FDDB6BE4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40156"/>
          </a:xfrm>
        </p:spPr>
        <p:txBody>
          <a:bodyPr anchor="t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xmlns="" id="{72B4D55A-70C8-E04B-B7E3-3355A1131891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660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581192" y="2847885"/>
            <a:ext cx="4757482" cy="557784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3523046"/>
            <a:ext cx="4757479" cy="2131499"/>
          </a:xfrm>
        </p:spPr>
        <p:txBody>
          <a:bodyPr anchor="t">
            <a:normAutofit/>
          </a:bodyPr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604002" y="2847886"/>
            <a:ext cx="4757483" cy="553373"/>
          </a:xfr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8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Title goes here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4001" y="3523046"/>
            <a:ext cx="4757484" cy="2131499"/>
          </a:xfrm>
        </p:spPr>
        <p:txBody>
          <a:bodyPr anchor="t">
            <a:normAutofit/>
          </a:bodyPr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3CA278B-C101-7F4E-B11A-7B91B0C8E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40156"/>
          </a:xfrm>
        </p:spPr>
        <p:txBody>
          <a:bodyPr anchor="t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FE5F6035-AACE-6847-8AF4-EB3C4D79EE95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7D914FC0-3771-6041-9E7C-1C624C85A803}"/>
              </a:ext>
            </a:extLst>
          </p:cNvPr>
          <p:cNvGrpSpPr/>
          <p:nvPr userDrawn="1"/>
        </p:nvGrpSpPr>
        <p:grpSpPr>
          <a:xfrm>
            <a:off x="5463336" y="2250891"/>
            <a:ext cx="1016001" cy="3839220"/>
            <a:chOff x="5510085" y="2250891"/>
            <a:chExt cx="1016001" cy="3839220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xmlns="" id="{0AED3128-974C-7F4B-BF36-A3836D1725F6}"/>
                </a:ext>
              </a:extLst>
            </p:cNvPr>
            <p:cNvCxnSpPr/>
            <p:nvPr/>
          </p:nvCxnSpPr>
          <p:spPr>
            <a:xfrm>
              <a:off x="6018085" y="2340176"/>
              <a:ext cx="0" cy="37499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">
              <a:extLst>
                <a:ext uri="{FF2B5EF4-FFF2-40B4-BE49-F238E27FC236}">
                  <a16:creationId xmlns:a16="http://schemas.microsoft.com/office/drawing/2014/main" xmlns="" id="{2D2224CB-5DFF-3D4B-816B-1A44228A23EE}"/>
                </a:ext>
              </a:extLst>
            </p:cNvPr>
            <p:cNvSpPr/>
            <p:nvPr/>
          </p:nvSpPr>
          <p:spPr>
            <a:xfrm>
              <a:off x="5510085" y="2250891"/>
              <a:ext cx="1016001" cy="381001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25400" tIns="25400" rIns="25400" bIns="25400" anchor="ctr"/>
            <a:lstStyle/>
            <a:p>
              <a:pPr algn="ctr" defTabSz="412750" hangingPunct="0">
                <a:defRPr sz="3200" spc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lang="en-US" sz="1600" kern="0" noProof="0">
                  <a:solidFill>
                    <a:srgbClr val="FFFFFF"/>
                  </a:solidFill>
                  <a:latin typeface="Helvetica Light"/>
                  <a:sym typeface="Helvetica Light"/>
                </a:rPr>
                <a:t>VS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308255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2F4516B-8A37-894B-82AE-60204E676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740156"/>
          </a:xfrm>
        </p:spPr>
        <p:txBody>
          <a:bodyPr anchor="t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CC16CE43-CB3C-7544-B05B-0A9F706D6FD8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103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noProof="0" smtClean="0"/>
              <a:pPr/>
              <a:t>4/16/2021</a:t>
            </a:fld>
            <a:endParaRPr lang="en-US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8640E59D-783A-C149-B212-716E0C4FE00D}"/>
              </a:ext>
            </a:extLst>
          </p:cNvPr>
          <p:cNvSpPr/>
          <p:nvPr userDrawn="1"/>
        </p:nvSpPr>
        <p:spPr>
          <a:xfrm rot="5400000">
            <a:off x="1660484" y="1257302"/>
            <a:ext cx="2540001" cy="25400"/>
          </a:xfrm>
          <a:prstGeom prst="rect">
            <a:avLst/>
          </a:prstGeom>
          <a:solidFill>
            <a:srgbClr val="24282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3200" spc="0">
                <a:solidFill>
                  <a:srgbClr val="0433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noProof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4E9C988F-F5FE-BA4D-BDC5-02CCC5D68F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6100" y="520700"/>
            <a:ext cx="4743450" cy="5816600"/>
          </a:xfrm>
          <a:custGeom>
            <a:avLst/>
            <a:gdLst>
              <a:gd name="connsiteX0" fmla="*/ 0 w 4743450"/>
              <a:gd name="connsiteY0" fmla="*/ 0 h 5816600"/>
              <a:gd name="connsiteX1" fmla="*/ 4743450 w 4743450"/>
              <a:gd name="connsiteY1" fmla="*/ 0 h 5816600"/>
              <a:gd name="connsiteX2" fmla="*/ 4743450 w 4743450"/>
              <a:gd name="connsiteY2" fmla="*/ 285838 h 5816600"/>
              <a:gd name="connsiteX3" fmla="*/ 4406308 w 4743450"/>
              <a:gd name="connsiteY3" fmla="*/ 285838 h 5816600"/>
              <a:gd name="connsiteX4" fmla="*/ 4406308 w 4743450"/>
              <a:gd name="connsiteY4" fmla="*/ 666839 h 5816600"/>
              <a:gd name="connsiteX5" fmla="*/ 4743450 w 4743450"/>
              <a:gd name="connsiteY5" fmla="*/ 666839 h 5816600"/>
              <a:gd name="connsiteX6" fmla="*/ 4743450 w 4743450"/>
              <a:gd name="connsiteY6" fmla="*/ 5816600 h 5816600"/>
              <a:gd name="connsiteX7" fmla="*/ 0 w 4743450"/>
              <a:gd name="connsiteY7" fmla="*/ 5816600 h 581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3450" h="5816600">
                <a:moveTo>
                  <a:pt x="0" y="0"/>
                </a:moveTo>
                <a:lnTo>
                  <a:pt x="4743450" y="0"/>
                </a:lnTo>
                <a:lnTo>
                  <a:pt x="4743450" y="285838"/>
                </a:lnTo>
                <a:lnTo>
                  <a:pt x="4406308" y="285838"/>
                </a:lnTo>
                <a:lnTo>
                  <a:pt x="4406308" y="666839"/>
                </a:lnTo>
                <a:lnTo>
                  <a:pt x="4743450" y="666839"/>
                </a:lnTo>
                <a:lnTo>
                  <a:pt x="4743450" y="5816600"/>
                </a:lnTo>
                <a:lnTo>
                  <a:pt x="0" y="58166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xmlns="" id="{4E3F3D93-DB12-4C41-A747-8781702C1204}"/>
              </a:ext>
            </a:extLst>
          </p:cNvPr>
          <p:cNvSpPr/>
          <p:nvPr userDrawn="1"/>
        </p:nvSpPr>
        <p:spPr>
          <a:xfrm>
            <a:off x="4952408" y="806538"/>
            <a:ext cx="1016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xmlns="" id="{D6C315ED-F22B-A649-80D5-44A63CE740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0" y="702156"/>
            <a:ext cx="6096000" cy="740156"/>
          </a:xfrm>
        </p:spPr>
        <p:txBody>
          <a:bodyPr anchor="t">
            <a:normAutofit/>
          </a:bodyPr>
          <a:lstStyle>
            <a:lvl1pPr>
              <a:defRPr sz="3400"/>
            </a:lvl1pPr>
          </a:lstStyle>
          <a:p>
            <a:r>
              <a:rPr lang="en-US" noProof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xmlns="" val="2873204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C8660979-B6F8-480C-AAC7-48903CC3ECFC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44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">
            <a:extLst>
              <a:ext uri="{FF2B5EF4-FFF2-40B4-BE49-F238E27FC236}">
                <a16:creationId xmlns:a16="http://schemas.microsoft.com/office/drawing/2014/main" xmlns="" id="{5DC1E635-F6E7-F248-9B85-120581E81180}"/>
              </a:ext>
            </a:extLst>
          </p:cNvPr>
          <p:cNvSpPr/>
          <p:nvPr userDrawn="1"/>
        </p:nvSpPr>
        <p:spPr>
          <a:xfrm>
            <a:off x="109259" y="5552029"/>
            <a:ext cx="1016001" cy="3810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293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xmlns="" id="{72B4D55A-70C8-E04B-B7E3-3355A1131891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5522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xmlns="" id="{FE5F6035-AACE-6847-8AF4-EB3C4D79EE95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7D914FC0-3771-6041-9E7C-1C624C85A803}"/>
              </a:ext>
            </a:extLst>
          </p:cNvPr>
          <p:cNvGrpSpPr/>
          <p:nvPr userDrawn="1"/>
        </p:nvGrpSpPr>
        <p:grpSpPr>
          <a:xfrm>
            <a:off x="5463336" y="2250891"/>
            <a:ext cx="1016001" cy="3839220"/>
            <a:chOff x="5510085" y="2250891"/>
            <a:chExt cx="1016001" cy="3839220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0AED3128-974C-7F4B-BF36-A3836D1725F6}"/>
                </a:ext>
              </a:extLst>
            </p:cNvPr>
            <p:cNvCxnSpPr/>
            <p:nvPr/>
          </p:nvCxnSpPr>
          <p:spPr>
            <a:xfrm>
              <a:off x="6018085" y="2340176"/>
              <a:ext cx="0" cy="37499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">
              <a:extLst>
                <a:ext uri="{FF2B5EF4-FFF2-40B4-BE49-F238E27FC236}">
                  <a16:creationId xmlns:a16="http://schemas.microsoft.com/office/drawing/2014/main" xmlns="" id="{2D2224CB-5DFF-3D4B-816B-1A44228A23EE}"/>
                </a:ext>
              </a:extLst>
            </p:cNvPr>
            <p:cNvSpPr/>
            <p:nvPr/>
          </p:nvSpPr>
          <p:spPr>
            <a:xfrm>
              <a:off x="5510085" y="2250891"/>
              <a:ext cx="1016001" cy="381001"/>
            </a:xfrm>
            <a:prstGeom prst="rect">
              <a:avLst/>
            </a:prstGeom>
            <a:solidFill>
              <a:schemeClr val="accent1"/>
            </a:solidFill>
            <a:ln w="12700">
              <a:miter lim="400000"/>
            </a:ln>
          </p:spPr>
          <p:txBody>
            <a:bodyPr lIns="25400" tIns="25400" rIns="25400" bIns="25400" anchor="ctr"/>
            <a:lstStyle/>
            <a:p>
              <a:pPr algn="ctr" defTabSz="412750" hangingPunct="0">
                <a:defRPr sz="3200" spc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lang="en-US" sz="1600" kern="0" noProof="0">
                  <a:solidFill>
                    <a:srgbClr val="FFFFFF"/>
                  </a:solidFill>
                  <a:latin typeface="Helvetica Light"/>
                  <a:sym typeface="Helvetica Light"/>
                </a:rPr>
                <a:t>VS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4315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CC16CE43-CB3C-7544-B05B-0A9F706D6FD8}"/>
              </a:ext>
            </a:extLst>
          </p:cNvPr>
          <p:cNvSpPr/>
          <p:nvPr userDrawn="1"/>
        </p:nvSpPr>
        <p:spPr>
          <a:xfrm>
            <a:off x="0" y="806538"/>
            <a:ext cx="453601" cy="363044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lang="en-US" sz="1600" kern="0" noProof="0" dirty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462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393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D291B17-9318-49DB-B28B-6E5994AE9581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440614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063951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D291B17-9318-49DB-B28B-6E5994AE9581}" type="datetime1">
              <a:rPr lang="en-US" smtClean="0"/>
              <a:pPr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37801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677" r:id="rId12"/>
    <p:sldLayoutId id="2147483684" r:id="rId13"/>
    <p:sldLayoutId id="2147483678" r:id="rId14"/>
    <p:sldLayoutId id="2147483689" r:id="rId15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1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2CA69D-9764-6F43-A39D-17C946E0E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Effects of Hyperbaric Oxygen Therapy on Intraocular Pressure in Dogs</a:t>
            </a: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71C4BF9-0712-B24C-9B29-1A941E187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59248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Lauren Mirus, </a:t>
            </a:r>
            <a:r>
              <a:rPr lang="en-US" dirty="0" err="1" smtClean="0"/>
              <a:t>dvm</a:t>
            </a:r>
            <a:endParaRPr lang="en-US" dirty="0" smtClean="0"/>
          </a:p>
          <a:p>
            <a:r>
              <a:rPr lang="en-US" dirty="0" smtClean="0"/>
              <a:t>Sierra </a:t>
            </a:r>
            <a:r>
              <a:rPr lang="en-US" dirty="0" err="1" smtClean="0"/>
              <a:t>ott</a:t>
            </a:r>
            <a:r>
              <a:rPr lang="en-US" dirty="0" smtClean="0"/>
              <a:t>, undergraduate research fellow</a:t>
            </a:r>
          </a:p>
          <a:p>
            <a:r>
              <a:rPr lang="en-US" dirty="0" smtClean="0"/>
              <a:t>Alayna </a:t>
            </a:r>
            <a:r>
              <a:rPr lang="en-US" dirty="0" err="1" smtClean="0"/>
              <a:t>alford</a:t>
            </a:r>
            <a:r>
              <a:rPr lang="en-US" dirty="0" smtClean="0"/>
              <a:t>, </a:t>
            </a:r>
            <a:r>
              <a:rPr lang="en-US" dirty="0" err="1" smtClean="0"/>
              <a:t>dvm</a:t>
            </a:r>
            <a:r>
              <a:rPr lang="en-US" dirty="0" smtClean="0"/>
              <a:t>, </a:t>
            </a:r>
            <a:r>
              <a:rPr lang="en-US" dirty="0" err="1" smtClean="0"/>
              <a:t>ccrt</a:t>
            </a:r>
            <a:r>
              <a:rPr lang="en-US" dirty="0" smtClean="0"/>
              <a:t>, </a:t>
            </a:r>
            <a:r>
              <a:rPr lang="en-US" dirty="0" err="1" smtClean="0"/>
              <a:t>cht</a:t>
            </a:r>
            <a:r>
              <a:rPr lang="en-US" dirty="0" smtClean="0"/>
              <a:t>-v</a:t>
            </a:r>
          </a:p>
          <a:p>
            <a:r>
              <a:rPr lang="en-US" dirty="0" smtClean="0"/>
              <a:t>Mendy Johnson, </a:t>
            </a:r>
            <a:r>
              <a:rPr lang="en-US" dirty="0" err="1" smtClean="0"/>
              <a:t>dvm</a:t>
            </a:r>
            <a:r>
              <a:rPr lang="en-US" dirty="0" smtClean="0"/>
              <a:t>, </a:t>
            </a:r>
            <a:r>
              <a:rPr lang="en-US" dirty="0" err="1" smtClean="0"/>
              <a:t>ccrt</a:t>
            </a:r>
            <a:r>
              <a:rPr lang="en-US" dirty="0" smtClean="0"/>
              <a:t>, </a:t>
            </a:r>
            <a:r>
              <a:rPr lang="en-US" dirty="0" err="1" smtClean="0"/>
              <a:t>cht</a:t>
            </a:r>
            <a:r>
              <a:rPr lang="en-US" dirty="0" smtClean="0"/>
              <a:t>-v</a:t>
            </a:r>
            <a:endParaRPr lang="en-US" dirty="0"/>
          </a:p>
        </p:txBody>
      </p:sp>
      <p:pic>
        <p:nvPicPr>
          <p:cNvPr id="7" name="~PP3170.WAV">
            <a:hlinkClick r:id="" action="ppaction://media"/>
          </p:cNvPr>
          <p:cNvPicPr>
            <a:picLocks noRot="1" noChangeAspect="1"/>
          </p:cNvPicPr>
          <p:nvPr>
            <a:wavAudioFile r:embed="rId1" name="~PP3170.WAV"/>
          </p:nvPr>
        </p:nvPicPr>
        <p:blipFill>
          <a:blip r:embed="rId3"/>
          <a:stretch>
            <a:fillRect/>
          </a:stretch>
        </p:blipFill>
        <p:spPr>
          <a:xfrm>
            <a:off x="11744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044100"/>
      </p:ext>
    </p:extLst>
  </p:cSld>
  <p:clrMapOvr>
    <a:masterClrMapping/>
  </p:clrMapOvr>
  <p:transition advTm="131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9428" y="1845734"/>
            <a:ext cx="5386251" cy="4023360"/>
          </a:xfrm>
        </p:spPr>
        <p:txBody>
          <a:bodyPr/>
          <a:lstStyle/>
          <a:p>
            <a:pPr lvl="1"/>
            <a:r>
              <a:rPr lang="en-US" dirty="0" smtClean="0"/>
              <a:t>Benefits of Hyperbaric Oxygen Therapy:</a:t>
            </a:r>
          </a:p>
          <a:p>
            <a:pPr lvl="2"/>
            <a:r>
              <a:rPr lang="en-US" dirty="0" smtClean="0"/>
              <a:t>Pressurized oxygen is used to improve oxygen delivery to tissues</a:t>
            </a:r>
          </a:p>
          <a:p>
            <a:pPr lvl="2"/>
            <a:r>
              <a:rPr lang="en-US" dirty="0" smtClean="0"/>
              <a:t>Improves medication delivery to tissues</a:t>
            </a:r>
          </a:p>
          <a:p>
            <a:pPr lvl="2"/>
            <a:r>
              <a:rPr lang="en-US" dirty="0" smtClean="0"/>
              <a:t>Effective in reducing effects of toxic substances</a:t>
            </a:r>
          </a:p>
          <a:p>
            <a:pPr lvl="2"/>
            <a:r>
              <a:rPr lang="en-US" dirty="0" smtClean="0"/>
              <a:t>Anti-inflammatory </a:t>
            </a:r>
          </a:p>
          <a:p>
            <a:pPr lvl="2"/>
            <a:r>
              <a:rPr lang="en-US" dirty="0" smtClean="0"/>
              <a:t>Etc.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Indications</a:t>
            </a:r>
          </a:p>
          <a:p>
            <a:pPr lvl="2"/>
            <a:r>
              <a:rPr lang="en-US" dirty="0" smtClean="0"/>
              <a:t>Almost any disease process</a:t>
            </a:r>
          </a:p>
          <a:p>
            <a:pPr lvl="2"/>
            <a:r>
              <a:rPr lang="en-US" dirty="0" smtClean="0"/>
              <a:t>NOT recommended in patients with </a:t>
            </a:r>
            <a:r>
              <a:rPr lang="en-US" dirty="0" err="1" smtClean="0"/>
              <a:t>pneumothorax</a:t>
            </a:r>
            <a:r>
              <a:rPr lang="en-US" dirty="0" smtClean="0"/>
              <a:t> or uncontrolled seizures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 smtClean="0"/>
              <a:t>Mission of </a:t>
            </a:r>
            <a:r>
              <a:rPr lang="en-US" dirty="0" smtClean="0"/>
              <a:t>project</a:t>
            </a:r>
          </a:p>
          <a:p>
            <a:pPr lvl="2"/>
            <a:r>
              <a:rPr lang="en-US" dirty="0" smtClean="0"/>
              <a:t>Expand knowledge of HBOT &amp; effects of increased oxygen pressures on the internal aqueous pressures of the eye 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 descr="No photo description available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7280" y="2221230"/>
            <a:ext cx="4367200" cy="327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~PP4063.WAV">
            <a:hlinkClick r:id="" action="ppaction://media"/>
          </p:cNvPr>
          <p:cNvPicPr>
            <a:picLocks noRot="1" noChangeAspect="1"/>
          </p:cNvPicPr>
          <p:nvPr>
            <a:wavAudioFile r:embed="rId1" name="~PP4063.WAV"/>
          </p:nvPr>
        </p:nvPicPr>
        <p:blipFill>
          <a:blip r:embed="rId5"/>
          <a:stretch>
            <a:fillRect/>
          </a:stretch>
        </p:blipFill>
        <p:spPr>
          <a:xfrm>
            <a:off x="11744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1572036"/>
      </p:ext>
    </p:extLst>
  </p:cSld>
  <p:clrMapOvr>
    <a:masterClrMapping/>
  </p:clrMapOvr>
  <p:transition advTm="24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9428" y="1845734"/>
            <a:ext cx="5386251" cy="4023360"/>
          </a:xfrm>
        </p:spPr>
        <p:txBody>
          <a:bodyPr/>
          <a:lstStyle/>
          <a:p>
            <a:pPr lvl="1"/>
            <a:r>
              <a:rPr lang="en-US" dirty="0" smtClean="0"/>
              <a:t>Subject requirements:  18 dogs with no known underlying ocular disease that were undergoing hyperbaric oxygen therapy for a specified condition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Each dog received Hyperbaric Oxygen Therapy at 14.7 PSI for 52-64 minutes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Intraocular pressures evaluated using a </a:t>
            </a:r>
            <a:r>
              <a:rPr lang="en-US" dirty="0" err="1" smtClean="0"/>
              <a:t>TonoVet</a:t>
            </a:r>
            <a:r>
              <a:rPr lang="en-US" dirty="0" smtClean="0"/>
              <a:t> Plus Rebound Tonometer </a:t>
            </a:r>
          </a:p>
          <a:p>
            <a:pPr lvl="2"/>
            <a:r>
              <a:rPr lang="en-US" dirty="0" smtClean="0"/>
              <a:t>Intraocular pressures were obtained in each patient immediately prior to treatment and immediately after treatment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Medical conditions and medications were recorded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1756" y="1999502"/>
            <a:ext cx="2289620" cy="3869592"/>
          </a:xfrm>
          <a:prstGeom prst="rect">
            <a:avLst/>
          </a:prstGeom>
        </p:spPr>
      </p:pic>
      <p:pic>
        <p:nvPicPr>
          <p:cNvPr id="8" name="~PP708.WAV">
            <a:hlinkClick r:id="" action="ppaction://media"/>
          </p:cNvPr>
          <p:cNvPicPr>
            <a:picLocks noRot="1" noChangeAspect="1"/>
          </p:cNvPicPr>
          <p:nvPr>
            <a:wavAudioFile r:embed="rId1" name="~PP708.WAV"/>
          </p:nvPr>
        </p:nvPicPr>
        <p:blipFill>
          <a:blip r:embed="rId5"/>
          <a:stretch>
            <a:fillRect/>
          </a:stretch>
        </p:blipFill>
        <p:spPr>
          <a:xfrm>
            <a:off x="11744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4872701"/>
      </p:ext>
    </p:extLst>
  </p:cSld>
  <p:clrMapOvr>
    <a:masterClrMapping/>
  </p:clrMapOvr>
  <p:transition advTm="164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732E9F2-C620-4FC8-8F0A-A41F3E18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0372" y="2225202"/>
            <a:ext cx="6892216" cy="3553028"/>
          </a:xfrm>
          <a:prstGeom prst="rect">
            <a:avLst/>
          </a:prstGeom>
        </p:spPr>
      </p:pic>
      <p:pic>
        <p:nvPicPr>
          <p:cNvPr id="8" name="~PP3848.WAV">
            <a:hlinkClick r:id="" action="ppaction://media"/>
          </p:cNvPr>
          <p:cNvPicPr>
            <a:picLocks noRot="1" noChangeAspect="1"/>
          </p:cNvPicPr>
          <p:nvPr>
            <a:wavAudioFile r:embed="rId1" name="~PP3848.WAV"/>
          </p:nvPr>
        </p:nvPicPr>
        <p:blipFill>
          <a:blip r:embed="rId5"/>
          <a:stretch>
            <a:fillRect/>
          </a:stretch>
        </p:blipFill>
        <p:spPr>
          <a:xfrm>
            <a:off x="11744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88093489"/>
      </p:ext>
    </p:extLst>
  </p:cSld>
  <p:clrMapOvr>
    <a:masterClrMapping/>
  </p:clrMapOvr>
  <p:transition advTm="312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697" y="1890337"/>
            <a:ext cx="5009566" cy="1644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697" y="3891409"/>
            <a:ext cx="5009566" cy="2131306"/>
          </a:xfrm>
          <a:prstGeom prst="rect">
            <a:avLst/>
          </a:prstGeom>
        </p:spPr>
      </p:pic>
      <p:pic>
        <p:nvPicPr>
          <p:cNvPr id="8" name="~PP3837.WAV">
            <a:hlinkClick r:id="" action="ppaction://media"/>
          </p:cNvPr>
          <p:cNvPicPr>
            <a:picLocks noRot="1" noChangeAspect="1"/>
          </p:cNvPicPr>
          <p:nvPr>
            <a:wavAudioFile r:embed="rId1" name="~PP3837.WAV"/>
          </p:nvPr>
        </p:nvPicPr>
        <p:blipFill>
          <a:blip r:embed="rId6"/>
          <a:stretch>
            <a:fillRect/>
          </a:stretch>
        </p:blipFill>
        <p:spPr>
          <a:xfrm>
            <a:off x="11744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6838231"/>
      </p:ext>
    </p:extLst>
  </p:cSld>
  <p:clrMapOvr>
    <a:masterClrMapping/>
  </p:clrMapOvr>
  <p:transition advTm="196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4918509" cy="402336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We conclude that the increased oxygen concentration associated with HBOT does not have a </a:t>
            </a:r>
            <a:r>
              <a:rPr lang="en-US" sz="3200" i="1" dirty="0" smtClean="0"/>
              <a:t>clinically</a:t>
            </a:r>
            <a:r>
              <a:rPr lang="en-US" sz="3200" dirty="0" smtClean="0"/>
              <a:t> significant impact on the changes in intraocular pressure in dogs.</a:t>
            </a:r>
            <a:endParaRPr lang="en-US" sz="3200" dirty="0"/>
          </a:p>
        </p:txBody>
      </p:sp>
      <p:pic>
        <p:nvPicPr>
          <p:cNvPr id="4098" name="Picture 2" descr="Diving In: Hyperbaric Oxygen Therapy in Veterinary Medic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7388" y="1845734"/>
            <a:ext cx="2942389" cy="392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~PP3357.WAV">
            <a:hlinkClick r:id="" action="ppaction://media"/>
          </p:cNvPr>
          <p:cNvPicPr>
            <a:picLocks noRot="1" noChangeAspect="1"/>
          </p:cNvPicPr>
          <p:nvPr>
            <a:wavAudioFile r:embed="rId1" name="~PP3357.WAV"/>
          </p:nvPr>
        </p:nvPicPr>
        <p:blipFill>
          <a:blip r:embed="rId5"/>
          <a:stretch>
            <a:fillRect/>
          </a:stretch>
        </p:blipFill>
        <p:spPr>
          <a:xfrm>
            <a:off x="11744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2420215"/>
      </p:ext>
    </p:extLst>
  </p:cSld>
  <p:clrMapOvr>
    <a:masterClrMapping/>
  </p:clrMapOvr>
  <p:transition advTm="199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C43B05-D266-4257-98DE-FF9D8CEDAE76}">
  <ds:schemaRefs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435A0B9-5F49-415F-9BEE-591FDACE98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6AEDE5-E9AF-4E9F-97C3-19B848D35A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384</Words>
  <Application>Microsoft Office PowerPoint</Application>
  <PresentationFormat>Custom</PresentationFormat>
  <Paragraphs>46</Paragraphs>
  <Slides>6</Slides>
  <Notes>5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Retrospect</vt:lpstr>
      <vt:lpstr>Effects of Hyperbaric Oxygen Therapy on Intraocular Pressure in Dogs</vt:lpstr>
      <vt:lpstr>Overview</vt:lpstr>
      <vt:lpstr>Materials and Methods</vt:lpstr>
      <vt:lpstr>Results</vt:lpstr>
      <vt:lpstr>Results 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2021-04-16T02:35:33Z</dcterms:created>
  <dcterms:modified xsi:type="dcterms:W3CDTF">2021-04-16T18:32:52Z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