
<file path=[Content_Types].xml><?xml version="1.0" encoding="utf-8"?>
<Types xmlns="http://schemas.openxmlformats.org/package/2006/content-types">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16" r:id="rId1"/>
  </p:sldMasterIdLst>
  <p:sldIdLst>
    <p:sldId id="256" r:id="rId2"/>
    <p:sldId id="262" r:id="rId3"/>
    <p:sldId id="257" r:id="rId4"/>
    <p:sldId id="260" r:id="rId5"/>
    <p:sldId id="259" r:id="rId6"/>
    <p:sldId id="258"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000000-0000-0000-0000-000000000000}" v="505" dt="2021-04-13T21:13:16.454"/>
    <p1510:client id="{2E452979-5074-652B-60F8-D7F1983B647B}" v="517" dt="2021-04-13T21:09:15.368"/>
    <p1510:client id="{52B8CCE0-C9AF-48A4-206B-9B9B98F861ED}" v="104" dt="2021-04-14T19:36:58.902"/>
    <p1510:client id="{56316DA7-5E11-DF41-8577-88F7EA78C5E3}" v="7" dt="2021-04-08T19:48:32.393"/>
    <p1510:client id="{7715CA91-0C52-ED86-BC7A-D0B943CA4755}" v="156" dt="2021-04-14T23:55:48.187"/>
    <p1510:client id="{85470750-423B-EEFF-94A7-00BB5CFB8983}" v="6" dt="2021-04-14T23:43:41.411"/>
    <p1510:client id="{B3E53D76-FB49-4AD8-4748-5010C82F14BF}" v="10" dt="2021-04-08T16:29:57.063"/>
    <p1510:client id="{C3B4A9AD-C87F-2A2A-EEBA-7B7808D61160}" v="5" dt="2021-04-14T18:32:53.046"/>
    <p1510:client id="{CAEEDCCA-68D2-47E7-9E21-0783AB7AF077}" v="57" dt="2021-04-13T13:59:40.641"/>
    <p1510:client id="{D2A5AA35-766A-7BB4-CA33-91DEE36B8165}" v="73" dt="2021-04-08T23:36:12.889"/>
    <p1510:client id="{E8358321-1780-ED8B-4486-4558EE21E37C}" v="536" dt="2021-04-13T17:39:40.938"/>
    <p1510:client id="{F6B522F4-9D0A-41DD-94C6-418E0DEC7D3A}" v="3" dt="2021-04-14T18:57:40.58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780"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n-US"/>
              <a:t>Click to edit Master title style</a:t>
            </a:r>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4" name="Date Placeholder 3"/>
          <p:cNvSpPr>
            <a:spLocks noGrp="1"/>
          </p:cNvSpPr>
          <p:nvPr>
            <p:ph type="dt" sz="half" idx="10"/>
          </p:nvPr>
        </p:nvSpPr>
        <p:spPr/>
        <p:txBody>
          <a:bodyPr/>
          <a:lstStyle>
            <a:lvl1pPr>
              <a:defRPr>
                <a:solidFill>
                  <a:srgbClr val="FFFFFF"/>
                </a:solidFill>
              </a:defRPr>
            </a:lvl1pPr>
          </a:lstStyle>
          <a:p>
            <a:fld id="{96DFF08F-DC6B-4601-B491-B0F83F6DD2DA}" type="datetimeFigureOut">
              <a:rPr lang="en-US" dirty="0"/>
              <a:t>4/14/2021</a:t>
            </a:fld>
            <a:endParaRPr lang="en-US"/>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4FAB73BC-B049-4115-A692-8D63A059BFB8}" type="slidenum">
              <a:rPr lang="en-US" dirty="0"/>
              <a:t>‹#›</a:t>
            </a:fld>
            <a:endParaRPr lang="en-US"/>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50941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6DFF08F-DC6B-4601-B491-B0F83F6DD2DA}" type="datetimeFigureOut">
              <a:rPr lang="en-US" dirty="0"/>
              <a:t>4/14/2021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a:p>
        </p:txBody>
      </p:sp>
    </p:spTree>
    <p:extLst>
      <p:ext uri="{BB962C8B-B14F-4D97-AF65-F5344CB8AC3E}">
        <p14:creationId xmlns:p14="http://schemas.microsoft.com/office/powerpoint/2010/main" val="42490499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6DFF08F-DC6B-4601-B491-B0F83F6DD2DA}" type="datetimeFigureOut">
              <a:rPr lang="en-US" dirty="0"/>
              <a:t>4/14/2021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a:p>
        </p:txBody>
      </p:sp>
    </p:spTree>
    <p:extLst>
      <p:ext uri="{BB962C8B-B14F-4D97-AF65-F5344CB8AC3E}">
        <p14:creationId xmlns:p14="http://schemas.microsoft.com/office/powerpoint/2010/main" val="3703773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6DFF08F-DC6B-4601-B491-B0F83F6DD2DA}" type="datetimeFigureOut">
              <a:rPr lang="en-US" dirty="0"/>
              <a:t>4/14/2021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a:p>
        </p:txBody>
      </p:sp>
    </p:spTree>
    <p:extLst>
      <p:ext uri="{BB962C8B-B14F-4D97-AF65-F5344CB8AC3E}">
        <p14:creationId xmlns:p14="http://schemas.microsoft.com/office/powerpoint/2010/main" val="3605149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a:t>Click to edit Master title style</a:t>
            </a:r>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dirty="0"/>
              <a:t>4/14/2021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20280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6DFF08F-DC6B-4601-B491-B0F83F6DD2DA}" type="datetimeFigureOut">
              <a:rPr lang="en-US" dirty="0"/>
              <a:t>4/14/2021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a:p>
        </p:txBody>
      </p:sp>
    </p:spTree>
    <p:extLst>
      <p:ext uri="{BB962C8B-B14F-4D97-AF65-F5344CB8AC3E}">
        <p14:creationId xmlns:p14="http://schemas.microsoft.com/office/powerpoint/2010/main" val="1256836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6DFF08F-DC6B-4601-B491-B0F83F6DD2DA}" type="datetimeFigureOut">
              <a:rPr lang="en-US" dirty="0"/>
              <a:t>4/14/2021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a:p>
        </p:txBody>
      </p:sp>
    </p:spTree>
    <p:extLst>
      <p:ext uri="{BB962C8B-B14F-4D97-AF65-F5344CB8AC3E}">
        <p14:creationId xmlns:p14="http://schemas.microsoft.com/office/powerpoint/2010/main" val="1193355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6DFF08F-DC6B-4601-B491-B0F83F6DD2DA}" type="datetimeFigureOut">
              <a:rPr lang="en-US" dirty="0"/>
              <a:t>4/14/2021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a:p>
        </p:txBody>
      </p:sp>
    </p:spTree>
    <p:extLst>
      <p:ext uri="{BB962C8B-B14F-4D97-AF65-F5344CB8AC3E}">
        <p14:creationId xmlns:p14="http://schemas.microsoft.com/office/powerpoint/2010/main" val="11929560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dirty="0"/>
              <a:t>4/14/2021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a:p>
        </p:txBody>
      </p:sp>
    </p:spTree>
    <p:extLst>
      <p:ext uri="{BB962C8B-B14F-4D97-AF65-F5344CB8AC3E}">
        <p14:creationId xmlns:p14="http://schemas.microsoft.com/office/powerpoint/2010/main" val="15607566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4/14/2021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a:p>
        </p:txBody>
      </p:sp>
    </p:spTree>
    <p:extLst>
      <p:ext uri="{BB962C8B-B14F-4D97-AF65-F5344CB8AC3E}">
        <p14:creationId xmlns:p14="http://schemas.microsoft.com/office/powerpoint/2010/main" val="6485406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4/14/2021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a:p>
        </p:txBody>
      </p:sp>
    </p:spTree>
    <p:extLst>
      <p:ext uri="{BB962C8B-B14F-4D97-AF65-F5344CB8AC3E}">
        <p14:creationId xmlns:p14="http://schemas.microsoft.com/office/powerpoint/2010/main" val="21390055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96DFF08F-DC6B-4601-B491-B0F83F6DD2DA}" type="datetimeFigureOut">
              <a:rPr lang="en-US" dirty="0"/>
              <a:pPr/>
              <a:t>4/14/2021</a:t>
            </a:fld>
            <a:endParaRPr lang="en-US"/>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4FAB73BC-B049-4115-A692-8D63A059BFB8}" type="slidenum">
              <a:rPr lang="en-US" dirty="0"/>
              <a:pPr/>
              <a:t>‹#›</a:t>
            </a:fld>
            <a:endParaRPr lang="en-US"/>
          </a:p>
        </p:txBody>
      </p:sp>
    </p:spTree>
    <p:extLst>
      <p:ext uri="{BB962C8B-B14F-4D97-AF65-F5344CB8AC3E}">
        <p14:creationId xmlns:p14="http://schemas.microsoft.com/office/powerpoint/2010/main" val="3210444057"/>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m4a"/><Relationship Id="rId1" Type="http://schemas.microsoft.com/office/2007/relationships/media" Target="../media/media1.m4a"/><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m4a"/><Relationship Id="rId1" Type="http://schemas.microsoft.com/office/2007/relationships/media" Target="../media/media3.m4a"/><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4.m4a"/><Relationship Id="rId1" Type="http://schemas.microsoft.com/office/2007/relationships/media" Target="../media/media4.m4a"/><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68E115-7BEE-DF42-8DC7-AA4BE2A7680D}"/>
              </a:ext>
            </a:extLst>
          </p:cNvPr>
          <p:cNvSpPr>
            <a:spLocks noGrp="1"/>
          </p:cNvSpPr>
          <p:nvPr>
            <p:ph type="ctrTitle"/>
          </p:nvPr>
        </p:nvSpPr>
        <p:spPr>
          <a:xfrm>
            <a:off x="838200" y="914402"/>
            <a:ext cx="10515600" cy="2659957"/>
          </a:xfrm>
        </p:spPr>
        <p:txBody>
          <a:bodyPr>
            <a:normAutofit/>
          </a:bodyPr>
          <a:lstStyle/>
          <a:p>
            <a:r>
              <a:rPr lang="en-US" sz="4400">
                <a:solidFill>
                  <a:srgbClr val="FFFFFF"/>
                </a:solidFill>
                <a:latin typeface="Calibri Light"/>
                <a:ea typeface="+mj-lt"/>
                <a:cs typeface="+mj-lt"/>
              </a:rPr>
              <a:t>The Effect of Nurse’s Mental Health on Quality Patient Outcomes: A </a:t>
            </a:r>
            <a:r>
              <a:rPr lang="en-US" sz="4400">
                <a:latin typeface="Calibri Light"/>
                <a:ea typeface="+mj-lt"/>
                <a:cs typeface="+mj-lt"/>
              </a:rPr>
              <a:t>Quality </a:t>
            </a:r>
            <a:r>
              <a:rPr lang="en-US" sz="4400">
                <a:solidFill>
                  <a:srgbClr val="FFFFFF"/>
                </a:solidFill>
                <a:latin typeface="Calibri Light"/>
                <a:ea typeface="+mj-lt"/>
                <a:cs typeface="+mj-lt"/>
              </a:rPr>
              <a:t>Improvement Project</a:t>
            </a:r>
            <a:endParaRPr lang="en-US" sz="4400">
              <a:solidFill>
                <a:srgbClr val="FFFFFF"/>
              </a:solidFill>
              <a:latin typeface="Calibri Light"/>
            </a:endParaRPr>
          </a:p>
        </p:txBody>
      </p:sp>
      <p:sp>
        <p:nvSpPr>
          <p:cNvPr id="3" name="Subtitle 2">
            <a:extLst>
              <a:ext uri="{FF2B5EF4-FFF2-40B4-BE49-F238E27FC236}">
                <a16:creationId xmlns:a16="http://schemas.microsoft.com/office/drawing/2014/main" id="{84CCD4B6-F36E-C14F-9A60-4BDECA49326C}"/>
              </a:ext>
            </a:extLst>
          </p:cNvPr>
          <p:cNvSpPr>
            <a:spLocks noGrp="1"/>
          </p:cNvSpPr>
          <p:nvPr>
            <p:ph type="subTitle" idx="1"/>
          </p:nvPr>
        </p:nvSpPr>
        <p:spPr>
          <a:xfrm>
            <a:off x="838200" y="4368800"/>
            <a:ext cx="10515600" cy="1390650"/>
          </a:xfrm>
        </p:spPr>
        <p:txBody>
          <a:bodyPr vert="horz" lIns="91440" tIns="45720" rIns="91440" bIns="45720" rtlCol="0" anchor="t">
            <a:normAutofit fontScale="92500" lnSpcReduction="20000"/>
          </a:bodyPr>
          <a:lstStyle/>
          <a:p>
            <a:r>
              <a:rPr lang="en-US" sz="1800">
                <a:ea typeface="+mn-lt"/>
                <a:cs typeface="+mn-lt"/>
              </a:rPr>
              <a:t>Mila Osborne, Mara Walker, Victoria Clevenger, Tiyanna Jones, Alexandria Kincaid; Dr. Suzi White, DNP, RN, PHCNS-BC, Mentor </a:t>
            </a:r>
            <a:endParaRPr lang="en-US" sz="1800"/>
          </a:p>
          <a:p>
            <a:r>
              <a:rPr lang="en-US" sz="1800">
                <a:ea typeface="+mn-lt"/>
                <a:cs typeface="+mn-lt"/>
              </a:rPr>
              <a:t>NURB 361 Introduction to Nursing Research: Baccalaureate Nursing Program </a:t>
            </a:r>
            <a:endParaRPr lang="en-US" sz="1800"/>
          </a:p>
          <a:p>
            <a:br>
              <a:rPr lang="en-US" sz="1800"/>
            </a:br>
            <a:endParaRPr lang="en-US" sz="1800"/>
          </a:p>
        </p:txBody>
      </p:sp>
    </p:spTree>
    <p:extLst>
      <p:ext uri="{BB962C8B-B14F-4D97-AF65-F5344CB8AC3E}">
        <p14:creationId xmlns:p14="http://schemas.microsoft.com/office/powerpoint/2010/main" val="7778746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CBC5220-E81D-4B28-9988-7A1EA6A20F8E}"/>
              </a:ext>
            </a:extLst>
          </p:cNvPr>
          <p:cNvSpPr>
            <a:spLocks noGrp="1"/>
          </p:cNvSpPr>
          <p:nvPr>
            <p:ph sz="half" idx="4294967295"/>
          </p:nvPr>
        </p:nvSpPr>
        <p:spPr>
          <a:xfrm>
            <a:off x="867833" y="-270933"/>
            <a:ext cx="3090863" cy="5522913"/>
          </a:xfrm>
        </p:spPr>
        <p:txBody>
          <a:bodyPr vert="horz" lIns="91440" tIns="45720" rIns="91440" bIns="45720" rtlCol="0" anchor="ctr">
            <a:normAutofit/>
          </a:bodyPr>
          <a:lstStyle/>
          <a:p>
            <a:pPr marL="0" indent="0">
              <a:buNone/>
            </a:pPr>
            <a:r>
              <a:rPr lang="en-US" sz="4000">
                <a:latin typeface="Calibri Light"/>
                <a:cs typeface="Calibri Light"/>
              </a:rPr>
              <a:t>Purpose</a:t>
            </a:r>
          </a:p>
          <a:p>
            <a:pPr marL="0" indent="0">
              <a:buNone/>
            </a:pPr>
            <a:r>
              <a:rPr lang="en-US" sz="2400">
                <a:latin typeface="Calibri Light"/>
                <a:cs typeface="Calibri Light"/>
              </a:rPr>
              <a:t>To identify factors contributing to mental health fatigue in nursing staff and to develop strategies to support staff well-being and work life satisfaction, so that quality patient outcomes are improved.</a:t>
            </a:r>
            <a:endParaRPr lang="en-US">
              <a:latin typeface="Calibri Light"/>
              <a:cs typeface="Calibri Light"/>
            </a:endParaRPr>
          </a:p>
        </p:txBody>
      </p:sp>
      <p:sp>
        <p:nvSpPr>
          <p:cNvPr id="5" name="TextBox 4">
            <a:extLst>
              <a:ext uri="{FF2B5EF4-FFF2-40B4-BE49-F238E27FC236}">
                <a16:creationId xmlns:a16="http://schemas.microsoft.com/office/drawing/2014/main" id="{60BCE75B-9C75-4088-B412-9C0C3950B713}"/>
              </a:ext>
            </a:extLst>
          </p:cNvPr>
          <p:cNvSpPr txBox="1"/>
          <p:nvPr/>
        </p:nvSpPr>
        <p:spPr>
          <a:xfrm>
            <a:off x="5756604" y="1651921"/>
            <a:ext cx="5350275" cy="541686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600"/>
              </a:spcAft>
            </a:pPr>
            <a:r>
              <a:rPr lang="en-US" sz="4000">
                <a:solidFill>
                  <a:schemeClr val="accent1"/>
                </a:solidFill>
                <a:latin typeface="Calibri Light"/>
                <a:ea typeface="+mn-lt"/>
                <a:cs typeface="+mn-lt"/>
              </a:rPr>
              <a:t>Abstract</a:t>
            </a:r>
            <a:endParaRPr lang="en-US" sz="4000" dirty="0">
              <a:solidFill>
                <a:schemeClr val="accent1"/>
              </a:solidFill>
              <a:latin typeface="Calibri Light"/>
              <a:ea typeface="+mn-lt"/>
              <a:cs typeface="+mn-lt"/>
            </a:endParaRPr>
          </a:p>
          <a:p>
            <a:pPr>
              <a:spcAft>
                <a:spcPts val="600"/>
              </a:spcAft>
            </a:pPr>
            <a:r>
              <a:rPr lang="en-US" sz="2000" dirty="0">
                <a:solidFill>
                  <a:schemeClr val="accent1"/>
                </a:solidFill>
                <a:ea typeface="+mn-lt"/>
                <a:cs typeface="+mn-lt"/>
              </a:rPr>
              <a:t> </a:t>
            </a:r>
            <a:r>
              <a:rPr lang="en-US" sz="2000">
                <a:solidFill>
                  <a:schemeClr val="accent1"/>
                </a:solidFill>
                <a:ea typeface="+mn-lt"/>
                <a:cs typeface="+mn-lt"/>
              </a:rPr>
              <a:t>There are many contributing factors that add to stress in the nursing profession. A thorough literature review was conducted that included 40 studies, 10 of which were quantitative and 30 that were qualitative. Factors identified include long hours, high expectations, high patient/staff ratios, burnout, low morale, and workplace violence. These factors affect nurses’ mental health which impact work performance and patient outcomes.  It is well recognized that there is a high amount of stress in nursing, but there is a lack of evidence-based interventions to overcome this problem. </a:t>
            </a:r>
          </a:p>
          <a:p>
            <a:pPr>
              <a:spcAft>
                <a:spcPts val="600"/>
              </a:spcAft>
            </a:pPr>
            <a:br>
              <a:rPr lang="en-US" dirty="0">
                <a:ea typeface="+mn-lt"/>
                <a:cs typeface="+mn-lt"/>
              </a:rPr>
            </a:br>
            <a:endParaRPr lang="en-US">
              <a:ea typeface="+mn-lt"/>
              <a:cs typeface="+mn-lt"/>
            </a:endParaRPr>
          </a:p>
        </p:txBody>
      </p:sp>
      <p:pic>
        <p:nvPicPr>
          <p:cNvPr id="2" name="361 ppt audio">
            <a:hlinkClick r:id="" action="ppaction://media"/>
            <a:extLst>
              <a:ext uri="{FF2B5EF4-FFF2-40B4-BE49-F238E27FC236}">
                <a16:creationId xmlns:a16="http://schemas.microsoft.com/office/drawing/2014/main" id="{45AF3CCB-354B-4C96-96FE-09C95771532B}"/>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457978" y="5129109"/>
            <a:ext cx="730250" cy="730250"/>
          </a:xfrm>
          <a:prstGeom prst="rect">
            <a:avLst/>
          </a:prstGeom>
        </p:spPr>
      </p:pic>
    </p:spTree>
    <p:extLst>
      <p:ext uri="{BB962C8B-B14F-4D97-AF65-F5344CB8AC3E}">
        <p14:creationId xmlns:p14="http://schemas.microsoft.com/office/powerpoint/2010/main" val="210614943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nextCondLst>
                <p:cond evt="onClick" delay="0">
                  <p:tgtEl>
                    <p:spTgt spid="2"/>
                  </p:tgtEl>
                </p:cond>
              </p:nextCondLst>
            </p:seq>
            <p:audio>
              <p:cMediaNode>
                <p:cTn id="7" fill="hold" display="0">
                  <p:stCondLst>
                    <p:cond delay="indefinite"/>
                  </p:stCondLst>
                  <p:endCondLst>
                    <p:cond evt="onStopAudio" delay="0">
                      <p:tgtEl>
                        <p:sldTgt/>
                      </p:tgtEl>
                    </p:cond>
                  </p:endCondLst>
                </p:cTn>
                <p:tgtEl>
                  <p:spTgt spid="2"/>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171A10-7B06-4981-9065-FBE28A361F16}"/>
              </a:ext>
            </a:extLst>
          </p:cNvPr>
          <p:cNvSpPr>
            <a:spLocks noGrp="1"/>
          </p:cNvSpPr>
          <p:nvPr>
            <p:ph type="title"/>
          </p:nvPr>
        </p:nvSpPr>
        <p:spPr/>
        <p:txBody>
          <a:bodyPr/>
          <a:lstStyle/>
          <a:p>
            <a:pPr algn="ctr"/>
            <a:r>
              <a:rPr lang="en-US">
                <a:cs typeface="Calibri Light"/>
              </a:rPr>
              <a:t>Nursing Implication</a:t>
            </a:r>
          </a:p>
        </p:txBody>
      </p:sp>
      <p:sp>
        <p:nvSpPr>
          <p:cNvPr id="3" name="Content Placeholder 2">
            <a:extLst>
              <a:ext uri="{FF2B5EF4-FFF2-40B4-BE49-F238E27FC236}">
                <a16:creationId xmlns:a16="http://schemas.microsoft.com/office/drawing/2014/main" id="{3E2AD010-C31B-411E-874D-D79DB6810FA5}"/>
              </a:ext>
            </a:extLst>
          </p:cNvPr>
          <p:cNvSpPr>
            <a:spLocks noGrp="1"/>
          </p:cNvSpPr>
          <p:nvPr>
            <p:ph idx="1"/>
          </p:nvPr>
        </p:nvSpPr>
        <p:spPr/>
        <p:txBody>
          <a:bodyPr vert="horz" lIns="91440" tIns="45720" rIns="91440" bIns="45720" rtlCol="0" anchor="t">
            <a:normAutofit/>
          </a:bodyPr>
          <a:lstStyle/>
          <a:p>
            <a:r>
              <a:rPr lang="en-US" sz="2400">
                <a:latin typeface="Calibri Light"/>
                <a:cs typeface="Calibri"/>
              </a:rPr>
              <a:t>The most common mental illnesses nurses suffer from include anxiety; depression, chronic fatigue, stress, and worry; and post-traumatic stress disorder </a:t>
            </a:r>
            <a:r>
              <a:rPr lang="en-US" sz="2400">
                <a:latin typeface="Calibri Light"/>
                <a:cs typeface="Calibri Light"/>
              </a:rPr>
              <a:t>(Nelson &amp; Lee-Winn, 2020). </a:t>
            </a:r>
            <a:endParaRPr lang="en-US" sz="2400">
              <a:latin typeface="Calibri Light"/>
              <a:cs typeface="Calibri"/>
            </a:endParaRPr>
          </a:p>
          <a:p>
            <a:r>
              <a:rPr lang="en-US" sz="2400">
                <a:latin typeface="Calibri Light"/>
                <a:cs typeface="Calibri"/>
              </a:rPr>
              <a:t>Higher change fatigue indicates lower resilience and job satisfaction </a:t>
            </a:r>
            <a:r>
              <a:rPr lang="en-US" sz="2400">
                <a:latin typeface="Calibri Light"/>
                <a:cs typeface="Calibri Light"/>
              </a:rPr>
              <a:t>(Brown, Wey, Foland, 2018). </a:t>
            </a:r>
            <a:endParaRPr lang="en-US" sz="2400">
              <a:latin typeface="Calibri Light"/>
              <a:cs typeface="Calibri"/>
            </a:endParaRPr>
          </a:p>
          <a:p>
            <a:r>
              <a:rPr lang="en-US" sz="2400">
                <a:latin typeface="Calibri Light"/>
                <a:cs typeface="Calibri"/>
              </a:rPr>
              <a:t>Female nurse suicides are 11.97 per 100,000, compared to 7.58 per 100,000 in the female general population </a:t>
            </a:r>
            <a:r>
              <a:rPr lang="en-US" sz="2400">
                <a:latin typeface="Calibri Light"/>
                <a:cs typeface="Calibri Light"/>
              </a:rPr>
              <a:t>(Davidson et al., 2019). </a:t>
            </a:r>
            <a:endParaRPr lang="en-US" sz="2400">
              <a:latin typeface="Calibri Light"/>
              <a:cs typeface="Calibri"/>
            </a:endParaRPr>
          </a:p>
          <a:p>
            <a:r>
              <a:rPr lang="en-US" sz="2400">
                <a:latin typeface="Calibri Light"/>
                <a:cs typeface="Calibri"/>
              </a:rPr>
              <a:t>Male nurse suicides are 39.8 per 100,000 suicides compared to 28.2 per 100,000 in the male general population </a:t>
            </a:r>
            <a:r>
              <a:rPr lang="en-US" sz="2400">
                <a:latin typeface="Calibri Light"/>
                <a:cs typeface="Calibri Light"/>
              </a:rPr>
              <a:t>(Davidson et al., 2019). </a:t>
            </a:r>
            <a:endParaRPr lang="en-US" sz="2400">
              <a:latin typeface="Calibri Light"/>
              <a:cs typeface="Calibri"/>
            </a:endParaRPr>
          </a:p>
        </p:txBody>
      </p:sp>
      <p:pic>
        <p:nvPicPr>
          <p:cNvPr id="4" name="Audio Recording Apr 8, 2021 at 3:44:28 PM" descr="Audio Recording Apr 8, 2021 at 3:44:28 PM">
            <a:hlinkClick r:id="" action="ppaction://media"/>
            <a:extLst>
              <a:ext uri="{FF2B5EF4-FFF2-40B4-BE49-F238E27FC236}">
                <a16:creationId xmlns:a16="http://schemas.microsoft.com/office/drawing/2014/main" id="{DD8294A7-769E-D740-BA89-EF8BF8955ADF}"/>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0809990" y="5720596"/>
            <a:ext cx="812800" cy="812800"/>
          </a:xfrm>
          <a:prstGeom prst="rect">
            <a:avLst/>
          </a:prstGeom>
        </p:spPr>
      </p:pic>
    </p:spTree>
    <p:extLst>
      <p:ext uri="{BB962C8B-B14F-4D97-AF65-F5344CB8AC3E}">
        <p14:creationId xmlns:p14="http://schemas.microsoft.com/office/powerpoint/2010/main" val="4270814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8057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260ACE-37C5-46AB-AB46-7CDD0597AD08}"/>
              </a:ext>
            </a:extLst>
          </p:cNvPr>
          <p:cNvSpPr>
            <a:spLocks noGrp="1"/>
          </p:cNvSpPr>
          <p:nvPr>
            <p:ph type="title"/>
          </p:nvPr>
        </p:nvSpPr>
        <p:spPr>
          <a:xfrm>
            <a:off x="838200" y="588168"/>
            <a:ext cx="10515600" cy="1325563"/>
          </a:xfrm>
        </p:spPr>
        <p:txBody>
          <a:bodyPr>
            <a:normAutofit/>
          </a:bodyPr>
          <a:lstStyle/>
          <a:p>
            <a:pPr algn="ctr"/>
            <a:r>
              <a:rPr lang="en-US" sz="4600"/>
              <a:t>Implementation</a:t>
            </a:r>
          </a:p>
        </p:txBody>
      </p:sp>
      <p:sp>
        <p:nvSpPr>
          <p:cNvPr id="3" name="Content Placeholder 2">
            <a:extLst>
              <a:ext uri="{FF2B5EF4-FFF2-40B4-BE49-F238E27FC236}">
                <a16:creationId xmlns:a16="http://schemas.microsoft.com/office/drawing/2014/main" id="{50A7D3A6-7CE6-45CF-BCD1-22674E99E0B4}"/>
              </a:ext>
            </a:extLst>
          </p:cNvPr>
          <p:cNvSpPr>
            <a:spLocks noGrp="1"/>
          </p:cNvSpPr>
          <p:nvPr>
            <p:ph idx="1"/>
          </p:nvPr>
        </p:nvSpPr>
        <p:spPr>
          <a:xfrm>
            <a:off x="838200" y="2391568"/>
            <a:ext cx="10515600" cy="3785394"/>
          </a:xfrm>
        </p:spPr>
        <p:txBody>
          <a:bodyPr vert="horz" lIns="91440" tIns="45720" rIns="91440" bIns="45720" rtlCol="0" anchor="ctr">
            <a:normAutofit fontScale="92500" lnSpcReduction="20000"/>
          </a:bodyPr>
          <a:lstStyle/>
          <a:p>
            <a:r>
              <a:rPr lang="en-US" sz="2400">
                <a:latin typeface="Calibri Light"/>
                <a:ea typeface="+mn-lt"/>
                <a:cs typeface="+mn-lt"/>
              </a:rPr>
              <a:t>Methods of implementing an improvement in the mental health of nursing staff include:</a:t>
            </a:r>
          </a:p>
          <a:p>
            <a:pPr lvl="1"/>
            <a:r>
              <a:rPr lang="en-US">
                <a:latin typeface="Calibri Light"/>
                <a:ea typeface="+mn-lt"/>
                <a:cs typeface="+mn-lt"/>
              </a:rPr>
              <a:t>In-establishment workshops held for appropriate coping strategies and reduction of stress</a:t>
            </a:r>
          </a:p>
          <a:p>
            <a:pPr lvl="1"/>
            <a:r>
              <a:rPr lang="en-US">
                <a:latin typeface="Calibri Light"/>
                <a:ea typeface="+mn-lt"/>
                <a:cs typeface="+mn-lt"/>
              </a:rPr>
              <a:t>Handouts and pamphlets for support and discussion groups</a:t>
            </a:r>
          </a:p>
          <a:p>
            <a:pPr lvl="1"/>
            <a:r>
              <a:rPr lang="en-US">
                <a:latin typeface="Calibri Light"/>
                <a:ea typeface="+mn-lt"/>
                <a:cs typeface="+mn-lt"/>
              </a:rPr>
              <a:t>Program development to increase morale in the health care setting</a:t>
            </a:r>
          </a:p>
          <a:p>
            <a:r>
              <a:rPr lang="en-US" sz="2400">
                <a:latin typeface="Calibri Light"/>
                <a:ea typeface="+mn-lt"/>
                <a:cs typeface="+mn-lt"/>
              </a:rPr>
              <a:t>The implementation of these interventions could potentially improve mental health, decrease stress, and increase morale of nursing staff in the health care setting. This could also lead to an improvement in overall patient care and patient satisfaction.</a:t>
            </a:r>
          </a:p>
          <a:p>
            <a:r>
              <a:rPr lang="en-US" sz="2400">
                <a:latin typeface="Calibri Light"/>
                <a:ea typeface="+mn-lt"/>
                <a:cs typeface="+mn-lt"/>
              </a:rPr>
              <a:t>An environment that is encouraging, motivating, and filled with healthy relationships amongst employees has a direct relationship with mental health. </a:t>
            </a:r>
            <a:endParaRPr lang="en-US" sz="2400">
              <a:latin typeface="Calibri Light"/>
              <a:cs typeface="Calibri Light"/>
            </a:endParaRPr>
          </a:p>
          <a:p>
            <a:pPr marL="0" indent="0">
              <a:buNone/>
            </a:pPr>
            <a:br>
              <a:rPr lang="en-US" sz="2000"/>
            </a:br>
            <a:r>
              <a:rPr lang="en-US" sz="2000">
                <a:cs typeface="Calibri"/>
              </a:rPr>
              <a:t> </a:t>
            </a:r>
          </a:p>
        </p:txBody>
      </p:sp>
      <p:pic>
        <p:nvPicPr>
          <p:cNvPr id="4" name="mediahandler">
            <a:hlinkClick r:id="" action="ppaction://media"/>
            <a:extLst>
              <a:ext uri="{FF2B5EF4-FFF2-40B4-BE49-F238E27FC236}">
                <a16:creationId xmlns:a16="http://schemas.microsoft.com/office/drawing/2014/main" id="{4E26191C-FB62-4753-A6B7-5B104B249629}"/>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0830006" y="5804342"/>
            <a:ext cx="730250" cy="730250"/>
          </a:xfrm>
          <a:prstGeom prst="rect">
            <a:avLst/>
          </a:prstGeom>
        </p:spPr>
      </p:pic>
    </p:spTree>
    <p:extLst>
      <p:ext uri="{BB962C8B-B14F-4D97-AF65-F5344CB8AC3E}">
        <p14:creationId xmlns:p14="http://schemas.microsoft.com/office/powerpoint/2010/main" val="184274271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68CB8A-0AF8-4E73-AEF1-60509919032A}"/>
              </a:ext>
            </a:extLst>
          </p:cNvPr>
          <p:cNvSpPr>
            <a:spLocks noGrp="1"/>
          </p:cNvSpPr>
          <p:nvPr>
            <p:ph type="title"/>
          </p:nvPr>
        </p:nvSpPr>
        <p:spPr/>
        <p:txBody>
          <a:bodyPr/>
          <a:lstStyle/>
          <a:p>
            <a:r>
              <a:rPr lang="en-US">
                <a:cs typeface="Calibri Light"/>
              </a:rPr>
              <a:t>Benefits and Barriers to Implementation </a:t>
            </a:r>
            <a:endParaRPr lang="en-US"/>
          </a:p>
        </p:txBody>
      </p:sp>
      <p:sp>
        <p:nvSpPr>
          <p:cNvPr id="3" name="Text Placeholder 2">
            <a:extLst>
              <a:ext uri="{FF2B5EF4-FFF2-40B4-BE49-F238E27FC236}">
                <a16:creationId xmlns:a16="http://schemas.microsoft.com/office/drawing/2014/main" id="{D4FA23A9-C277-488E-8EBC-543CA9634503}"/>
              </a:ext>
            </a:extLst>
          </p:cNvPr>
          <p:cNvSpPr>
            <a:spLocks noGrp="1"/>
          </p:cNvSpPr>
          <p:nvPr>
            <p:ph type="body" idx="1"/>
          </p:nvPr>
        </p:nvSpPr>
        <p:spPr>
          <a:xfrm>
            <a:off x="839788" y="2166113"/>
            <a:ext cx="5157787" cy="823912"/>
          </a:xfrm>
        </p:spPr>
        <p:txBody>
          <a:bodyPr/>
          <a:lstStyle/>
          <a:p>
            <a:r>
              <a:rPr lang="en-US" b="0">
                <a:latin typeface="Calibri Light"/>
                <a:cs typeface="Calibri"/>
              </a:rPr>
              <a:t>Benefits </a:t>
            </a:r>
            <a:endParaRPr lang="en-US" b="0">
              <a:latin typeface="Calibri Light"/>
              <a:cs typeface="Calibri Light"/>
            </a:endParaRPr>
          </a:p>
        </p:txBody>
      </p:sp>
      <p:sp>
        <p:nvSpPr>
          <p:cNvPr id="4" name="Content Placeholder 3">
            <a:extLst>
              <a:ext uri="{FF2B5EF4-FFF2-40B4-BE49-F238E27FC236}">
                <a16:creationId xmlns:a16="http://schemas.microsoft.com/office/drawing/2014/main" id="{C349A746-C35E-4052-95BD-A85632AC1415}"/>
              </a:ext>
            </a:extLst>
          </p:cNvPr>
          <p:cNvSpPr>
            <a:spLocks noGrp="1"/>
          </p:cNvSpPr>
          <p:nvPr>
            <p:ph sz="half" idx="2"/>
          </p:nvPr>
        </p:nvSpPr>
        <p:spPr>
          <a:xfrm>
            <a:off x="361806" y="3032785"/>
            <a:ext cx="5157787" cy="3684588"/>
          </a:xfrm>
        </p:spPr>
        <p:txBody>
          <a:bodyPr vert="horz" lIns="91440" tIns="45720" rIns="91440" bIns="45720" rtlCol="0" anchor="t">
            <a:noAutofit/>
          </a:bodyPr>
          <a:lstStyle/>
          <a:p>
            <a:pPr lvl="2"/>
            <a:r>
              <a:rPr lang="en-US" sz="2000">
                <a:latin typeface="Calibri Light"/>
                <a:ea typeface="+mn-lt"/>
                <a:cs typeface="+mn-lt"/>
              </a:rPr>
              <a:t>Better work environment would contribute to lowering burnout among nurses and potentially make the profession of nursing more desirable </a:t>
            </a:r>
            <a:endParaRPr lang="en-US" sz="2000">
              <a:latin typeface="Calibri Light"/>
              <a:cs typeface="Calibri" panose="020F0502020204030204"/>
            </a:endParaRPr>
          </a:p>
          <a:p>
            <a:pPr lvl="2"/>
            <a:r>
              <a:rPr lang="en-US" sz="2000">
                <a:latin typeface="Calibri Light"/>
                <a:ea typeface="+mn-lt"/>
                <a:cs typeface="+mn-lt"/>
              </a:rPr>
              <a:t>Supportive relationships will bring positive emotions in the workplace </a:t>
            </a:r>
            <a:endParaRPr lang="en-US" sz="2000">
              <a:latin typeface="Calibri Light"/>
              <a:cs typeface="Calibri" panose="020F0502020204030204"/>
            </a:endParaRPr>
          </a:p>
          <a:p>
            <a:pPr lvl="2"/>
            <a:r>
              <a:rPr lang="en-US" sz="2000">
                <a:latin typeface="Calibri Light"/>
                <a:ea typeface="+mn-lt"/>
                <a:cs typeface="+mn-lt"/>
              </a:rPr>
              <a:t>Promotes well-being and strengthens resilience </a:t>
            </a:r>
            <a:endParaRPr lang="en-US" sz="2400">
              <a:latin typeface="Calibri Light"/>
              <a:cs typeface="Calibri"/>
            </a:endParaRPr>
          </a:p>
          <a:p>
            <a:pPr marL="0" indent="0">
              <a:buNone/>
            </a:pPr>
            <a:endParaRPr lang="en-US">
              <a:cs typeface="Calibri"/>
            </a:endParaRPr>
          </a:p>
        </p:txBody>
      </p:sp>
      <p:sp>
        <p:nvSpPr>
          <p:cNvPr id="5" name="Text Placeholder 4">
            <a:extLst>
              <a:ext uri="{FF2B5EF4-FFF2-40B4-BE49-F238E27FC236}">
                <a16:creationId xmlns:a16="http://schemas.microsoft.com/office/drawing/2014/main" id="{82A86B17-2D3E-4206-A5CB-76044238A1FE}"/>
              </a:ext>
            </a:extLst>
          </p:cNvPr>
          <p:cNvSpPr>
            <a:spLocks noGrp="1"/>
          </p:cNvSpPr>
          <p:nvPr>
            <p:ph type="body" sz="quarter" idx="3"/>
          </p:nvPr>
        </p:nvSpPr>
        <p:spPr>
          <a:xfrm>
            <a:off x="6219825" y="2104098"/>
            <a:ext cx="5183188" cy="823912"/>
          </a:xfrm>
        </p:spPr>
        <p:txBody>
          <a:bodyPr/>
          <a:lstStyle/>
          <a:p>
            <a:r>
              <a:rPr lang="en-US" b="0">
                <a:latin typeface="Calibri Light"/>
                <a:cs typeface="Calibri"/>
              </a:rPr>
              <a:t>Barriers </a:t>
            </a:r>
            <a:endParaRPr lang="en-US" b="0">
              <a:latin typeface="Calibri Light"/>
              <a:cs typeface="Calibri Light"/>
            </a:endParaRPr>
          </a:p>
        </p:txBody>
      </p:sp>
      <p:sp>
        <p:nvSpPr>
          <p:cNvPr id="6" name="Content Placeholder 5">
            <a:extLst>
              <a:ext uri="{FF2B5EF4-FFF2-40B4-BE49-F238E27FC236}">
                <a16:creationId xmlns:a16="http://schemas.microsoft.com/office/drawing/2014/main" id="{B7C7B74E-D4F1-45EC-82C9-10A832F5E11E}"/>
              </a:ext>
            </a:extLst>
          </p:cNvPr>
          <p:cNvSpPr>
            <a:spLocks noGrp="1"/>
          </p:cNvSpPr>
          <p:nvPr>
            <p:ph sz="quarter" idx="4"/>
          </p:nvPr>
        </p:nvSpPr>
        <p:spPr>
          <a:xfrm>
            <a:off x="5747781" y="2964625"/>
            <a:ext cx="5183188" cy="3684588"/>
          </a:xfrm>
        </p:spPr>
        <p:txBody>
          <a:bodyPr vert="horz" lIns="91440" tIns="45720" rIns="91440" bIns="45720" rtlCol="0" anchor="t">
            <a:noAutofit/>
          </a:bodyPr>
          <a:lstStyle/>
          <a:p>
            <a:pPr lvl="2"/>
            <a:r>
              <a:rPr lang="en-US" sz="2000">
                <a:latin typeface="Calibri Light"/>
                <a:ea typeface="+mn-lt"/>
                <a:cs typeface="+mn-lt"/>
              </a:rPr>
              <a:t>There is a correlation between decreased happiness and job satisfaction with the responsibilities and expectations of being a nurse</a:t>
            </a:r>
            <a:endParaRPr lang="en-US" sz="2000">
              <a:latin typeface="Calibri Light"/>
              <a:cs typeface="Calibri" panose="020F0502020204030204"/>
            </a:endParaRPr>
          </a:p>
          <a:p>
            <a:pPr lvl="2"/>
            <a:r>
              <a:rPr lang="en-US" sz="2000">
                <a:latin typeface="Calibri Light"/>
                <a:ea typeface="+mn-lt"/>
                <a:cs typeface="+mn-lt"/>
              </a:rPr>
              <a:t>Having compassion fatigue can impact the health, morale, and retention of a nurse, which in turn can affect patient safety and satisfaction</a:t>
            </a:r>
            <a:endParaRPr lang="en-US" sz="2000">
              <a:latin typeface="Calibri Light"/>
              <a:cs typeface="Calibri" panose="020F0502020204030204"/>
            </a:endParaRPr>
          </a:p>
          <a:p>
            <a:pPr lvl="2"/>
            <a:r>
              <a:rPr lang="en-US" sz="2000">
                <a:latin typeface="Calibri Light"/>
                <a:ea typeface="+mn-lt"/>
                <a:cs typeface="+mn-lt"/>
              </a:rPr>
              <a:t>Inconsistencies, constant changes, and difficult emotions contribute to poor mental health </a:t>
            </a:r>
            <a:endParaRPr lang="en-US" sz="2000">
              <a:latin typeface="Calibri Light"/>
              <a:cs typeface="Calibri"/>
            </a:endParaRPr>
          </a:p>
          <a:p>
            <a:endParaRPr lang="en-US">
              <a:cs typeface="Calibri"/>
            </a:endParaRPr>
          </a:p>
        </p:txBody>
      </p:sp>
      <p:pic>
        <p:nvPicPr>
          <p:cNvPr id="7" name="New Recording">
            <a:hlinkClick r:id="" action="ppaction://media"/>
            <a:extLst>
              <a:ext uri="{FF2B5EF4-FFF2-40B4-BE49-F238E27FC236}">
                <a16:creationId xmlns:a16="http://schemas.microsoft.com/office/drawing/2014/main" id="{EAA16AD9-DD04-4886-B433-E82C184E3457}"/>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12115" y="5776595"/>
            <a:ext cx="730250" cy="730250"/>
          </a:xfrm>
          <a:prstGeom prst="rect">
            <a:avLst/>
          </a:prstGeom>
        </p:spPr>
      </p:pic>
    </p:spTree>
    <p:extLst>
      <p:ext uri="{BB962C8B-B14F-4D97-AF65-F5344CB8AC3E}">
        <p14:creationId xmlns:p14="http://schemas.microsoft.com/office/powerpoint/2010/main" val="200118698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7"/>
                                        </p:tgtEl>
                                      </p:cBhvr>
                                    </p:cmd>
                                  </p:childTnLst>
                                </p:cTn>
                              </p:par>
                            </p:childTnLst>
                          </p:cTn>
                        </p:par>
                      </p:childTnLst>
                    </p:cTn>
                  </p:par>
                </p:childTnLst>
              </p:cTn>
              <p:nextCondLst>
                <p:cond evt="onClick" delay="0">
                  <p:tgtEl>
                    <p:spTgt spid="7"/>
                  </p:tgtEl>
                </p:cond>
              </p:nextCondLst>
            </p:seq>
            <p:audio>
              <p:cMediaNode>
                <p:cTn id="7" fill="hold" display="0">
                  <p:stCondLst>
                    <p:cond delay="indefinite"/>
                  </p:stCondLst>
                  <p:endCondLst>
                    <p:cond evt="onStopAudio" delay="0">
                      <p:tgtEl>
                        <p:sldTgt/>
                      </p:tgtEl>
                    </p:cond>
                  </p:endCondLst>
                </p:cTn>
                <p:tgtEl>
                  <p:spTgt spid="7"/>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592D49-8278-214D-A077-400AFD2069CA}"/>
              </a:ext>
            </a:extLst>
          </p:cNvPr>
          <p:cNvSpPr>
            <a:spLocks noGrp="1"/>
          </p:cNvSpPr>
          <p:nvPr>
            <p:ph type="title"/>
          </p:nvPr>
        </p:nvSpPr>
        <p:spPr>
          <a:xfrm>
            <a:off x="838200" y="588168"/>
            <a:ext cx="10515600" cy="1325563"/>
          </a:xfrm>
        </p:spPr>
        <p:txBody>
          <a:bodyPr>
            <a:normAutofit/>
          </a:bodyPr>
          <a:lstStyle/>
          <a:p>
            <a:pPr algn="ctr"/>
            <a:r>
              <a:rPr lang="en-US" sz="4600"/>
              <a:t>References</a:t>
            </a:r>
          </a:p>
        </p:txBody>
      </p:sp>
      <p:sp>
        <p:nvSpPr>
          <p:cNvPr id="3" name="Content Placeholder 2">
            <a:extLst>
              <a:ext uri="{FF2B5EF4-FFF2-40B4-BE49-F238E27FC236}">
                <a16:creationId xmlns:a16="http://schemas.microsoft.com/office/drawing/2014/main" id="{40BF777F-C64D-2C4C-A050-8C663A67833E}"/>
              </a:ext>
            </a:extLst>
          </p:cNvPr>
          <p:cNvSpPr>
            <a:spLocks noGrp="1"/>
          </p:cNvSpPr>
          <p:nvPr>
            <p:ph idx="1"/>
          </p:nvPr>
        </p:nvSpPr>
        <p:spPr>
          <a:xfrm>
            <a:off x="650174" y="2916061"/>
            <a:ext cx="10515600" cy="3785394"/>
          </a:xfrm>
        </p:spPr>
        <p:txBody>
          <a:bodyPr vert="horz" lIns="91440" tIns="45720" rIns="91440" bIns="45720" rtlCol="0" anchor="ctr">
            <a:noAutofit/>
          </a:bodyPr>
          <a:lstStyle/>
          <a:p>
            <a:pPr marL="0" indent="-457200">
              <a:buNone/>
            </a:pPr>
            <a:r>
              <a:rPr lang="en-US" sz="2000">
                <a:latin typeface="Calibri Light"/>
                <a:cs typeface="Calibri Light"/>
              </a:rPr>
              <a:t>Brown, R., Wey, H., &amp; Foland, K. (2018, March 08). The relationship Among 	change Fatigue, resilience, and job satisfaction of hospital Staff 	Nurses. Retrieved March 15, 2021, from 	https://sigmapubs.onlinelibrary.wiley.com/doi/full/10.1111/jnu.12373</a:t>
            </a:r>
            <a:endParaRPr lang="en-US" sz="2000">
              <a:cs typeface="Calibri"/>
            </a:endParaRPr>
          </a:p>
          <a:p>
            <a:pPr marL="0" indent="-457200">
              <a:buNone/>
            </a:pPr>
            <a:r>
              <a:rPr lang="en-US" sz="2000">
                <a:latin typeface="Calibri Light"/>
                <a:cs typeface="Calibri Light"/>
              </a:rPr>
              <a:t>Davidson, J., Proudfoot, J., Lee, K., &amp; </a:t>
            </a:r>
            <a:r>
              <a:rPr lang="en-US" sz="2000" err="1">
                <a:latin typeface="Calibri Light"/>
                <a:cs typeface="Calibri Light"/>
              </a:rPr>
              <a:t>Zisook</a:t>
            </a:r>
            <a:r>
              <a:rPr lang="en-US" sz="2000">
                <a:latin typeface="Calibri Light"/>
                <a:cs typeface="Calibri Light"/>
              </a:rPr>
              <a:t>, S. (2019, June 08). Nurse suicide 	in the United STATES: Analysis of the Center for Disease Control 2014 	National violent Death reporting SYSTEM dataset. Retrieved from 	https://www.sciencedirect.com/science/article/abs/pii/S0883941719	300287</a:t>
            </a:r>
          </a:p>
          <a:p>
            <a:pPr marL="0" indent="-457200">
              <a:buNone/>
            </a:pPr>
            <a:r>
              <a:rPr lang="en-US" sz="2000">
                <a:latin typeface="Calibri Light"/>
                <a:cs typeface="Calibri Light"/>
              </a:rPr>
              <a:t>Nelson, S. M., &amp; Lee-Winn, A. E. (2020). The Mental Turmoil of Hospital 	Nurses in the COVID-19 Pandemic. Retrieved from 	https://psycnet.apa.org/fulltext/2020-45475-001.pdf</a:t>
            </a:r>
          </a:p>
          <a:p>
            <a:endParaRPr lang="en-US" sz="2400">
              <a:cs typeface="Calibri"/>
            </a:endParaRPr>
          </a:p>
        </p:txBody>
      </p:sp>
    </p:spTree>
    <p:extLst>
      <p:ext uri="{BB962C8B-B14F-4D97-AF65-F5344CB8AC3E}">
        <p14:creationId xmlns:p14="http://schemas.microsoft.com/office/powerpoint/2010/main" val="2331083313"/>
      </p:ext>
    </p:extLst>
  </p:cSld>
  <p:clrMapOvr>
    <a:masterClrMapping/>
  </p:clrMapOvr>
</p:sld>
</file>

<file path=ppt/theme/theme1.xml><?xml version="1.0" encoding="utf-8"?>
<a:theme xmlns:a="http://schemas.openxmlformats.org/drawingml/2006/main" name="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docProps/app.xml><?xml version="1.0" encoding="utf-8"?>
<Properties xmlns="http://schemas.openxmlformats.org/officeDocument/2006/extended-properties" xmlns:vt="http://schemas.openxmlformats.org/officeDocument/2006/docPropsVTypes">
  <TotalTime>0</TotalTime>
  <Words>679</Words>
  <Application>Microsoft Office PowerPoint</Application>
  <PresentationFormat>Widescreen</PresentationFormat>
  <Paragraphs>35</Paragraphs>
  <Slides>6</Slides>
  <Notes>0</Notes>
  <HiddenSlides>0</HiddenSlides>
  <MMClips>4</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Calibri Light</vt:lpstr>
      <vt:lpstr>Corbel</vt:lpstr>
      <vt:lpstr>Basis</vt:lpstr>
      <vt:lpstr>The Effect of Nurse’s Mental Health on Quality Patient Outcomes: A Quality Improvement Project</vt:lpstr>
      <vt:lpstr>PowerPoint Presentation</vt:lpstr>
      <vt:lpstr>Nursing Implication</vt:lpstr>
      <vt:lpstr>Implementation</vt:lpstr>
      <vt:lpstr>Benefits and Barriers to Implementation </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dc:title>
  <dc:creator>Victoria Leigh Clevenger</dc:creator>
  <cp:lastModifiedBy>Mila Osborne</cp:lastModifiedBy>
  <cp:revision>11</cp:revision>
  <dcterms:created xsi:type="dcterms:W3CDTF">2021-04-08T16:06:00Z</dcterms:created>
  <dcterms:modified xsi:type="dcterms:W3CDTF">2021-04-15T00:17:08Z</dcterms:modified>
</cp:coreProperties>
</file>