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63" r:id="rId2"/>
    <p:sldId id="256" r:id="rId3"/>
    <p:sldId id="257" r:id="rId4"/>
    <p:sldId id="259" r:id="rId5"/>
    <p:sldId id="260" r:id="rId6"/>
    <p:sldId id="261" r:id="rId7"/>
    <p:sldId id="262"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50"/>
  </p:normalViewPr>
  <p:slideViewPr>
    <p:cSldViewPr snapToGrid="0" snapToObjects="1" showGuides="1">
      <p:cViewPr>
        <p:scale>
          <a:sx n="52" d="100"/>
          <a:sy n="52" d="100"/>
        </p:scale>
        <p:origin x="2872" y="16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749BEB-487A-1047-BF60-DDADD55478A2}" type="datetimeFigureOut">
              <a:rPr lang="en-US" smtClean="0"/>
              <a:t>4/17/21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3C8456-9B2B-A54B-9527-70A5F5CE8764}" type="slidenum">
              <a:rPr lang="en-US" smtClean="0"/>
              <a:t>‹#›</a:t>
            </a:fld>
            <a:endParaRPr lang="en-US"/>
          </a:p>
        </p:txBody>
      </p:sp>
    </p:spTree>
    <p:extLst>
      <p:ext uri="{BB962C8B-B14F-4D97-AF65-F5344CB8AC3E}">
        <p14:creationId xmlns:p14="http://schemas.microsoft.com/office/powerpoint/2010/main" val="2829446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3C8456-9B2B-A54B-9527-70A5F5CE8764}" type="slidenum">
              <a:rPr lang="en-US" smtClean="0"/>
              <a:t>2</a:t>
            </a:fld>
            <a:endParaRPr lang="en-US"/>
          </a:p>
        </p:txBody>
      </p:sp>
    </p:spTree>
    <p:extLst>
      <p:ext uri="{BB962C8B-B14F-4D97-AF65-F5344CB8AC3E}">
        <p14:creationId xmlns:p14="http://schemas.microsoft.com/office/powerpoint/2010/main" val="2926406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3C8456-9B2B-A54B-9527-70A5F5CE8764}" type="slidenum">
              <a:rPr lang="en-US" smtClean="0"/>
              <a:t>3</a:t>
            </a:fld>
            <a:endParaRPr lang="en-US"/>
          </a:p>
        </p:txBody>
      </p:sp>
    </p:spTree>
    <p:extLst>
      <p:ext uri="{BB962C8B-B14F-4D97-AF65-F5344CB8AC3E}">
        <p14:creationId xmlns:p14="http://schemas.microsoft.com/office/powerpoint/2010/main" val="2487223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3C8456-9B2B-A54B-9527-70A5F5CE8764}" type="slidenum">
              <a:rPr lang="en-US" smtClean="0"/>
              <a:t>4</a:t>
            </a:fld>
            <a:endParaRPr lang="en-US"/>
          </a:p>
        </p:txBody>
      </p:sp>
    </p:spTree>
    <p:extLst>
      <p:ext uri="{BB962C8B-B14F-4D97-AF65-F5344CB8AC3E}">
        <p14:creationId xmlns:p14="http://schemas.microsoft.com/office/powerpoint/2010/main" val="24715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3C8456-9B2B-A54B-9527-70A5F5CE8764}" type="slidenum">
              <a:rPr lang="en-US" smtClean="0"/>
              <a:t>6</a:t>
            </a:fld>
            <a:endParaRPr lang="en-US"/>
          </a:p>
        </p:txBody>
      </p:sp>
    </p:spTree>
    <p:extLst>
      <p:ext uri="{BB962C8B-B14F-4D97-AF65-F5344CB8AC3E}">
        <p14:creationId xmlns:p14="http://schemas.microsoft.com/office/powerpoint/2010/main" val="37601766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260FB-6E50-DC4B-8C65-D9B4240787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211C2A9-A541-C34C-B221-E6CD8EEAC94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D712139-CDDB-DC4E-8403-1A3044CCC5B2}"/>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E26EE3B4-6E12-1C42-B97B-8F1AD84422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905FF3-A883-134D-9191-1A3A7814DA9D}"/>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1700320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21EEF-D9A8-2445-BC63-2D0FFFC14A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6108E2-1967-2945-87B1-2A412E672C2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39BAF5-1CEC-F648-9409-86889058491B}"/>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CC39AE62-3892-CD45-B5CA-1C10A3C5DA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0B2729-71C8-6C44-B103-F0DF8B736748}"/>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1440881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645EE1-86BE-1641-8907-E0D7AC9EB26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661BC58-890C-1F45-B0B6-5F68587888F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61962D-0C3C-6243-95F4-56F424C551F8}"/>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2AE3E240-F087-B249-8CB1-7E7584790E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C3E474-4FF4-A043-92EC-3C52722E2AE7}"/>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1255762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92FC0-6A6D-C34C-8B18-F7D24B27C6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6E4B38-87B6-D34E-BBD8-80979C68E02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9BBBCD-D386-AD48-A1B0-EBEFEA83C81B}"/>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56187E61-4028-FA4D-9B60-E0BFAA321E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E7FB77-758B-114D-9BF9-9E2A1E950E4B}"/>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3823604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D2EE9-A953-4244-92B8-6A8F3E7613A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263B9AD-29C2-8D44-BC7E-908C2F815B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405E93C-6B3E-A840-8786-5317B6AAA832}"/>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7080B003-E638-3B40-8420-CFBB9D5AC1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AD19DA-08CA-3341-A34C-EBB36EA30C6A}"/>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363840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2A1CC-0458-D046-88EB-176A5B8832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4DF421-D639-384C-A002-B2EEF5BF26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3D2711-B492-0A40-A439-70EB2F6707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3EA3AA-03E5-AF44-8EFA-67A0A80D550C}"/>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6" name="Footer Placeholder 5">
            <a:extLst>
              <a:ext uri="{FF2B5EF4-FFF2-40B4-BE49-F238E27FC236}">
                <a16:creationId xmlns:a16="http://schemas.microsoft.com/office/drawing/2014/main" id="{A54E3BBB-40B2-3141-8367-AC15912C70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A41270D-D82F-5749-988E-9DF8AC83D939}"/>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2401249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315B9-F84E-4741-825E-D183AC7C2E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8E2566-8D1C-364F-BC38-EE3C55EF4E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C6F91A-A6FE-3C41-83E3-160DE0829A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5AA51FF-008E-ED46-9C86-01AF351452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9DECFE-E6FE-5F48-9C35-311D4D580E8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D710D1-E653-404C-BBBE-5481C2B63E15}"/>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8" name="Footer Placeholder 7">
            <a:extLst>
              <a:ext uri="{FF2B5EF4-FFF2-40B4-BE49-F238E27FC236}">
                <a16:creationId xmlns:a16="http://schemas.microsoft.com/office/drawing/2014/main" id="{AAEEE9A5-5FB3-C548-8A1D-BB74875CA75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2E373DA-001F-9F42-A5E6-DED4000B3CB2}"/>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3423634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EF9AD-A828-6F46-A451-D43B05CF86A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E77F963-EDD4-504F-B6AD-A8AFB5591C0A}"/>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4" name="Footer Placeholder 3">
            <a:extLst>
              <a:ext uri="{FF2B5EF4-FFF2-40B4-BE49-F238E27FC236}">
                <a16:creationId xmlns:a16="http://schemas.microsoft.com/office/drawing/2014/main" id="{877770A8-3AAB-0141-9677-C432C8D4065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F7D842-FFF7-B74D-ABD4-3E04F77816EA}"/>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180672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CC5D21-0BD8-5D43-913A-E668B8695C1C}"/>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3" name="Footer Placeholder 2">
            <a:extLst>
              <a:ext uri="{FF2B5EF4-FFF2-40B4-BE49-F238E27FC236}">
                <a16:creationId xmlns:a16="http://schemas.microsoft.com/office/drawing/2014/main" id="{91E231F9-C906-8E42-B249-B8B2D725A5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06FD48-B374-7E4B-ABD2-24F647742541}"/>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3288586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D1A2E-019E-AD4B-A31C-CD87317A1F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732965-621A-FC4D-88A6-E4EA64AC95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E82BAA7-47D1-9F49-89D7-4E3F74ECEA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B0EEA4-8753-AD47-8F81-F5F7BAF5CBAD}"/>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6" name="Footer Placeholder 5">
            <a:extLst>
              <a:ext uri="{FF2B5EF4-FFF2-40B4-BE49-F238E27FC236}">
                <a16:creationId xmlns:a16="http://schemas.microsoft.com/office/drawing/2014/main" id="{447F661F-B379-C348-AE9D-6B0D69B96A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E875DC-ED7B-1F4A-AA65-3104DA556F46}"/>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14543367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B6E1E-4DE2-E44F-BB5E-2D49B71A2E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D6528E-FD61-FB43-A785-FCA08C0154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BC816F-84E2-984D-884F-A4D84D47BA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F54C6FC-BE9B-714F-8653-CEA55B8A9D6D}"/>
              </a:ext>
            </a:extLst>
          </p:cNvPr>
          <p:cNvSpPr>
            <a:spLocks noGrp="1"/>
          </p:cNvSpPr>
          <p:nvPr>
            <p:ph type="dt" sz="half" idx="10"/>
          </p:nvPr>
        </p:nvSpPr>
        <p:spPr/>
        <p:txBody>
          <a:bodyPr/>
          <a:lstStyle/>
          <a:p>
            <a:fld id="{FAA5FE55-D4CB-6A4F-9446-A2719DAF1727}" type="datetimeFigureOut">
              <a:rPr lang="en-US" smtClean="0"/>
              <a:t>4/17/21</a:t>
            </a:fld>
            <a:endParaRPr lang="en-US"/>
          </a:p>
        </p:txBody>
      </p:sp>
      <p:sp>
        <p:nvSpPr>
          <p:cNvPr id="6" name="Footer Placeholder 5">
            <a:extLst>
              <a:ext uri="{FF2B5EF4-FFF2-40B4-BE49-F238E27FC236}">
                <a16:creationId xmlns:a16="http://schemas.microsoft.com/office/drawing/2014/main" id="{2620632D-009F-EF4E-92CB-517A48B5B6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D26F370-C94B-7C41-A60A-033FD971CE09}"/>
              </a:ext>
            </a:extLst>
          </p:cNvPr>
          <p:cNvSpPr>
            <a:spLocks noGrp="1"/>
          </p:cNvSpPr>
          <p:nvPr>
            <p:ph type="sldNum" sz="quarter" idx="12"/>
          </p:nvPr>
        </p:nvSpPr>
        <p:spPr/>
        <p:txBody>
          <a:bodyPr/>
          <a:lstStyle/>
          <a:p>
            <a:fld id="{58E7D9E7-6D5A-8843-B779-408649FE0EFB}" type="slidenum">
              <a:rPr lang="en-US" smtClean="0"/>
              <a:t>‹#›</a:t>
            </a:fld>
            <a:endParaRPr lang="en-US"/>
          </a:p>
        </p:txBody>
      </p:sp>
    </p:spTree>
    <p:extLst>
      <p:ext uri="{BB962C8B-B14F-4D97-AF65-F5344CB8AC3E}">
        <p14:creationId xmlns:p14="http://schemas.microsoft.com/office/powerpoint/2010/main" val="27120108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271445-2A91-D748-8221-902E8FD091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428E92-3776-FA48-8C9D-205DC77196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A1C2AF-8CC1-D747-A8B3-80C60A97CD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A5FE55-D4CB-6A4F-9446-A2719DAF1727}" type="datetimeFigureOut">
              <a:rPr lang="en-US" smtClean="0"/>
              <a:t>4/17/21</a:t>
            </a:fld>
            <a:endParaRPr lang="en-US"/>
          </a:p>
        </p:txBody>
      </p:sp>
      <p:sp>
        <p:nvSpPr>
          <p:cNvPr id="5" name="Footer Placeholder 4">
            <a:extLst>
              <a:ext uri="{FF2B5EF4-FFF2-40B4-BE49-F238E27FC236}">
                <a16:creationId xmlns:a16="http://schemas.microsoft.com/office/drawing/2014/main" id="{7379C826-646D-394C-831E-282E254167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306CCE4-60F1-D747-A81B-89ACDA0814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E7D9E7-6D5A-8843-B779-408649FE0EFB}" type="slidenum">
              <a:rPr lang="en-US" smtClean="0"/>
              <a:t>‹#›</a:t>
            </a:fld>
            <a:endParaRPr lang="en-US"/>
          </a:p>
        </p:txBody>
      </p:sp>
    </p:spTree>
    <p:extLst>
      <p:ext uri="{BB962C8B-B14F-4D97-AF65-F5344CB8AC3E}">
        <p14:creationId xmlns:p14="http://schemas.microsoft.com/office/powerpoint/2010/main" val="3878096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1.png"/><Relationship Id="rId5" Type="http://schemas.microsoft.com/office/2007/relationships/hdphoto" Target="../media/hdphoto1.wdp"/><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1.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F3B1FCE-84C2-824F-8B78-23333D7C7E38}"/>
              </a:ext>
            </a:extLst>
          </p:cNvPr>
          <p:cNvSpPr/>
          <p:nvPr/>
        </p:nvSpPr>
        <p:spPr>
          <a:xfrm>
            <a:off x="3047999" y="4155053"/>
            <a:ext cx="6096000" cy="1508105"/>
          </a:xfrm>
          <a:prstGeom prst="rect">
            <a:avLst/>
          </a:prstGeom>
        </p:spPr>
        <p:txBody>
          <a:bodyPr>
            <a:spAutoFit/>
          </a:bodyPr>
          <a:lstStyle/>
          <a:p>
            <a:pPr lvl="0" algn="ctr">
              <a:defRPr/>
            </a:pPr>
            <a:r>
              <a:rPr lang="en-US" sz="2800" b="1" dirty="0">
                <a:solidFill>
                  <a:prstClr val="black"/>
                </a:solidFill>
                <a:latin typeface="Garamond" panose="02020404030301010803" pitchFamily="18" charset="0"/>
              </a:rPr>
              <a:t>By Calista Dean and Emma Schmittzehe, Ph.D.</a:t>
            </a:r>
          </a:p>
          <a:p>
            <a:pPr lvl="0" algn="ctr">
              <a:defRPr/>
            </a:pPr>
            <a:r>
              <a:rPr lang="en-US" b="1" dirty="0">
                <a:solidFill>
                  <a:prstClr val="black"/>
                </a:solidFill>
                <a:latin typeface="Garamond" panose="02020404030301010803" pitchFamily="18" charset="0"/>
              </a:rPr>
              <a:t>Department of Biology and Chemistry</a:t>
            </a:r>
          </a:p>
          <a:p>
            <a:pPr lvl="0" algn="ctr">
              <a:defRPr/>
            </a:pPr>
            <a:r>
              <a:rPr lang="en-US" b="1" dirty="0">
                <a:solidFill>
                  <a:prstClr val="black"/>
                </a:solidFill>
                <a:latin typeface="Garamond" panose="02020404030301010803" pitchFamily="18" charset="0"/>
              </a:rPr>
              <a:t>Morehead State University </a:t>
            </a:r>
          </a:p>
        </p:txBody>
      </p:sp>
      <p:sp>
        <p:nvSpPr>
          <p:cNvPr id="5" name="Rectangle 4">
            <a:extLst>
              <a:ext uri="{FF2B5EF4-FFF2-40B4-BE49-F238E27FC236}">
                <a16:creationId xmlns:a16="http://schemas.microsoft.com/office/drawing/2014/main" id="{FA6E760F-DEB6-C14E-96A7-A5FE526C1911}"/>
              </a:ext>
            </a:extLst>
          </p:cNvPr>
          <p:cNvSpPr/>
          <p:nvPr/>
        </p:nvSpPr>
        <p:spPr>
          <a:xfrm>
            <a:off x="260683" y="1697954"/>
            <a:ext cx="11670631" cy="2400657"/>
          </a:xfrm>
          <a:prstGeom prst="rect">
            <a:avLst/>
          </a:prstGeom>
        </p:spPr>
        <p:txBody>
          <a:bodyPr wrap="square">
            <a:spAutoFit/>
          </a:bodyPr>
          <a:lstStyle/>
          <a:p>
            <a:pPr lvl="0" algn="ctr">
              <a:defRPr/>
            </a:pPr>
            <a:r>
              <a:rPr lang="en-US" sz="5000" b="1" dirty="0">
                <a:solidFill>
                  <a:srgbClr val="000000"/>
                </a:solidFill>
                <a:latin typeface="Garamond" panose="02020404030301010803" pitchFamily="18" charset="0"/>
                <a:ea typeface="Baskerville" panose="02020502070401020303" pitchFamily="18" charset="0"/>
                <a:cs typeface="Microsoft Sans Serif" panose="020B0604020202020204" pitchFamily="34" charset="0"/>
              </a:rPr>
              <a:t>Analytical Method </a:t>
            </a:r>
            <a:r>
              <a:rPr lang="en-US" sz="5000" b="1" dirty="0">
                <a:solidFill>
                  <a:srgbClr val="000000"/>
                </a:solidFill>
                <a:latin typeface="Garamond" panose="02020404030301010803" pitchFamily="18" charset="0"/>
                <a:ea typeface="Baskerville" panose="02020502070401020303" pitchFamily="18" charset="0"/>
                <a:cs typeface="Courier New" panose="02070309020205020404" pitchFamily="49" charset="0"/>
              </a:rPr>
              <a:t>Development</a:t>
            </a:r>
            <a:r>
              <a:rPr lang="en-US" sz="5000" b="1" dirty="0">
                <a:solidFill>
                  <a:srgbClr val="000000"/>
                </a:solidFill>
                <a:latin typeface="Garamond" panose="02020404030301010803" pitchFamily="18" charset="0"/>
                <a:ea typeface="Baskerville" panose="02020502070401020303" pitchFamily="18" charset="0"/>
                <a:cs typeface="Microsoft Sans Serif" panose="020B0604020202020204" pitchFamily="34" charset="0"/>
              </a:rPr>
              <a:t> for the Analysis of Biomass Degradation Products</a:t>
            </a:r>
            <a:endParaRPr lang="en-US" sz="5000" b="1" dirty="0">
              <a:solidFill>
                <a:prstClr val="black"/>
              </a:solidFill>
              <a:latin typeface="Garamond" panose="02020404030301010803" pitchFamily="18" charset="0"/>
              <a:ea typeface="Baskerville" panose="02020502070401020303" pitchFamily="18" charset="0"/>
              <a:cs typeface="Microsoft Sans Serif" panose="020B0604020202020204" pitchFamily="34" charset="0"/>
            </a:endParaRPr>
          </a:p>
        </p:txBody>
      </p:sp>
      <p:pic>
        <p:nvPicPr>
          <p:cNvPr id="16" name="Audio 15">
            <a:hlinkClick r:id="" action="ppaction://media"/>
            <a:extLst>
              <a:ext uri="{FF2B5EF4-FFF2-40B4-BE49-F238E27FC236}">
                <a16:creationId xmlns:a16="http://schemas.microsoft.com/office/drawing/2014/main" id="{C21B4F27-71B2-6B42-B473-1C48109EE991}"/>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644688443"/>
      </p:ext>
    </p:extLst>
  </p:cSld>
  <p:clrMapOvr>
    <a:masterClrMapping/>
  </p:clrMapOvr>
  <mc:AlternateContent xmlns:mc="http://schemas.openxmlformats.org/markup-compatibility/2006">
    <mc:Choice xmlns:p14="http://schemas.microsoft.com/office/powerpoint/2010/main" Requires="p14">
      <p:transition spd="slow" p14:dur="2000" advTm="15003"/>
    </mc:Choice>
    <mc:Fallback>
      <p:transition spd="slow" advTm="150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3" name="Rounded Rectangle 22">
            <a:extLst>
              <a:ext uri="{FF2B5EF4-FFF2-40B4-BE49-F238E27FC236}">
                <a16:creationId xmlns:a16="http://schemas.microsoft.com/office/drawing/2014/main" id="{88F41428-971A-1C4D-85C8-488C3756436A}"/>
              </a:ext>
            </a:extLst>
          </p:cNvPr>
          <p:cNvSpPr/>
          <p:nvPr/>
        </p:nvSpPr>
        <p:spPr>
          <a:xfrm>
            <a:off x="539432" y="0"/>
            <a:ext cx="11113135" cy="972766"/>
          </a:xfrm>
          <a:prstGeom prst="roundRect">
            <a:avLst/>
          </a:prstGeom>
          <a:solidFill>
            <a:srgbClr val="0059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a:ln>
                  <a:noFill/>
                </a:ln>
                <a:solidFill>
                  <a:prstClr val="white"/>
                </a:solidFill>
                <a:effectLst/>
                <a:uLnTx/>
                <a:uFillTx/>
                <a:latin typeface="Garamond" panose="02020404030301010803" pitchFamily="18" charset="0"/>
                <a:ea typeface="+mn-ea"/>
                <a:cs typeface="+mn-cs"/>
              </a:rPr>
              <a:t>Introduction</a:t>
            </a:r>
          </a:p>
        </p:txBody>
      </p:sp>
      <p:sp>
        <p:nvSpPr>
          <p:cNvPr id="24" name="Rectangle 23">
            <a:extLst>
              <a:ext uri="{FF2B5EF4-FFF2-40B4-BE49-F238E27FC236}">
                <a16:creationId xmlns:a16="http://schemas.microsoft.com/office/drawing/2014/main" id="{D350D7C3-F004-6640-9D01-76A3328F4FEA}"/>
              </a:ext>
            </a:extLst>
          </p:cNvPr>
          <p:cNvSpPr/>
          <p:nvPr/>
        </p:nvSpPr>
        <p:spPr>
          <a:xfrm>
            <a:off x="1120302" y="1997839"/>
            <a:ext cx="9951394" cy="2862322"/>
          </a:xfrm>
          <a:prstGeom prst="rect">
            <a:avLst/>
          </a:prstGeom>
        </p:spPr>
        <p:txBody>
          <a:bodyPr wrap="square">
            <a:spAutoFit/>
          </a:bodyPr>
          <a:lstStyle/>
          <a:p>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Because of the many issues surrounding the usage of fossil fuels — whether it be the fluctuating supply, the associated cost, or environmental effects — there is gravitation towards sustainable sources of energy. A form of such sustainable energy can be found as biomass which is classified as renewable organic material derived from plants and animals. Harnessing this energy entails understanding the kinetics behind biomass degradation products. To quantify and qualitatively identify products of D-glucose’s degradation, it is necessary to have the appropriate instrumentation that can provide reliable results. Each analytical technique requires the optimization of several parameters and sufficient knowledge of the theory behind the method. While this process is time consuming, it is essential to establish which instruments will be most useful for subsequent steps in this research. </a:t>
            </a:r>
            <a:endParaRPr lang="en-US" dirty="0"/>
          </a:p>
        </p:txBody>
      </p:sp>
      <p:pic>
        <p:nvPicPr>
          <p:cNvPr id="9" name="Audio 8">
            <a:hlinkClick r:id="" action="ppaction://media"/>
            <a:extLst>
              <a:ext uri="{FF2B5EF4-FFF2-40B4-BE49-F238E27FC236}">
                <a16:creationId xmlns:a16="http://schemas.microsoft.com/office/drawing/2014/main" id="{2AEE8463-DF5B-F141-A101-539E0C2F5D0B}"/>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251119336"/>
      </p:ext>
    </p:extLst>
  </p:cSld>
  <p:clrMapOvr>
    <a:masterClrMapping/>
  </p:clrMapOvr>
  <mc:AlternateContent xmlns:mc="http://schemas.openxmlformats.org/markup-compatibility/2006">
    <mc:Choice xmlns:p14="http://schemas.microsoft.com/office/powerpoint/2010/main" Requires="p14">
      <p:transition spd="slow" p14:dur="2000" advTm="76062"/>
    </mc:Choice>
    <mc:Fallback>
      <p:transition spd="slow" advTm="760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7C9D7E30-42B5-374F-A43E-778D7E53A113}"/>
              </a:ext>
            </a:extLst>
          </p:cNvPr>
          <p:cNvSpPr/>
          <p:nvPr/>
        </p:nvSpPr>
        <p:spPr>
          <a:xfrm>
            <a:off x="539432" y="0"/>
            <a:ext cx="11113135" cy="972766"/>
          </a:xfrm>
          <a:prstGeom prst="roundRect">
            <a:avLst/>
          </a:prstGeom>
          <a:solidFill>
            <a:srgbClr val="0059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6000" b="1" dirty="0">
                <a:solidFill>
                  <a:prstClr val="white"/>
                </a:solidFill>
                <a:latin typeface="Garamond" panose="02020404030301010803" pitchFamily="18" charset="0"/>
              </a:rPr>
              <a:t>NMR</a:t>
            </a:r>
            <a:endParaRPr kumimoji="0" lang="en-US" sz="6000" b="1" i="0" u="none" strike="noStrike" kern="1200" cap="none" spc="0" normalizeH="0" baseline="0" noProof="0" dirty="0">
              <a:ln>
                <a:noFill/>
              </a:ln>
              <a:solidFill>
                <a:prstClr val="white"/>
              </a:solidFill>
              <a:effectLst/>
              <a:uLnTx/>
              <a:uFillTx/>
              <a:latin typeface="Garamond" panose="02020404030301010803" pitchFamily="18" charset="0"/>
              <a:ea typeface="+mn-ea"/>
              <a:cs typeface="+mn-cs"/>
            </a:endParaRPr>
          </a:p>
        </p:txBody>
      </p:sp>
      <p:sp>
        <p:nvSpPr>
          <p:cNvPr id="6" name="Rectangle 5">
            <a:extLst>
              <a:ext uri="{FF2B5EF4-FFF2-40B4-BE49-F238E27FC236}">
                <a16:creationId xmlns:a16="http://schemas.microsoft.com/office/drawing/2014/main" id="{C4F0CBCB-2807-A441-BC2B-31E9AE1D06AB}"/>
              </a:ext>
            </a:extLst>
          </p:cNvPr>
          <p:cNvSpPr/>
          <p:nvPr/>
        </p:nvSpPr>
        <p:spPr>
          <a:xfrm>
            <a:off x="1066799" y="1582340"/>
            <a:ext cx="10058400" cy="3970318"/>
          </a:xfrm>
          <a:prstGeom prst="rect">
            <a:avLst/>
          </a:prstGeom>
        </p:spPr>
        <p:txBody>
          <a:bodyPr wrap="square">
            <a:spAutoFit/>
          </a:bodyPr>
          <a:lstStyle/>
          <a:p>
            <a:pPr lvl="0" algn="just">
              <a:defRPr/>
            </a:pPr>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NMR spectroscopy works on the basic principle of emitting low energy radio waves that interact with the nuclear spin of molecules. The applied magnetic field allows for the measurement of energy difference between spin states to achieve resonance of protons in the compound. While nuclear magnetic resonance is often used in research that involves structural analysis, it may also be used for identification of components in a mixture. The use of NMR in our research is desired to be used in addition to HPLC to confirm the identity of the substances we are analyzing. </a:t>
            </a:r>
          </a:p>
          <a:p>
            <a:pPr lvl="0" algn="just">
              <a:defRPr/>
            </a:pPr>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Our data was collected on Anasazi Eft-90 NMR Spectrometer. Since our samples are in aqueous solution, a water-suppression sequence was used to minimize the solvent signal and thus increase the resolution of the solute signals. The pre-programmed water-suppression sequence available did not adequately suppress the water signal, thus a better water-suppression sequence must be programmed before useful NMR spectra can be obtained. However, this instrument is designed for the classroom setting rather than research, so setting up more complex experiments is more difficult than on research instruments and may not be possible</a:t>
            </a:r>
            <a:endParaRPr lang="en-US" dirty="0"/>
          </a:p>
        </p:txBody>
      </p:sp>
      <p:pic>
        <p:nvPicPr>
          <p:cNvPr id="29" name="Audio 28">
            <a:hlinkClick r:id="" action="ppaction://media"/>
            <a:extLst>
              <a:ext uri="{FF2B5EF4-FFF2-40B4-BE49-F238E27FC236}">
                <a16:creationId xmlns:a16="http://schemas.microsoft.com/office/drawing/2014/main" id="{9A4EF232-2DCC-4D41-B54B-094033D6E5B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876804053"/>
      </p:ext>
    </p:extLst>
  </p:cSld>
  <p:clrMapOvr>
    <a:masterClrMapping/>
  </p:clrMapOvr>
  <mc:AlternateContent xmlns:mc="http://schemas.openxmlformats.org/markup-compatibility/2006">
    <mc:Choice xmlns:p14="http://schemas.microsoft.com/office/powerpoint/2010/main" Requires="p14">
      <p:transition spd="slow" p14:dur="2000" advTm="36950"/>
    </mc:Choice>
    <mc:Fallback>
      <p:transition spd="slow" advTm="369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9"/>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C8357CDB-5C4E-9B40-8A5F-400AED4098BB}"/>
              </a:ext>
            </a:extLst>
          </p:cNvPr>
          <p:cNvSpPr/>
          <p:nvPr/>
        </p:nvSpPr>
        <p:spPr>
          <a:xfrm>
            <a:off x="539432" y="0"/>
            <a:ext cx="11113135" cy="972766"/>
          </a:xfrm>
          <a:prstGeom prst="roundRect">
            <a:avLst/>
          </a:prstGeom>
          <a:solidFill>
            <a:srgbClr val="0059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prstClr val="white"/>
                </a:solidFill>
                <a:effectLst/>
                <a:uLnTx/>
                <a:uFillTx/>
                <a:latin typeface="Garamond" panose="02020404030301010803" pitchFamily="18" charset="0"/>
                <a:ea typeface="+mn-ea"/>
                <a:cs typeface="+mn-cs"/>
              </a:rPr>
              <a:t>GCMS</a:t>
            </a:r>
          </a:p>
        </p:txBody>
      </p:sp>
      <p:sp>
        <p:nvSpPr>
          <p:cNvPr id="5" name="Rectangle 4">
            <a:extLst>
              <a:ext uri="{FF2B5EF4-FFF2-40B4-BE49-F238E27FC236}">
                <a16:creationId xmlns:a16="http://schemas.microsoft.com/office/drawing/2014/main" id="{A7A9054C-B305-0648-A0D0-525944D9C63B}"/>
              </a:ext>
            </a:extLst>
          </p:cNvPr>
          <p:cNvSpPr/>
          <p:nvPr/>
        </p:nvSpPr>
        <p:spPr>
          <a:xfrm>
            <a:off x="1137308" y="1484128"/>
            <a:ext cx="9437077" cy="5632311"/>
          </a:xfrm>
          <a:prstGeom prst="rect">
            <a:avLst/>
          </a:prstGeom>
        </p:spPr>
        <p:txBody>
          <a:bodyPr wrap="square">
            <a:spAutoFit/>
          </a:bodyPr>
          <a:lstStyle/>
          <a:p>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In gas chromatography, a volatile liquid analyte is injected, vaporized, moved through the column by a carrier gas, and interacts with the stationary phase to elute compounds. Once the components are eluted from the column, they are ionized and detected by a mass spectrometer, yielding peaks that correspond to each components mass-to-charge ratio. To optimize data collection several parameters must be adjusted, this includes but is not limited to the injector and column temperatures as well as the flow rate of the carrier gas. 	</a:t>
            </a:r>
          </a:p>
          <a:p>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Our data was collected on Agilent 6890N GC paired with a 5973N MS. The instrument is equipped with a C</a:t>
            </a:r>
            <a:r>
              <a:rPr lang="en-US" baseline="-25000"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18</a:t>
            </a:r>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column and uses helium as the carrier gas. The initial column temperature was set to 100°C and then ramped at various rates and to 250°C. This was found to help narrow some of the peaks, but did not improve the separation of the peaks. The sample concentrations tested were chosen to be similar to samples we will have in later steps of our research. Since the glucose and levulinic acid peaks were very broad we also tested diluted samples, but it only resulted in more noise instead of sharper peaks. Increasing the flow rate of the carrier gas also did not help to reduce the peak widths, so the default of 3ml/min was used for all samples. For now, the use of the GCMS for this project is not feasible as it presents a complex system of parameters that we currently do not have thorough understanding of. </a:t>
            </a:r>
          </a:p>
          <a:p>
            <a:endPar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endParaRPr>
          </a:p>
          <a:p>
            <a:endParaRPr lang="en-US" dirty="0"/>
          </a:p>
        </p:txBody>
      </p:sp>
      <p:pic>
        <p:nvPicPr>
          <p:cNvPr id="17" name="Audio 16">
            <a:hlinkClick r:id="" action="ppaction://media"/>
            <a:extLst>
              <a:ext uri="{FF2B5EF4-FFF2-40B4-BE49-F238E27FC236}">
                <a16:creationId xmlns:a16="http://schemas.microsoft.com/office/drawing/2014/main" id="{092370F4-D248-D641-9612-665A3D11DA2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4222584513"/>
      </p:ext>
    </p:extLst>
  </p:cSld>
  <p:clrMapOvr>
    <a:masterClrMapping/>
  </p:clrMapOvr>
  <mc:AlternateContent xmlns:mc="http://schemas.openxmlformats.org/markup-compatibility/2006">
    <mc:Choice xmlns:p14="http://schemas.microsoft.com/office/powerpoint/2010/main" Requires="p14">
      <p:transition spd="slow" p14:dur="2000" advTm="42198"/>
    </mc:Choice>
    <mc:Fallback>
      <p:transition spd="slow" advTm="421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7"/>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4" name="Picture 3" descr="Graphical user interface&#10;&#10;Description automatically generated with low confidence">
            <a:extLst>
              <a:ext uri="{FF2B5EF4-FFF2-40B4-BE49-F238E27FC236}">
                <a16:creationId xmlns:a16="http://schemas.microsoft.com/office/drawing/2014/main" id="{10AD0515-F1F4-DD40-A161-C5D85A810260}"/>
              </a:ext>
            </a:extLst>
          </p:cNvPr>
          <p:cNvPicPr>
            <a:picLocks noChangeAspect="1"/>
          </p:cNvPicPr>
          <p:nvPr/>
        </p:nvPicPr>
        <p:blipFill>
          <a:blip r:embed="rId4">
            <a:extLst>
              <a:ext uri="{BEBA8EAE-BF5A-486C-A8C5-ECC9F3942E4B}">
                <a14:imgProps xmlns:a14="http://schemas.microsoft.com/office/drawing/2010/main">
                  <a14:imgLayer r:embed="rId5">
                    <a14:imgEffect>
                      <a14:saturation sat="0"/>
                    </a14:imgEffect>
                  </a14:imgLayer>
                </a14:imgProps>
              </a:ext>
            </a:extLst>
          </a:blip>
          <a:stretch>
            <a:fillRect/>
          </a:stretch>
        </p:blipFill>
        <p:spPr>
          <a:xfrm>
            <a:off x="3576917" y="54501"/>
            <a:ext cx="4648200" cy="6748997"/>
          </a:xfrm>
          <a:prstGeom prst="rect">
            <a:avLst/>
          </a:prstGeom>
        </p:spPr>
      </p:pic>
      <p:pic>
        <p:nvPicPr>
          <p:cNvPr id="7" name="Audio 6">
            <a:hlinkClick r:id="" action="ppaction://media"/>
            <a:extLst>
              <a:ext uri="{FF2B5EF4-FFF2-40B4-BE49-F238E27FC236}">
                <a16:creationId xmlns:a16="http://schemas.microsoft.com/office/drawing/2014/main" id="{BF733B2B-7B98-3241-8882-E85BCBB756E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591490922"/>
      </p:ext>
    </p:extLst>
  </p:cSld>
  <p:clrMapOvr>
    <a:masterClrMapping/>
  </p:clrMapOvr>
  <mc:AlternateContent xmlns:mc="http://schemas.openxmlformats.org/markup-compatibility/2006">
    <mc:Choice xmlns:p14="http://schemas.microsoft.com/office/powerpoint/2010/main" Requires="p14">
      <p:transition spd="slow" p14:dur="2000" advTm="29361"/>
    </mc:Choice>
    <mc:Fallback>
      <p:transition spd="slow" advTm="2936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C7827C74-8E2F-1446-B8FE-BD7EB4409C49}"/>
              </a:ext>
            </a:extLst>
          </p:cNvPr>
          <p:cNvSpPr/>
          <p:nvPr/>
        </p:nvSpPr>
        <p:spPr>
          <a:xfrm>
            <a:off x="539432" y="0"/>
            <a:ext cx="11113135" cy="972766"/>
          </a:xfrm>
          <a:prstGeom prst="roundRect">
            <a:avLst/>
          </a:prstGeom>
          <a:solidFill>
            <a:srgbClr val="0059A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1" i="0" u="none" strike="noStrike" kern="1200" cap="none" spc="0" normalizeH="0" baseline="0" noProof="0" dirty="0">
                <a:ln>
                  <a:noFill/>
                </a:ln>
                <a:solidFill>
                  <a:prstClr val="white"/>
                </a:solidFill>
                <a:effectLst/>
                <a:uLnTx/>
                <a:uFillTx/>
                <a:latin typeface="Garamond" panose="02020404030301010803" pitchFamily="18" charset="0"/>
                <a:ea typeface="+mn-ea"/>
                <a:cs typeface="+mn-cs"/>
              </a:rPr>
              <a:t>HPLC</a:t>
            </a:r>
          </a:p>
        </p:txBody>
      </p:sp>
      <p:sp>
        <p:nvSpPr>
          <p:cNvPr id="5" name="Rectangle 4">
            <a:extLst>
              <a:ext uri="{FF2B5EF4-FFF2-40B4-BE49-F238E27FC236}">
                <a16:creationId xmlns:a16="http://schemas.microsoft.com/office/drawing/2014/main" id="{B4AC775F-68E8-5A44-B598-95FC4722B067}"/>
              </a:ext>
            </a:extLst>
          </p:cNvPr>
          <p:cNvSpPr/>
          <p:nvPr/>
        </p:nvSpPr>
        <p:spPr>
          <a:xfrm>
            <a:off x="1153635" y="1859339"/>
            <a:ext cx="9884728" cy="3139321"/>
          </a:xfrm>
          <a:prstGeom prst="rect">
            <a:avLst/>
          </a:prstGeom>
        </p:spPr>
        <p:txBody>
          <a:bodyPr wrap="square">
            <a:spAutoFit/>
          </a:bodyPr>
          <a:lstStyle/>
          <a:p>
            <a:pPr lvl="0" algn="just">
              <a:defRPr/>
            </a:pPr>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High-performance liquid chromatography utilizes high pressure to yield high-resolution separations for compounds. Solvent is forced through a packed column and interacts with a stationary phase made of fine particles. Flow rate and solvent choice are two notable parameters that must be optimized  for each sample. </a:t>
            </a:r>
          </a:p>
          <a:p>
            <a:pPr algn="just">
              <a:defRPr/>
            </a:pPr>
            <a:r>
              <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rPr>
              <a:t>	Our data was collected on a Dionex Ultimate 3000 HPLC. The solvent mixture used consisted of 40% methanol, 59% water, and 1% acetic acid at a flow rate of 1 ml/min. These parameters were used because it is a teaching instrument that was setup for a specific lab. For future analysis we will test water as the carrier solvent and reduce the flow rate to see if we can obtain separation of the glucose and levulinic acid peaks that are overlapped in our initial results.</a:t>
            </a:r>
          </a:p>
          <a:p>
            <a:pPr lvl="0" algn="just">
              <a:defRPr/>
            </a:pPr>
            <a:endParaRPr lang="en-US" dirty="0">
              <a:solidFill>
                <a:prstClr val="black"/>
              </a:solidFill>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2" name="Audio 11">
            <a:hlinkClick r:id="" action="ppaction://media"/>
            <a:extLst>
              <a:ext uri="{FF2B5EF4-FFF2-40B4-BE49-F238E27FC236}">
                <a16:creationId xmlns:a16="http://schemas.microsoft.com/office/drawing/2014/main" id="{496E3C69-DB7B-334F-ACE0-A90F1C268DD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3145518438"/>
      </p:ext>
    </p:extLst>
  </p:cSld>
  <p:clrMapOvr>
    <a:masterClrMapping/>
  </p:clrMapOvr>
  <mc:AlternateContent xmlns:mc="http://schemas.openxmlformats.org/markup-compatibility/2006">
    <mc:Choice xmlns:p14="http://schemas.microsoft.com/office/powerpoint/2010/main" Requires="p14">
      <p:transition spd="slow" p14:dur="2000" advTm="23467"/>
    </mc:Choice>
    <mc:Fallback>
      <p:transition spd="slow" advTm="234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2700000" scaled="1"/>
        </a:gra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0D1E33-34A0-FE42-B88A-278D4096A3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6583" y="65968"/>
            <a:ext cx="9939528" cy="6726064"/>
          </a:xfrm>
          <a:prstGeom prst="rect">
            <a:avLst/>
          </a:prstGeom>
        </p:spPr>
      </p:pic>
      <p:pic>
        <p:nvPicPr>
          <p:cNvPr id="3" name="Audio 2">
            <a:hlinkClick r:id="" action="ppaction://media"/>
            <a:extLst>
              <a:ext uri="{FF2B5EF4-FFF2-40B4-BE49-F238E27FC236}">
                <a16:creationId xmlns:a16="http://schemas.microsoft.com/office/drawing/2014/main" id="{C4B113CE-B426-D64A-9AC8-DD96D8083F2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226800" y="5892800"/>
            <a:ext cx="812800" cy="812800"/>
          </a:xfrm>
          <a:prstGeom prst="rect">
            <a:avLst/>
          </a:prstGeom>
        </p:spPr>
      </p:pic>
    </p:spTree>
    <p:extLst>
      <p:ext uri="{BB962C8B-B14F-4D97-AF65-F5344CB8AC3E}">
        <p14:creationId xmlns:p14="http://schemas.microsoft.com/office/powerpoint/2010/main" val="2468856331"/>
      </p:ext>
    </p:extLst>
  </p:cSld>
  <p:clrMapOvr>
    <a:masterClrMapping/>
  </p:clrMapOvr>
  <mc:AlternateContent xmlns:mc="http://schemas.openxmlformats.org/markup-compatibility/2006">
    <mc:Choice xmlns:p14="http://schemas.microsoft.com/office/powerpoint/2010/main" Requires="p14">
      <p:transition spd="slow" p14:dur="2000" advTm="20725"/>
    </mc:Choice>
    <mc:Fallback>
      <p:transition spd="slow" advTm="207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TotalTime>
  <Words>808</Words>
  <Application>Microsoft Macintosh PowerPoint</Application>
  <PresentationFormat>Widescreen</PresentationFormat>
  <Paragraphs>19</Paragraphs>
  <Slides>7</Slides>
  <Notes>4</Notes>
  <HiddenSlides>0</HiddenSlides>
  <MMClips>7</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Calibri Light</vt:lpstr>
      <vt:lpstr>Garamond</vt:lpstr>
      <vt:lpstr>Microsoft Sans Serif</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Calista Dean</dc:creator>
  <cp:lastModifiedBy>Calista Dean</cp:lastModifiedBy>
  <cp:revision>5</cp:revision>
  <dcterms:created xsi:type="dcterms:W3CDTF">2021-04-17T12:43:08Z</dcterms:created>
  <dcterms:modified xsi:type="dcterms:W3CDTF">2021-04-17T14:03:51Z</dcterms:modified>
</cp:coreProperties>
</file>